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&#65279;<?xml version="1.0" encoding="utf-8" standalone="yes"?>
<Relationships xmlns="http://schemas.openxmlformats.org/package/2006/relationships">
  <Relationship Id="rId2" Type="http://schemas.openxmlformats.org/package/2006/relationships/metadata/thumbnail" Target="docProps/thumbnail.jpeg" />
  <Relationship Id="rId1" Type="http://schemas.openxmlformats.org/officeDocument/2006/relationships/officeDocument" Target="ppt/presentation.xml" />
  <Relationship Id="rId5" Type="http://schemas.openxmlformats.org/officeDocument/2006/relationships/custom-properties" Target="docProps/custom.xml" />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16407" r:id="rId5"/>
    <p:sldId id="16447" r:id="rId6"/>
    <p:sldId id="16445" r:id="rId7"/>
    <p:sldId id="16403" r:id="rId8"/>
    <p:sldId id="16415" r:id="rId9"/>
    <p:sldId id="16416" r:id="rId10"/>
    <p:sldId id="16405" r:id="rId11"/>
    <p:sldId id="16452" r:id="rId12"/>
    <p:sldId id="16419" r:id="rId13"/>
    <p:sldId id="16420" r:id="rId14"/>
    <p:sldId id="16421" r:id="rId15"/>
    <p:sldId id="16422" r:id="rId16"/>
    <p:sldId id="16436" r:id="rId17"/>
    <p:sldId id="16418" r:id="rId18"/>
    <p:sldId id="16449" r:id="rId19"/>
    <p:sldId id="16424" r:id="rId20"/>
    <p:sldId id="16425" r:id="rId21"/>
    <p:sldId id="16426" r:id="rId22"/>
    <p:sldId id="16437" r:id="rId23"/>
    <p:sldId id="16450" r:id="rId24"/>
    <p:sldId id="16453" r:id="rId25"/>
    <p:sldId id="16439" r:id="rId26"/>
    <p:sldId id="16440" r:id="rId27"/>
    <p:sldId id="16441" r:id="rId28"/>
    <p:sldId id="16442" r:id="rId29"/>
    <p:sldId id="16443" r:id="rId30"/>
  </p:sldIdLst>
  <p:sldSz cx="12192000" cy="6858000"/>
  <p:notesSz cx="9866313" cy="67357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1AB3C3-9204-AD52-790B-84DB1A0FAB68}" name="小川 陽(ogawa-akira.nc1)" initials="陽小" userId="S::OAVGM@lansys.mhlw.go.jp::0dd7f0e8-0e10-4381-b784-637bfcd8f7b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C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12" autoAdjust="0"/>
    <p:restoredTop sz="85897" autoAdjust="0"/>
  </p:normalViewPr>
  <p:slideViewPr>
    <p:cSldViewPr snapToGrid="0">
      <p:cViewPr>
        <p:scale>
          <a:sx n="50" d="100"/>
          <a:sy n="50" d="100"/>
        </p:scale>
        <p:origin x="1184"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5" d="100"/>
          <a:sy n="95" d="100"/>
        </p:scale>
        <p:origin x="1260" y="54"/>
      </p:cViewPr>
      <p:guideLst/>
    </p:cSldViewPr>
  </p:notesViewPr>
  <p:gridSpacing cx="72008" cy="72008"/>
</p:viewPr>
</file>

<file path=ppt/_rels/presentation.xml.rels>&#65279;<?xml version="1.0" encoding="utf-8" standalone="yes"?>
<Relationships xmlns="http://schemas.openxmlformats.org/package/2006/relationships">
  <Relationship Id="rId13" Type="http://schemas.openxmlformats.org/officeDocument/2006/relationships/slide" Target="slides/slide9.xml" />
  <Relationship Id="rId18" Type="http://schemas.openxmlformats.org/officeDocument/2006/relationships/slide" Target="slides/slide14.xml" />
  <Relationship Id="rId26" Type="http://schemas.openxmlformats.org/officeDocument/2006/relationships/slide" Target="slides/slide22.xml" />
  <Relationship Id="rId21" Type="http://schemas.openxmlformats.org/officeDocument/2006/relationships/slide" Target="slides/slide17.xml" />
  <Relationship Id="rId34" Type="http://schemas.openxmlformats.org/officeDocument/2006/relationships/viewProps" Target="viewProps.xml" />
  <Relationship Id="rId7" Type="http://schemas.openxmlformats.org/officeDocument/2006/relationships/slide" Target="slides/slide3.xml" />
  <Relationship Id="rId12" Type="http://schemas.openxmlformats.org/officeDocument/2006/relationships/slide" Target="slides/slide8.xml" />
  <Relationship Id="rId17" Type="http://schemas.openxmlformats.org/officeDocument/2006/relationships/slide" Target="slides/slide13.xml" />
  <Relationship Id="rId25" Type="http://schemas.openxmlformats.org/officeDocument/2006/relationships/slide" Target="slides/slide21.xml" />
  <Relationship Id="rId33" Type="http://schemas.openxmlformats.org/officeDocument/2006/relationships/presProps" Target="presProps.xml" />
  <Relationship Id="rId2" Type="http://schemas.openxmlformats.org/officeDocument/2006/relationships/customXml" Target="../customXml/item2.xml" />
  <Relationship Id="rId16" Type="http://schemas.openxmlformats.org/officeDocument/2006/relationships/slide" Target="slides/slide12.xml" />
  <Relationship Id="rId20" Type="http://schemas.openxmlformats.org/officeDocument/2006/relationships/slide" Target="slides/slide16.xml" />
  <Relationship Id="rId29" Type="http://schemas.openxmlformats.org/officeDocument/2006/relationships/slide" Target="slides/slide25.xml" />
  <Relationship Id="rId1" Type="http://schemas.openxmlformats.org/officeDocument/2006/relationships/customXml" Target="../customXml/item1.xml" />
  <Relationship Id="rId6" Type="http://schemas.openxmlformats.org/officeDocument/2006/relationships/slide" Target="slides/slide2.xml" />
  <Relationship Id="rId11" Type="http://schemas.openxmlformats.org/officeDocument/2006/relationships/slide" Target="slides/slide7.xml" />
  <Relationship Id="rId24" Type="http://schemas.openxmlformats.org/officeDocument/2006/relationships/slide" Target="slides/slide20.xml" />
  <Relationship Id="rId32" Type="http://schemas.openxmlformats.org/officeDocument/2006/relationships/handoutMaster" Target="handoutMasters/handoutMaster1.xml" />
  <Relationship Id="rId37" Type="http://schemas.microsoft.com/office/2018/10/relationships/authors" Target="authors.xml" />
  <Relationship Id="rId5" Type="http://schemas.openxmlformats.org/officeDocument/2006/relationships/slide" Target="slides/slide1.xml" />
  <Relationship Id="rId15" Type="http://schemas.openxmlformats.org/officeDocument/2006/relationships/slide" Target="slides/slide11.xml" />
  <Relationship Id="rId23" Type="http://schemas.openxmlformats.org/officeDocument/2006/relationships/slide" Target="slides/slide19.xml" />
  <Relationship Id="rId28" Type="http://schemas.openxmlformats.org/officeDocument/2006/relationships/slide" Target="slides/slide24.xml" />
  <Relationship Id="rId36" Type="http://schemas.openxmlformats.org/officeDocument/2006/relationships/tableStyles" Target="tableStyles.xml" />
  <Relationship Id="rId10" Type="http://schemas.openxmlformats.org/officeDocument/2006/relationships/slide" Target="slides/slide6.xml" />
  <Relationship Id="rId19" Type="http://schemas.openxmlformats.org/officeDocument/2006/relationships/slide" Target="slides/slide15.xml" />
  <Relationship Id="rId31" Type="http://schemas.openxmlformats.org/officeDocument/2006/relationships/notesMaster" Target="notesMasters/notesMaster1.xml" />
  <Relationship Id="rId4" Type="http://schemas.openxmlformats.org/officeDocument/2006/relationships/slideMaster" Target="slideMasters/slideMaster1.xml" />
  <Relationship Id="rId9" Type="http://schemas.openxmlformats.org/officeDocument/2006/relationships/slide" Target="slides/slide5.xml" />
  <Relationship Id="rId14" Type="http://schemas.openxmlformats.org/officeDocument/2006/relationships/slide" Target="slides/slide10.xml" />
  <Relationship Id="rId22" Type="http://schemas.openxmlformats.org/officeDocument/2006/relationships/slide" Target="slides/slide18.xml" />
  <Relationship Id="rId27" Type="http://schemas.openxmlformats.org/officeDocument/2006/relationships/slide" Target="slides/slide23.xml" />
  <Relationship Id="rId30" Type="http://schemas.openxmlformats.org/officeDocument/2006/relationships/slide" Target="slides/slide26.xml" />
  <Relationship Id="rId35" Type="http://schemas.openxmlformats.org/officeDocument/2006/relationships/theme" Target="theme/theme1.xml" />
  <Relationship Id="rId8" Type="http://schemas.openxmlformats.org/officeDocument/2006/relationships/slide" Target="slides/slide4.xml" />
  <Relationship Id="rId3" Type="http://schemas.openxmlformats.org/officeDocument/2006/relationships/customXml" Target="../customXml/item3.xml" />
</Relationships>
</file>

<file path=ppt/handoutMasters/_rels/handoutMaster1.xml.rels>&#65279;<?xml version="1.0" encoding="utf-8" standalone="yes"?>
<Relationships xmlns="http://schemas.openxmlformats.org/package/2006/relationships">
  <Relationship Id="rId1" Type="http://schemas.openxmlformats.org/officeDocument/2006/relationships/theme" Target="../theme/theme3.xml" />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4275403" cy="33795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8627" y="0"/>
            <a:ext cx="4275403" cy="337958"/>
          </a:xfrm>
          <a:prstGeom prst="rect">
            <a:avLst/>
          </a:prstGeom>
        </p:spPr>
        <p:txBody>
          <a:bodyPr vert="horz" lIns="91440" tIns="45720" rIns="91440" bIns="45720" rtlCol="0"/>
          <a:lstStyle>
            <a:lvl1pPr algn="r">
              <a:defRPr sz="1200"/>
            </a:lvl1pPr>
          </a:lstStyle>
          <a:p>
            <a:fld id="{2FE123CA-CE4A-416D-9A85-666887C584A0}" type="datetimeFigureOut">
              <a:rPr kumimoji="1" lang="ja-JP" altLang="en-US" smtClean="0"/>
              <a:t>2026/8/24</a:t>
            </a:fld>
            <a:endParaRPr kumimoji="1" lang="ja-JP" altLang="en-US"/>
          </a:p>
        </p:txBody>
      </p:sp>
      <p:sp>
        <p:nvSpPr>
          <p:cNvPr id="4" name="フッター プレースホルダー 3"/>
          <p:cNvSpPr>
            <a:spLocks noGrp="1"/>
          </p:cNvSpPr>
          <p:nvPr>
            <p:ph type="ftr" sz="quarter" idx="2"/>
          </p:nvPr>
        </p:nvSpPr>
        <p:spPr>
          <a:xfrm>
            <a:off x="1" y="6397807"/>
            <a:ext cx="4275403" cy="33795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8627" y="6397807"/>
            <a:ext cx="4275403" cy="337957"/>
          </a:xfrm>
          <a:prstGeom prst="rect">
            <a:avLst/>
          </a:prstGeom>
        </p:spPr>
        <p:txBody>
          <a:bodyPr vert="horz" lIns="91440" tIns="45720" rIns="91440" bIns="45720" rtlCol="0" anchor="b"/>
          <a:lstStyle>
            <a:lvl1pPr algn="r">
              <a:defRPr sz="1200"/>
            </a:lvl1pPr>
          </a:lstStyle>
          <a:p>
            <a:fld id="{3CC29A88-BA20-4FDD-9DCC-172614018D95}" type="slidenum">
              <a:rPr kumimoji="1" lang="ja-JP" altLang="en-US" smtClean="0"/>
              <a:t>‹#›</a:t>
            </a:fld>
            <a:endParaRPr kumimoji="1" lang="ja-JP" altLang="en-US"/>
          </a:p>
        </p:txBody>
      </p:sp>
    </p:spTree>
    <p:extLst>
      <p:ext uri="{BB962C8B-B14F-4D97-AF65-F5344CB8AC3E}">
        <p14:creationId xmlns:p14="http://schemas.microsoft.com/office/powerpoint/2010/main" val="1931578777"/>
      </p:ext>
    </p:extLst>
  </p:cSld>
  <p:clrMap bg1="lt1" tx1="dk1" bg2="lt2" tx2="dk2" accent1="accent1" accent2="accent2" accent3="accent3" accent4="accent4" accent5="accent5" accent6="accent6" hlink="hlink" folHlink="folHlink"/>
  <p:hf hdr="0" ftr="0" dt="0"/>
</p:handoutMaster>
</file>

<file path=ppt/notesMasters/_rels/notesMaster1.xml.rels>&#65279;<?xml version="1.0" encoding="utf-8" standalone="yes"?>
<Relationships xmlns="http://schemas.openxmlformats.org/package/2006/relationships">
  <Relationship Id="rId1" Type="http://schemas.openxmlformats.org/officeDocument/2006/relationships/theme" Target="../theme/theme2.xml" />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4275403" cy="33795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588627" y="0"/>
            <a:ext cx="4275403" cy="337958"/>
          </a:xfrm>
          <a:prstGeom prst="rect">
            <a:avLst/>
          </a:prstGeom>
        </p:spPr>
        <p:txBody>
          <a:bodyPr vert="horz" lIns="91440" tIns="45720" rIns="91440" bIns="45720" rtlCol="0"/>
          <a:lstStyle>
            <a:lvl1pPr algn="r">
              <a:defRPr sz="1200"/>
            </a:lvl1pPr>
          </a:lstStyle>
          <a:p>
            <a:fld id="{5772881C-E871-4FED-B7F7-8FA90E42F8BA}" type="datetimeFigureOut">
              <a:rPr kumimoji="1" lang="ja-JP" altLang="en-US" smtClean="0"/>
              <a:t>2026/8/24</a:t>
            </a:fld>
            <a:endParaRPr kumimoji="1" lang="ja-JP" altLang="en-US"/>
          </a:p>
        </p:txBody>
      </p:sp>
      <p:sp>
        <p:nvSpPr>
          <p:cNvPr id="4" name="スライド イメージ プレースホルダー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6397807"/>
            <a:ext cx="4275403" cy="33795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588627" y="6397807"/>
            <a:ext cx="4275403" cy="337957"/>
          </a:xfrm>
          <a:prstGeom prst="rect">
            <a:avLst/>
          </a:prstGeom>
        </p:spPr>
        <p:txBody>
          <a:bodyPr vert="horz" lIns="91440" tIns="45720" rIns="91440" bIns="45720" rtlCol="0" anchor="b"/>
          <a:lstStyle>
            <a:lvl1pPr algn="r">
              <a:defRPr sz="1200"/>
            </a:lvl1pPr>
          </a:lstStyle>
          <a:p>
            <a:fld id="{12244025-09F8-4267-82DB-1F0DDD2298C7}" type="slidenum">
              <a:rPr kumimoji="1" lang="ja-JP" altLang="en-US" smtClean="0"/>
              <a:t>‹#›</a:t>
            </a:fld>
            <a:endParaRPr kumimoji="1" lang="ja-JP" altLang="en-US"/>
          </a:p>
        </p:txBody>
      </p:sp>
    </p:spTree>
    <p:extLst>
      <p:ext uri="{BB962C8B-B14F-4D97-AF65-F5344CB8AC3E}">
        <p14:creationId xmlns:p14="http://schemas.microsoft.com/office/powerpoint/2010/main" val="21121787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&#65279;<?xml version="1.0" encoding="utf-8" standalone="yes"?>
<Relationships xmlns="http://schemas.openxmlformats.org/package/2006/relationships">
  <Relationship Id="rId2" Type="http://schemas.openxmlformats.org/officeDocument/2006/relationships/slide" Target="../slides/slide1.xml" />
  <Relationship Id="rId1" Type="http://schemas.openxmlformats.org/officeDocument/2006/relationships/notesMaster" Target="../notesMasters/notesMaster1.xml" />
</Relationships>
</file>

<file path=ppt/notesSlides/_rels/notesSlide10.xml.rels>&#65279;<?xml version="1.0" encoding="utf-8" standalone="yes"?>
<Relationships xmlns="http://schemas.openxmlformats.org/package/2006/relationships">
  <Relationship Id="rId2" Type="http://schemas.openxmlformats.org/officeDocument/2006/relationships/slide" Target="../slides/slide10.xml" />
  <Relationship Id="rId1" Type="http://schemas.openxmlformats.org/officeDocument/2006/relationships/notesMaster" Target="../notesMasters/notesMaster1.xml" />
</Relationships>
</file>

<file path=ppt/notesSlides/_rels/notesSlide11.xml.rels>&#65279;<?xml version="1.0" encoding="utf-8" standalone="yes"?>
<Relationships xmlns="http://schemas.openxmlformats.org/package/2006/relationships">
  <Relationship Id="rId2" Type="http://schemas.openxmlformats.org/officeDocument/2006/relationships/slide" Target="../slides/slide11.xml" />
  <Relationship Id="rId1" Type="http://schemas.openxmlformats.org/officeDocument/2006/relationships/notesMaster" Target="../notesMasters/notesMaster1.xml" />
</Relationships>
</file>

<file path=ppt/notesSlides/_rels/notesSlide12.xml.rels>&#65279;<?xml version="1.0" encoding="utf-8" standalone="yes"?>
<Relationships xmlns="http://schemas.openxmlformats.org/package/2006/relationships">
  <Relationship Id="rId2" Type="http://schemas.openxmlformats.org/officeDocument/2006/relationships/slide" Target="../slides/slide12.xml" />
  <Relationship Id="rId1" Type="http://schemas.openxmlformats.org/officeDocument/2006/relationships/notesMaster" Target="../notesMasters/notesMaster1.xml" />
</Relationships>
</file>

<file path=ppt/notesSlides/_rels/notesSlide13.xml.rels>&#65279;<?xml version="1.0" encoding="utf-8" standalone="yes"?>
<Relationships xmlns="http://schemas.openxmlformats.org/package/2006/relationships">
  <Relationship Id="rId2" Type="http://schemas.openxmlformats.org/officeDocument/2006/relationships/slide" Target="../slides/slide13.xml" />
  <Relationship Id="rId1" Type="http://schemas.openxmlformats.org/officeDocument/2006/relationships/notesMaster" Target="../notesMasters/notesMaster1.xml" />
</Relationships>
</file>

<file path=ppt/notesSlides/_rels/notesSlide14.xml.rels>&#65279;<?xml version="1.0" encoding="utf-8" standalone="yes"?>
<Relationships xmlns="http://schemas.openxmlformats.org/package/2006/relationships">
  <Relationship Id="rId2" Type="http://schemas.openxmlformats.org/officeDocument/2006/relationships/slide" Target="../slides/slide14.xml" />
  <Relationship Id="rId1" Type="http://schemas.openxmlformats.org/officeDocument/2006/relationships/notesMaster" Target="../notesMasters/notesMaster1.xml" />
</Relationships>
</file>

<file path=ppt/notesSlides/_rels/notesSlide15.xml.rels>&#65279;<?xml version="1.0" encoding="utf-8" standalone="yes"?>
<Relationships xmlns="http://schemas.openxmlformats.org/package/2006/relationships">
  <Relationship Id="rId2" Type="http://schemas.openxmlformats.org/officeDocument/2006/relationships/slide" Target="../slides/slide15.xml" />
  <Relationship Id="rId1" Type="http://schemas.openxmlformats.org/officeDocument/2006/relationships/notesMaster" Target="../notesMasters/notesMaster1.xml" />
</Relationships>
</file>

<file path=ppt/notesSlides/_rels/notesSlide16.xml.rels>&#65279;<?xml version="1.0" encoding="utf-8" standalone="yes"?>
<Relationships xmlns="http://schemas.openxmlformats.org/package/2006/relationships">
  <Relationship Id="rId2" Type="http://schemas.openxmlformats.org/officeDocument/2006/relationships/slide" Target="../slides/slide16.xml" />
  <Relationship Id="rId1" Type="http://schemas.openxmlformats.org/officeDocument/2006/relationships/notesMaster" Target="../notesMasters/notesMaster1.xml" />
</Relationships>
</file>

<file path=ppt/notesSlides/_rels/notesSlide17.xml.rels>&#65279;<?xml version="1.0" encoding="utf-8" standalone="yes"?>
<Relationships xmlns="http://schemas.openxmlformats.org/package/2006/relationships">
  <Relationship Id="rId2" Type="http://schemas.openxmlformats.org/officeDocument/2006/relationships/slide" Target="../slides/slide17.xml" />
  <Relationship Id="rId1" Type="http://schemas.openxmlformats.org/officeDocument/2006/relationships/notesMaster" Target="../notesMasters/notesMaster1.xml" />
</Relationships>
</file>

<file path=ppt/notesSlides/_rels/notesSlide18.xml.rels>&#65279;<?xml version="1.0" encoding="utf-8" standalone="yes"?>
<Relationships xmlns="http://schemas.openxmlformats.org/package/2006/relationships">
  <Relationship Id="rId2" Type="http://schemas.openxmlformats.org/officeDocument/2006/relationships/slide" Target="../slides/slide18.xml" />
  <Relationship Id="rId1" Type="http://schemas.openxmlformats.org/officeDocument/2006/relationships/notesMaster" Target="../notesMasters/notesMaster1.xml" />
</Relationships>
</file>

<file path=ppt/notesSlides/_rels/notesSlide19.xml.rels>&#65279;<?xml version="1.0" encoding="utf-8" standalone="yes"?>
<Relationships xmlns="http://schemas.openxmlformats.org/package/2006/relationships">
  <Relationship Id="rId2" Type="http://schemas.openxmlformats.org/officeDocument/2006/relationships/slide" Target="../slides/slide19.xml" />
  <Relationship Id="rId1" Type="http://schemas.openxmlformats.org/officeDocument/2006/relationships/notesMaster" Target="../notesMasters/notesMaster1.xml" />
</Relationships>
</file>

<file path=ppt/notesSlides/_rels/notesSlide2.xml.rels>&#65279;<?xml version="1.0" encoding="utf-8" standalone="yes"?>
<Relationships xmlns="http://schemas.openxmlformats.org/package/2006/relationships">
  <Relationship Id="rId2" Type="http://schemas.openxmlformats.org/officeDocument/2006/relationships/slide" Target="../slides/slide2.xml" />
  <Relationship Id="rId1" Type="http://schemas.openxmlformats.org/officeDocument/2006/relationships/notesMaster" Target="../notesMasters/notesMaster1.xml" />
</Relationships>
</file>

<file path=ppt/notesSlides/_rels/notesSlide20.xml.rels>&#65279;<?xml version="1.0" encoding="utf-8" standalone="yes"?>
<Relationships xmlns="http://schemas.openxmlformats.org/package/2006/relationships">
  <Relationship Id="rId2" Type="http://schemas.openxmlformats.org/officeDocument/2006/relationships/slide" Target="../slides/slide20.xml" />
  <Relationship Id="rId1" Type="http://schemas.openxmlformats.org/officeDocument/2006/relationships/notesMaster" Target="../notesMasters/notesMaster1.xml" />
</Relationships>
</file>

<file path=ppt/notesSlides/_rels/notesSlide21.xml.rels>&#65279;<?xml version="1.0" encoding="utf-8" standalone="yes"?>
<Relationships xmlns="http://schemas.openxmlformats.org/package/2006/relationships">
  <Relationship Id="rId2" Type="http://schemas.openxmlformats.org/officeDocument/2006/relationships/slide" Target="../slides/slide21.xml" />
  <Relationship Id="rId1" Type="http://schemas.openxmlformats.org/officeDocument/2006/relationships/notesMaster" Target="../notesMasters/notesMaster1.xml" />
</Relationships>
</file>

<file path=ppt/notesSlides/_rels/notesSlide22.xml.rels>&#65279;<?xml version="1.0" encoding="utf-8" standalone="yes"?>
<Relationships xmlns="http://schemas.openxmlformats.org/package/2006/relationships">
  <Relationship Id="rId2" Type="http://schemas.openxmlformats.org/officeDocument/2006/relationships/slide" Target="../slides/slide22.xml" />
  <Relationship Id="rId1" Type="http://schemas.openxmlformats.org/officeDocument/2006/relationships/notesMaster" Target="../notesMasters/notesMaster1.xml" />
</Relationships>
</file>

<file path=ppt/notesSlides/_rels/notesSlide23.xml.rels>&#65279;<?xml version="1.0" encoding="utf-8" standalone="yes"?>
<Relationships xmlns="http://schemas.openxmlformats.org/package/2006/relationships">
  <Relationship Id="rId2" Type="http://schemas.openxmlformats.org/officeDocument/2006/relationships/slide" Target="../slides/slide23.xml" />
  <Relationship Id="rId1" Type="http://schemas.openxmlformats.org/officeDocument/2006/relationships/notesMaster" Target="../notesMasters/notesMaster1.xml" />
</Relationships>
</file>

<file path=ppt/notesSlides/_rels/notesSlide24.xml.rels>&#65279;<?xml version="1.0" encoding="utf-8" standalone="yes"?>
<Relationships xmlns="http://schemas.openxmlformats.org/package/2006/relationships">
  <Relationship Id="rId2" Type="http://schemas.openxmlformats.org/officeDocument/2006/relationships/slide" Target="../slides/slide24.xml" />
  <Relationship Id="rId1" Type="http://schemas.openxmlformats.org/officeDocument/2006/relationships/notesMaster" Target="../notesMasters/notesMaster1.xml" />
</Relationships>
</file>

<file path=ppt/notesSlides/_rels/notesSlide25.xml.rels>&#65279;<?xml version="1.0" encoding="utf-8" standalone="yes"?>
<Relationships xmlns="http://schemas.openxmlformats.org/package/2006/relationships">
  <Relationship Id="rId2" Type="http://schemas.openxmlformats.org/officeDocument/2006/relationships/slide" Target="../slides/slide25.xml" />
  <Relationship Id="rId1" Type="http://schemas.openxmlformats.org/officeDocument/2006/relationships/notesMaster" Target="../notesMasters/notesMaster1.xml" />
</Relationships>
</file>

<file path=ppt/notesSlides/_rels/notesSlide26.xml.rels>&#65279;<?xml version="1.0" encoding="utf-8" standalone="yes"?>
<Relationships xmlns="http://schemas.openxmlformats.org/package/2006/relationships">
  <Relationship Id="rId2" Type="http://schemas.openxmlformats.org/officeDocument/2006/relationships/slide" Target="../slides/slide26.xml" />
  <Relationship Id="rId1" Type="http://schemas.openxmlformats.org/officeDocument/2006/relationships/notesMaster" Target="../notesMasters/notesMaster1.xml" />
</Relationships>
</file>

<file path=ppt/notesSlides/_rels/notesSlide3.xml.rels>&#65279;<?xml version="1.0" encoding="utf-8" standalone="yes"?>
<Relationships xmlns="http://schemas.openxmlformats.org/package/2006/relationships">
  <Relationship Id="rId2" Type="http://schemas.openxmlformats.org/officeDocument/2006/relationships/slide" Target="../slides/slide3.xml" />
  <Relationship Id="rId1" Type="http://schemas.openxmlformats.org/officeDocument/2006/relationships/notesMaster" Target="../notesMasters/notesMaster1.xml" />
</Relationships>
</file>

<file path=ppt/notesSlides/_rels/notesSlide4.xml.rels>&#65279;<?xml version="1.0" encoding="utf-8" standalone="yes"?>
<Relationships xmlns="http://schemas.openxmlformats.org/package/2006/relationships">
  <Relationship Id="rId2" Type="http://schemas.openxmlformats.org/officeDocument/2006/relationships/slide" Target="../slides/slide4.xml" />
  <Relationship Id="rId1" Type="http://schemas.openxmlformats.org/officeDocument/2006/relationships/notesMaster" Target="../notesMasters/notesMaster1.xml" />
</Relationships>
</file>

<file path=ppt/notesSlides/_rels/notesSlide5.xml.rels>&#65279;<?xml version="1.0" encoding="utf-8" standalone="yes"?>
<Relationships xmlns="http://schemas.openxmlformats.org/package/2006/relationships">
  <Relationship Id="rId2" Type="http://schemas.openxmlformats.org/officeDocument/2006/relationships/slide" Target="../slides/slide5.xml" />
  <Relationship Id="rId1" Type="http://schemas.openxmlformats.org/officeDocument/2006/relationships/notesMaster" Target="../notesMasters/notesMaster1.xml" />
</Relationships>
</file>

<file path=ppt/notesSlides/_rels/notesSlide6.xml.rels>&#65279;<?xml version="1.0" encoding="utf-8" standalone="yes"?>
<Relationships xmlns="http://schemas.openxmlformats.org/package/2006/relationships">
  <Relationship Id="rId2" Type="http://schemas.openxmlformats.org/officeDocument/2006/relationships/slide" Target="../slides/slide6.xml" />
  <Relationship Id="rId1" Type="http://schemas.openxmlformats.org/officeDocument/2006/relationships/notesMaster" Target="../notesMasters/notesMaster1.xml" />
</Relationships>
</file>

<file path=ppt/notesSlides/_rels/notesSlide7.xml.rels>&#65279;<?xml version="1.0" encoding="utf-8" standalone="yes"?>
<Relationships xmlns="http://schemas.openxmlformats.org/package/2006/relationships">
  <Relationship Id="rId2" Type="http://schemas.openxmlformats.org/officeDocument/2006/relationships/slide" Target="../slides/slide7.xml" />
  <Relationship Id="rId1" Type="http://schemas.openxmlformats.org/officeDocument/2006/relationships/notesMaster" Target="../notesMasters/notesMaster1.xml" />
</Relationships>
</file>

<file path=ppt/notesSlides/_rels/notesSlide8.xml.rels>&#65279;<?xml version="1.0" encoding="utf-8" standalone="yes"?>
<Relationships xmlns="http://schemas.openxmlformats.org/package/2006/relationships">
  <Relationship Id="rId2" Type="http://schemas.openxmlformats.org/officeDocument/2006/relationships/slide" Target="../slides/slide8.xml" />
  <Relationship Id="rId1" Type="http://schemas.openxmlformats.org/officeDocument/2006/relationships/notesMaster" Target="../notesMasters/notesMaster1.xml" />
</Relationships>
</file>

<file path=ppt/notesSlides/_rels/notesSlide9.xml.rels>&#65279;<?xml version="1.0" encoding="utf-8" standalone="yes"?>
<Relationships xmlns="http://schemas.openxmlformats.org/package/2006/relationships">
  <Relationship Id="rId2" Type="http://schemas.openxmlformats.org/officeDocument/2006/relationships/slide" Target="../slides/slide9.xml" />
  <Relationship Id="rId1" Type="http://schemas.openxmlformats.org/officeDocument/2006/relationships/notesMaster" Target="../notesMasters/notesMaster1.xml" />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1</a:t>
            </a:fld>
            <a:endParaRPr kumimoji="1" lang="ja-JP" altLang="en-US"/>
          </a:p>
        </p:txBody>
      </p:sp>
    </p:spTree>
    <p:extLst>
      <p:ext uri="{BB962C8B-B14F-4D97-AF65-F5344CB8AC3E}">
        <p14:creationId xmlns:p14="http://schemas.microsoft.com/office/powerpoint/2010/main" val="440662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BAF5D-7B38-7D2C-B8FD-6C1A28A26FA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55B96DC-6924-857B-376B-C5325055A5B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AE7DECE-1B56-E8A6-D3A1-86DA7749204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CE1E148-6610-7243-EC2C-40397B7D0147}"/>
              </a:ext>
            </a:extLst>
          </p:cNvPr>
          <p:cNvSpPr>
            <a:spLocks noGrp="1"/>
          </p:cNvSpPr>
          <p:nvPr>
            <p:ph type="sldNum" sz="quarter" idx="5"/>
          </p:nvPr>
        </p:nvSpPr>
        <p:spPr/>
        <p:txBody>
          <a:bodyPr/>
          <a:lstStyle/>
          <a:p>
            <a:fld id="{12244025-09F8-4267-82DB-1F0DDD2298C7}" type="slidenum">
              <a:rPr kumimoji="1" lang="ja-JP" altLang="en-US" smtClean="0"/>
              <a:t>10</a:t>
            </a:fld>
            <a:endParaRPr kumimoji="1" lang="ja-JP" altLang="en-US"/>
          </a:p>
        </p:txBody>
      </p:sp>
    </p:spTree>
    <p:extLst>
      <p:ext uri="{BB962C8B-B14F-4D97-AF65-F5344CB8AC3E}">
        <p14:creationId xmlns:p14="http://schemas.microsoft.com/office/powerpoint/2010/main" val="2182372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BEE2B-1019-EB25-D2B8-AC7857072EB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CEBEB22-4F43-0C31-664A-1A065603B3B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3CEC09E-E438-936A-064E-31E1800411A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BF49DCF-21D0-5648-931C-2DF0D7F4B73F}"/>
              </a:ext>
            </a:extLst>
          </p:cNvPr>
          <p:cNvSpPr>
            <a:spLocks noGrp="1"/>
          </p:cNvSpPr>
          <p:nvPr>
            <p:ph type="sldNum" sz="quarter" idx="5"/>
          </p:nvPr>
        </p:nvSpPr>
        <p:spPr/>
        <p:txBody>
          <a:bodyPr/>
          <a:lstStyle/>
          <a:p>
            <a:fld id="{12244025-09F8-4267-82DB-1F0DDD2298C7}" type="slidenum">
              <a:rPr kumimoji="1" lang="ja-JP" altLang="en-US" smtClean="0"/>
              <a:t>11</a:t>
            </a:fld>
            <a:endParaRPr kumimoji="1" lang="ja-JP" altLang="en-US"/>
          </a:p>
        </p:txBody>
      </p:sp>
    </p:spTree>
    <p:extLst>
      <p:ext uri="{BB962C8B-B14F-4D97-AF65-F5344CB8AC3E}">
        <p14:creationId xmlns:p14="http://schemas.microsoft.com/office/powerpoint/2010/main" val="884975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D221D-D5A9-6DC9-B73E-661AA3F45A6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AAB6A6D-6055-FA4A-266A-9F541CF1E45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3BD5BE8-4578-FCA9-095D-E42D67B9D7A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4C904D4-D09F-AC9A-3D14-360D17D9FEC8}"/>
              </a:ext>
            </a:extLst>
          </p:cNvPr>
          <p:cNvSpPr>
            <a:spLocks noGrp="1"/>
          </p:cNvSpPr>
          <p:nvPr>
            <p:ph type="sldNum" sz="quarter" idx="5"/>
          </p:nvPr>
        </p:nvSpPr>
        <p:spPr/>
        <p:txBody>
          <a:bodyPr/>
          <a:lstStyle/>
          <a:p>
            <a:fld id="{12244025-09F8-4267-82DB-1F0DDD2298C7}" type="slidenum">
              <a:rPr kumimoji="1" lang="ja-JP" altLang="en-US" smtClean="0"/>
              <a:t>12</a:t>
            </a:fld>
            <a:endParaRPr kumimoji="1" lang="ja-JP" altLang="en-US"/>
          </a:p>
        </p:txBody>
      </p:sp>
    </p:spTree>
    <p:extLst>
      <p:ext uri="{BB962C8B-B14F-4D97-AF65-F5344CB8AC3E}">
        <p14:creationId xmlns:p14="http://schemas.microsoft.com/office/powerpoint/2010/main" val="3768035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F9A21-55D3-604A-8965-E7264947F38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0962B52-F48B-8B81-F71E-4AA1C685E13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02CC1B6-5E55-566C-F291-A8525D85A99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働く力はありそうだが、体力のなさ、自信のなさ、社会経験の少なさによる</a:t>
            </a:r>
            <a:r>
              <a:rPr lang="en-US" altLang="ja-JP" sz="12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TPO</a:t>
            </a:r>
            <a:r>
              <a:rPr lang="ja-JP" altLang="en-US" sz="12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に合わせた言葉遣いや、メモを取るなどの基本的な業務動作に戸惑う場面が観られる。また、工賃のモチベあり。就労移行支援で幅広く学ぶことも方法だが、</a:t>
            </a:r>
            <a:r>
              <a:rPr lang="en-US" altLang="ja-JP" sz="12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B</a:t>
            </a:r>
            <a:r>
              <a:rPr lang="ja-JP" altLang="en-US" sz="12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型事業所で工賃を得ながら働く経験を通して“仕事と生活のつながり”をつかむことも、本人の職業観を養うための機会になり得る。</a:t>
            </a:r>
            <a:endParaRPr lang="en-US" altLang="ja-JP" sz="12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endParaRPr kumimoji="1" lang="ja-JP" altLang="en-US" dirty="0"/>
          </a:p>
        </p:txBody>
      </p:sp>
      <p:sp>
        <p:nvSpPr>
          <p:cNvPr id="4" name="スライド番号プレースホルダー 3">
            <a:extLst>
              <a:ext uri="{FF2B5EF4-FFF2-40B4-BE49-F238E27FC236}">
                <a16:creationId xmlns:a16="http://schemas.microsoft.com/office/drawing/2014/main" id="{24D5CDBE-79D3-5366-493C-20C8B98D4516}"/>
              </a:ext>
            </a:extLst>
          </p:cNvPr>
          <p:cNvSpPr>
            <a:spLocks noGrp="1"/>
          </p:cNvSpPr>
          <p:nvPr>
            <p:ph type="sldNum" sz="quarter" idx="5"/>
          </p:nvPr>
        </p:nvSpPr>
        <p:spPr/>
        <p:txBody>
          <a:bodyPr/>
          <a:lstStyle/>
          <a:p>
            <a:fld id="{12244025-09F8-4267-82DB-1F0DDD2298C7}" type="slidenum">
              <a:rPr kumimoji="1" lang="ja-JP" altLang="en-US" smtClean="0"/>
              <a:t>13</a:t>
            </a:fld>
            <a:endParaRPr kumimoji="1" lang="ja-JP" altLang="en-US"/>
          </a:p>
        </p:txBody>
      </p:sp>
    </p:spTree>
    <p:extLst>
      <p:ext uri="{BB962C8B-B14F-4D97-AF65-F5344CB8AC3E}">
        <p14:creationId xmlns:p14="http://schemas.microsoft.com/office/powerpoint/2010/main" val="3027639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54616-3B57-9EF7-C8FA-6675A19973F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A884B0E-F771-D46F-6964-BDE20F67367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52CAD4C-A6BD-5BF2-8E94-046095FC6D8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624045A-9BBE-CCE4-DE53-4C28A7EEA63B}"/>
              </a:ext>
            </a:extLst>
          </p:cNvPr>
          <p:cNvSpPr>
            <a:spLocks noGrp="1"/>
          </p:cNvSpPr>
          <p:nvPr>
            <p:ph type="sldNum" sz="quarter" idx="5"/>
          </p:nvPr>
        </p:nvSpPr>
        <p:spPr/>
        <p:txBody>
          <a:bodyPr/>
          <a:lstStyle/>
          <a:p>
            <a:fld id="{12244025-09F8-4267-82DB-1F0DDD2298C7}" type="slidenum">
              <a:rPr kumimoji="1" lang="ja-JP" altLang="en-US" smtClean="0"/>
              <a:t>14</a:t>
            </a:fld>
            <a:endParaRPr kumimoji="1" lang="ja-JP" altLang="en-US"/>
          </a:p>
        </p:txBody>
      </p:sp>
    </p:spTree>
    <p:extLst>
      <p:ext uri="{BB962C8B-B14F-4D97-AF65-F5344CB8AC3E}">
        <p14:creationId xmlns:p14="http://schemas.microsoft.com/office/powerpoint/2010/main" val="1621169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15</a:t>
            </a:fld>
            <a:endParaRPr kumimoji="1" lang="ja-JP" altLang="en-US"/>
          </a:p>
        </p:txBody>
      </p:sp>
    </p:spTree>
    <p:extLst>
      <p:ext uri="{BB962C8B-B14F-4D97-AF65-F5344CB8AC3E}">
        <p14:creationId xmlns:p14="http://schemas.microsoft.com/office/powerpoint/2010/main" val="3038404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004DB-DF9E-B266-A0BD-950AB606131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E81BBE8-73C1-7CC1-275F-0640F3A4FDA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328B1BD-F148-BDD3-4742-E0404BA8965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661B24E-33BF-0FC7-0B6D-F31546FAE3B9}"/>
              </a:ext>
            </a:extLst>
          </p:cNvPr>
          <p:cNvSpPr>
            <a:spLocks noGrp="1"/>
          </p:cNvSpPr>
          <p:nvPr>
            <p:ph type="sldNum" sz="quarter" idx="5"/>
          </p:nvPr>
        </p:nvSpPr>
        <p:spPr/>
        <p:txBody>
          <a:bodyPr/>
          <a:lstStyle/>
          <a:p>
            <a:fld id="{12244025-09F8-4267-82DB-1F0DDD2298C7}" type="slidenum">
              <a:rPr kumimoji="1" lang="ja-JP" altLang="en-US" smtClean="0"/>
              <a:t>16</a:t>
            </a:fld>
            <a:endParaRPr kumimoji="1" lang="ja-JP" altLang="en-US"/>
          </a:p>
        </p:txBody>
      </p:sp>
    </p:spTree>
    <p:extLst>
      <p:ext uri="{BB962C8B-B14F-4D97-AF65-F5344CB8AC3E}">
        <p14:creationId xmlns:p14="http://schemas.microsoft.com/office/powerpoint/2010/main" val="35356061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8B288-2413-775B-31F5-9EE163A6430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1723926-6DA6-10E7-A304-1E0AE8C72A0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4A57FEF-9A45-06F6-8D81-71F3D208713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77082F9-F591-F98B-2A3C-8D6E853D9DFE}"/>
              </a:ext>
            </a:extLst>
          </p:cNvPr>
          <p:cNvSpPr>
            <a:spLocks noGrp="1"/>
          </p:cNvSpPr>
          <p:nvPr>
            <p:ph type="sldNum" sz="quarter" idx="5"/>
          </p:nvPr>
        </p:nvSpPr>
        <p:spPr/>
        <p:txBody>
          <a:bodyPr/>
          <a:lstStyle/>
          <a:p>
            <a:fld id="{12244025-09F8-4267-82DB-1F0DDD2298C7}" type="slidenum">
              <a:rPr kumimoji="1" lang="ja-JP" altLang="en-US" smtClean="0"/>
              <a:t>17</a:t>
            </a:fld>
            <a:endParaRPr kumimoji="1" lang="ja-JP" altLang="en-US"/>
          </a:p>
        </p:txBody>
      </p:sp>
    </p:spTree>
    <p:extLst>
      <p:ext uri="{BB962C8B-B14F-4D97-AF65-F5344CB8AC3E}">
        <p14:creationId xmlns:p14="http://schemas.microsoft.com/office/powerpoint/2010/main" val="2688229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358FB-22D0-4172-BB82-7AE25668881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75C01AB-8784-4CEA-D7C3-AC4069ED305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E4B4420-B397-39F8-18B3-AC550DF8382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67790D4-508E-9E96-F2A8-4C18A025DE32}"/>
              </a:ext>
            </a:extLst>
          </p:cNvPr>
          <p:cNvSpPr>
            <a:spLocks noGrp="1"/>
          </p:cNvSpPr>
          <p:nvPr>
            <p:ph type="sldNum" sz="quarter" idx="5"/>
          </p:nvPr>
        </p:nvSpPr>
        <p:spPr/>
        <p:txBody>
          <a:bodyPr/>
          <a:lstStyle/>
          <a:p>
            <a:fld id="{12244025-09F8-4267-82DB-1F0DDD2298C7}" type="slidenum">
              <a:rPr kumimoji="1" lang="ja-JP" altLang="en-US" smtClean="0"/>
              <a:t>18</a:t>
            </a:fld>
            <a:endParaRPr kumimoji="1" lang="ja-JP" altLang="en-US"/>
          </a:p>
        </p:txBody>
      </p:sp>
    </p:spTree>
    <p:extLst>
      <p:ext uri="{BB962C8B-B14F-4D97-AF65-F5344CB8AC3E}">
        <p14:creationId xmlns:p14="http://schemas.microsoft.com/office/powerpoint/2010/main" val="3027966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2A0B9-6C46-1D63-F2A9-507AAFBB7BE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98B1969-5C56-8B9E-3B6C-D90CC675F53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5084109-7FB5-D17A-41D6-DAEB76233A2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2E3FC9F-ADE2-4EB8-18F9-D75A5F63FB4E}"/>
              </a:ext>
            </a:extLst>
          </p:cNvPr>
          <p:cNvSpPr>
            <a:spLocks noGrp="1"/>
          </p:cNvSpPr>
          <p:nvPr>
            <p:ph type="sldNum" sz="quarter" idx="5"/>
          </p:nvPr>
        </p:nvSpPr>
        <p:spPr/>
        <p:txBody>
          <a:bodyPr/>
          <a:lstStyle/>
          <a:p>
            <a:fld id="{12244025-09F8-4267-82DB-1F0DDD2298C7}" type="slidenum">
              <a:rPr kumimoji="1" lang="ja-JP" altLang="en-US" smtClean="0"/>
              <a:t>19</a:t>
            </a:fld>
            <a:endParaRPr kumimoji="1" lang="ja-JP" altLang="en-US"/>
          </a:p>
        </p:txBody>
      </p:sp>
    </p:spTree>
    <p:extLst>
      <p:ext uri="{BB962C8B-B14F-4D97-AF65-F5344CB8AC3E}">
        <p14:creationId xmlns:p14="http://schemas.microsoft.com/office/powerpoint/2010/main" val="929363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2</a:t>
            </a:fld>
            <a:endParaRPr kumimoji="1" lang="ja-JP" altLang="en-US"/>
          </a:p>
        </p:txBody>
      </p:sp>
    </p:spTree>
    <p:extLst>
      <p:ext uri="{BB962C8B-B14F-4D97-AF65-F5344CB8AC3E}">
        <p14:creationId xmlns:p14="http://schemas.microsoft.com/office/powerpoint/2010/main" val="7416259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B60A4-EF3D-CD0E-D6D7-5E06FD85AB9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FB46E6A-F834-610A-CC43-A43930703E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1674F95-937A-A3F4-F7E5-5D4A4301E2E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00A0DC3-96D0-C2C1-62AE-37DFF2E9676C}"/>
              </a:ext>
            </a:extLst>
          </p:cNvPr>
          <p:cNvSpPr>
            <a:spLocks noGrp="1"/>
          </p:cNvSpPr>
          <p:nvPr>
            <p:ph type="sldNum" sz="quarter" idx="5"/>
          </p:nvPr>
        </p:nvSpPr>
        <p:spPr/>
        <p:txBody>
          <a:bodyPr/>
          <a:lstStyle/>
          <a:p>
            <a:fld id="{12244025-09F8-4267-82DB-1F0DDD2298C7}" type="slidenum">
              <a:rPr kumimoji="1" lang="ja-JP" altLang="en-US" smtClean="0"/>
              <a:t>20</a:t>
            </a:fld>
            <a:endParaRPr kumimoji="1" lang="ja-JP" altLang="en-US"/>
          </a:p>
        </p:txBody>
      </p:sp>
    </p:spTree>
    <p:extLst>
      <p:ext uri="{BB962C8B-B14F-4D97-AF65-F5344CB8AC3E}">
        <p14:creationId xmlns:p14="http://schemas.microsoft.com/office/powerpoint/2010/main" val="1828791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CA0B0-AE6B-7924-E471-FD4D514AC4A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0EF1DE4-B93F-33E8-EB51-CB002F8589A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381B6CA-C8C5-F12D-96F7-F9B632DD3369}"/>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5438DF7-4AE2-196F-958F-A0D9D5B13AC8}"/>
              </a:ext>
            </a:extLst>
          </p:cNvPr>
          <p:cNvSpPr>
            <a:spLocks noGrp="1"/>
          </p:cNvSpPr>
          <p:nvPr>
            <p:ph type="sldNum" sz="quarter" idx="5"/>
          </p:nvPr>
        </p:nvSpPr>
        <p:spPr/>
        <p:txBody>
          <a:bodyPr/>
          <a:lstStyle/>
          <a:p>
            <a:fld id="{12244025-09F8-4267-82DB-1F0DDD2298C7}" type="slidenum">
              <a:rPr kumimoji="1" lang="ja-JP" altLang="en-US" smtClean="0"/>
              <a:t>21</a:t>
            </a:fld>
            <a:endParaRPr kumimoji="1" lang="ja-JP" altLang="en-US"/>
          </a:p>
        </p:txBody>
      </p:sp>
    </p:spTree>
    <p:extLst>
      <p:ext uri="{BB962C8B-B14F-4D97-AF65-F5344CB8AC3E}">
        <p14:creationId xmlns:p14="http://schemas.microsoft.com/office/powerpoint/2010/main" val="32662684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8B2F7-5512-22EC-30C1-3ED508D6AEB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DA2CDDB-B0EC-9157-3595-A23C24E5286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5656901-EA3F-51DF-C13F-4EE76F20FDA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52FBC35-39D3-A308-DE97-8271B3503E76}"/>
              </a:ext>
            </a:extLst>
          </p:cNvPr>
          <p:cNvSpPr>
            <a:spLocks noGrp="1"/>
          </p:cNvSpPr>
          <p:nvPr>
            <p:ph type="sldNum" sz="quarter" idx="5"/>
          </p:nvPr>
        </p:nvSpPr>
        <p:spPr/>
        <p:txBody>
          <a:bodyPr/>
          <a:lstStyle/>
          <a:p>
            <a:fld id="{12244025-09F8-4267-82DB-1F0DDD2298C7}" type="slidenum">
              <a:rPr kumimoji="1" lang="ja-JP" altLang="en-US" smtClean="0"/>
              <a:t>22</a:t>
            </a:fld>
            <a:endParaRPr kumimoji="1" lang="ja-JP" altLang="en-US"/>
          </a:p>
        </p:txBody>
      </p:sp>
    </p:spTree>
    <p:extLst>
      <p:ext uri="{BB962C8B-B14F-4D97-AF65-F5344CB8AC3E}">
        <p14:creationId xmlns:p14="http://schemas.microsoft.com/office/powerpoint/2010/main" val="9490006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0110F-6AAB-E5F5-3D72-8124E878B27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CB3506E-5EF8-DA6E-D1F1-3FCA75D1744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3585405-2517-FE70-8BC2-3B0DCBEF58D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2AC5E07-4EDD-E31C-20DA-17423D161800}"/>
              </a:ext>
            </a:extLst>
          </p:cNvPr>
          <p:cNvSpPr>
            <a:spLocks noGrp="1"/>
          </p:cNvSpPr>
          <p:nvPr>
            <p:ph type="sldNum" sz="quarter" idx="5"/>
          </p:nvPr>
        </p:nvSpPr>
        <p:spPr/>
        <p:txBody>
          <a:bodyPr/>
          <a:lstStyle/>
          <a:p>
            <a:fld id="{12244025-09F8-4267-82DB-1F0DDD2298C7}" type="slidenum">
              <a:rPr kumimoji="1" lang="ja-JP" altLang="en-US" smtClean="0"/>
              <a:t>23</a:t>
            </a:fld>
            <a:endParaRPr kumimoji="1" lang="ja-JP" altLang="en-US"/>
          </a:p>
        </p:txBody>
      </p:sp>
    </p:spTree>
    <p:extLst>
      <p:ext uri="{BB962C8B-B14F-4D97-AF65-F5344CB8AC3E}">
        <p14:creationId xmlns:p14="http://schemas.microsoft.com/office/powerpoint/2010/main" val="5072280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33E29-1EC7-CE0F-F2B6-3E621549A42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D330D1D-814F-0A88-CCBB-305A3F966AF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20E5253-5137-6FEC-4641-368313E8A39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9D2D5DF-72E7-DD25-16DA-7F5FF7C62996}"/>
              </a:ext>
            </a:extLst>
          </p:cNvPr>
          <p:cNvSpPr>
            <a:spLocks noGrp="1"/>
          </p:cNvSpPr>
          <p:nvPr>
            <p:ph type="sldNum" sz="quarter" idx="5"/>
          </p:nvPr>
        </p:nvSpPr>
        <p:spPr/>
        <p:txBody>
          <a:bodyPr/>
          <a:lstStyle/>
          <a:p>
            <a:fld id="{12244025-09F8-4267-82DB-1F0DDD2298C7}" type="slidenum">
              <a:rPr kumimoji="1" lang="ja-JP" altLang="en-US" smtClean="0"/>
              <a:t>24</a:t>
            </a:fld>
            <a:endParaRPr kumimoji="1" lang="ja-JP" altLang="en-US"/>
          </a:p>
        </p:txBody>
      </p:sp>
    </p:spTree>
    <p:extLst>
      <p:ext uri="{BB962C8B-B14F-4D97-AF65-F5344CB8AC3E}">
        <p14:creationId xmlns:p14="http://schemas.microsoft.com/office/powerpoint/2010/main" val="1315897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CF9C7-5A99-1238-4369-93352989CA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C3EB3AC-7A1A-6739-5243-F25629BD722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BF513AF-B2B2-E947-BF00-116CB8A5CE63}"/>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altLang="ja-JP" sz="12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p:txBody>
      </p:sp>
      <p:sp>
        <p:nvSpPr>
          <p:cNvPr id="4" name="スライド番号プレースホルダー 3">
            <a:extLst>
              <a:ext uri="{FF2B5EF4-FFF2-40B4-BE49-F238E27FC236}">
                <a16:creationId xmlns:a16="http://schemas.microsoft.com/office/drawing/2014/main" id="{928283CA-6B17-29CF-D11C-6CD205046CF5}"/>
              </a:ext>
            </a:extLst>
          </p:cNvPr>
          <p:cNvSpPr>
            <a:spLocks noGrp="1"/>
          </p:cNvSpPr>
          <p:nvPr>
            <p:ph type="sldNum" sz="quarter" idx="5"/>
          </p:nvPr>
        </p:nvSpPr>
        <p:spPr/>
        <p:txBody>
          <a:bodyPr/>
          <a:lstStyle/>
          <a:p>
            <a:fld id="{12244025-09F8-4267-82DB-1F0DDD2298C7}" type="slidenum">
              <a:rPr kumimoji="1" lang="ja-JP" altLang="en-US" smtClean="0"/>
              <a:t>25</a:t>
            </a:fld>
            <a:endParaRPr kumimoji="1" lang="ja-JP" altLang="en-US"/>
          </a:p>
        </p:txBody>
      </p:sp>
    </p:spTree>
    <p:extLst>
      <p:ext uri="{BB962C8B-B14F-4D97-AF65-F5344CB8AC3E}">
        <p14:creationId xmlns:p14="http://schemas.microsoft.com/office/powerpoint/2010/main" val="487062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2FA08-F4D4-DDEE-0BD4-83AB457F2C7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3DA886F-BAF9-FA45-77B1-385CF74C53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6647BB9-55E8-6349-0A48-5FDDD399FB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a:extLst>
              <a:ext uri="{FF2B5EF4-FFF2-40B4-BE49-F238E27FC236}">
                <a16:creationId xmlns:a16="http://schemas.microsoft.com/office/drawing/2014/main" id="{4007606E-EE13-4489-A8A4-D69C91D8DDC3}"/>
              </a:ext>
            </a:extLst>
          </p:cNvPr>
          <p:cNvSpPr>
            <a:spLocks noGrp="1"/>
          </p:cNvSpPr>
          <p:nvPr>
            <p:ph type="sldNum" sz="quarter" idx="5"/>
          </p:nvPr>
        </p:nvSpPr>
        <p:spPr/>
        <p:txBody>
          <a:bodyPr/>
          <a:lstStyle/>
          <a:p>
            <a:fld id="{12244025-09F8-4267-82DB-1F0DDD2298C7}" type="slidenum">
              <a:rPr kumimoji="1" lang="ja-JP" altLang="en-US" smtClean="0"/>
              <a:t>26</a:t>
            </a:fld>
            <a:endParaRPr kumimoji="1" lang="ja-JP" altLang="en-US"/>
          </a:p>
        </p:txBody>
      </p:sp>
    </p:spTree>
    <p:extLst>
      <p:ext uri="{BB962C8B-B14F-4D97-AF65-F5344CB8AC3E}">
        <p14:creationId xmlns:p14="http://schemas.microsoft.com/office/powerpoint/2010/main" val="3545497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BF20E-4958-CBEB-8AD2-0C3616EBF87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50514DE-9262-61CF-5D97-1D193D56BA5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D1F99F0-1F3D-FE79-2D40-175748D4D12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7BD0BDE-27C6-8769-49C2-C50C23920E36}"/>
              </a:ext>
            </a:extLst>
          </p:cNvPr>
          <p:cNvSpPr>
            <a:spLocks noGrp="1"/>
          </p:cNvSpPr>
          <p:nvPr>
            <p:ph type="sldNum" sz="quarter" idx="5"/>
          </p:nvPr>
        </p:nvSpPr>
        <p:spPr/>
        <p:txBody>
          <a:bodyPr/>
          <a:lstStyle/>
          <a:p>
            <a:fld id="{12244025-09F8-4267-82DB-1F0DDD2298C7}" type="slidenum">
              <a:rPr kumimoji="1" lang="ja-JP" altLang="en-US" smtClean="0"/>
              <a:t>3</a:t>
            </a:fld>
            <a:endParaRPr kumimoji="1" lang="ja-JP" altLang="en-US"/>
          </a:p>
        </p:txBody>
      </p:sp>
    </p:spTree>
    <p:extLst>
      <p:ext uri="{BB962C8B-B14F-4D97-AF65-F5344CB8AC3E}">
        <p14:creationId xmlns:p14="http://schemas.microsoft.com/office/powerpoint/2010/main" val="1324147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4</a:t>
            </a:fld>
            <a:endParaRPr kumimoji="1" lang="ja-JP" altLang="en-US"/>
          </a:p>
        </p:txBody>
      </p:sp>
    </p:spTree>
    <p:extLst>
      <p:ext uri="{BB962C8B-B14F-4D97-AF65-F5344CB8AC3E}">
        <p14:creationId xmlns:p14="http://schemas.microsoft.com/office/powerpoint/2010/main" val="2906302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5</a:t>
            </a:fld>
            <a:endParaRPr kumimoji="1" lang="ja-JP" altLang="en-US"/>
          </a:p>
        </p:txBody>
      </p:sp>
    </p:spTree>
    <p:extLst>
      <p:ext uri="{BB962C8B-B14F-4D97-AF65-F5344CB8AC3E}">
        <p14:creationId xmlns:p14="http://schemas.microsoft.com/office/powerpoint/2010/main" val="3526202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6</a:t>
            </a:fld>
            <a:endParaRPr kumimoji="1" lang="ja-JP" altLang="en-US"/>
          </a:p>
        </p:txBody>
      </p:sp>
    </p:spTree>
    <p:extLst>
      <p:ext uri="{BB962C8B-B14F-4D97-AF65-F5344CB8AC3E}">
        <p14:creationId xmlns:p14="http://schemas.microsoft.com/office/powerpoint/2010/main" val="2540435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2244025-09F8-4267-82DB-1F0DDD2298C7}" type="slidenum">
              <a:rPr kumimoji="1" lang="ja-JP" altLang="en-US" smtClean="0"/>
              <a:t>7</a:t>
            </a:fld>
            <a:endParaRPr kumimoji="1" lang="ja-JP" altLang="en-US"/>
          </a:p>
        </p:txBody>
      </p:sp>
    </p:spTree>
    <p:extLst>
      <p:ext uri="{BB962C8B-B14F-4D97-AF65-F5344CB8AC3E}">
        <p14:creationId xmlns:p14="http://schemas.microsoft.com/office/powerpoint/2010/main" val="1031462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59A8E-4454-B7E4-5B83-C7FD7C64E05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9F131E1-A987-AC57-1E38-E780031817A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393C21E-C4E8-3572-34A0-63C91A49FD7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937D111D-DC5D-103E-4B77-B1DAEE2DDBD5}"/>
              </a:ext>
            </a:extLst>
          </p:cNvPr>
          <p:cNvSpPr>
            <a:spLocks noGrp="1"/>
          </p:cNvSpPr>
          <p:nvPr>
            <p:ph type="sldNum" sz="quarter" idx="5"/>
          </p:nvPr>
        </p:nvSpPr>
        <p:spPr/>
        <p:txBody>
          <a:bodyPr/>
          <a:lstStyle/>
          <a:p>
            <a:fld id="{12244025-09F8-4267-82DB-1F0DDD2298C7}" type="slidenum">
              <a:rPr kumimoji="1" lang="ja-JP" altLang="en-US" smtClean="0"/>
              <a:t>8</a:t>
            </a:fld>
            <a:endParaRPr kumimoji="1" lang="ja-JP" altLang="en-US"/>
          </a:p>
        </p:txBody>
      </p:sp>
    </p:spTree>
    <p:extLst>
      <p:ext uri="{BB962C8B-B14F-4D97-AF65-F5344CB8AC3E}">
        <p14:creationId xmlns:p14="http://schemas.microsoft.com/office/powerpoint/2010/main" val="3460561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88E4E-CB05-9BDA-4C13-078F8EA6BF8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1DB2F35-112F-4C74-08E6-C8BF8EC15F5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C00E45B-0533-5665-273C-E926F4373CD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5E59035-6554-EB4A-90A4-AA474C27C1B5}"/>
              </a:ext>
            </a:extLst>
          </p:cNvPr>
          <p:cNvSpPr>
            <a:spLocks noGrp="1"/>
          </p:cNvSpPr>
          <p:nvPr>
            <p:ph type="sldNum" sz="quarter" idx="5"/>
          </p:nvPr>
        </p:nvSpPr>
        <p:spPr/>
        <p:txBody>
          <a:bodyPr/>
          <a:lstStyle/>
          <a:p>
            <a:fld id="{12244025-09F8-4267-82DB-1F0DDD2298C7}" type="slidenum">
              <a:rPr kumimoji="1" lang="ja-JP" altLang="en-US" smtClean="0"/>
              <a:t>9</a:t>
            </a:fld>
            <a:endParaRPr kumimoji="1" lang="ja-JP" altLang="en-US"/>
          </a:p>
        </p:txBody>
      </p:sp>
    </p:spTree>
    <p:extLst>
      <p:ext uri="{BB962C8B-B14F-4D97-AF65-F5344CB8AC3E}">
        <p14:creationId xmlns:p14="http://schemas.microsoft.com/office/powerpoint/2010/main" val="2462478036"/>
      </p:ext>
    </p:extLst>
  </p:cSld>
  <p:clrMapOvr>
    <a:masterClrMapping/>
  </p:clrMapOvr>
</p:notes>
</file>

<file path=ppt/slideLayouts/_rels/slideLayout1.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10.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11.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2.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3.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4.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5.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6.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7.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8.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9.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B2C262-59AC-E049-CE23-7B17C84F39E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AE2585F6-68EE-2A6F-2035-8804D7860E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55FCD3B-2FA3-3743-886B-6DD41CFF7A22}"/>
              </a:ext>
            </a:extLst>
          </p:cNvPr>
          <p:cNvSpPr>
            <a:spLocks noGrp="1"/>
          </p:cNvSpPr>
          <p:nvPr>
            <p:ph type="dt" sz="half" idx="10"/>
          </p:nvPr>
        </p:nvSpPr>
        <p:spPr/>
        <p:txBody>
          <a:bodyPr/>
          <a:lstStyle/>
          <a:p>
            <a:fld id="{1ABD1FA5-7A59-4B83-84CC-2BEC5208BA67}"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9CB68A7E-ABA0-12B1-3B45-AC04DF51484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C9E1CFD-CC6E-3968-68FF-767C3F14532E}"/>
              </a:ext>
            </a:extLst>
          </p:cNvPr>
          <p:cNvSpPr>
            <a:spLocks noGrp="1"/>
          </p:cNvSpPr>
          <p:nvPr>
            <p:ph type="sldNum" sz="quarter" idx="12"/>
          </p:nvPr>
        </p:nvSpPr>
        <p:spPr>
          <a:xfrm>
            <a:off x="9439938" y="6537104"/>
            <a:ext cx="2743200" cy="365125"/>
          </a:xfrm>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1299247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215C17-3F12-EDC6-CA93-1691B3E53C0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DB8B68F-8B0D-C646-28CF-83765EA0A54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D27B8A1-1D4E-406F-61B8-AA91CF09F925}"/>
              </a:ext>
            </a:extLst>
          </p:cNvPr>
          <p:cNvSpPr>
            <a:spLocks noGrp="1"/>
          </p:cNvSpPr>
          <p:nvPr>
            <p:ph type="dt" sz="half" idx="10"/>
          </p:nvPr>
        </p:nvSpPr>
        <p:spPr/>
        <p:txBody>
          <a:bodyPr/>
          <a:lstStyle/>
          <a:p>
            <a:fld id="{BA85818C-4DA1-4DF3-81ED-2E1F8FF7BABA}"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E96DD1D9-8263-6FBB-2F13-F3E9194E96D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2D689C3-1D96-FFF8-3C79-F22D3FC37F4C}"/>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1095349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F7D6C500-F217-0F6C-9418-4538D832932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F609FFE-011C-806E-97B8-5E9BAEC216F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2510BC4-A095-C154-D029-4715C0D5450A}"/>
              </a:ext>
            </a:extLst>
          </p:cNvPr>
          <p:cNvSpPr>
            <a:spLocks noGrp="1"/>
          </p:cNvSpPr>
          <p:nvPr>
            <p:ph type="dt" sz="half" idx="10"/>
          </p:nvPr>
        </p:nvSpPr>
        <p:spPr/>
        <p:txBody>
          <a:bodyPr/>
          <a:lstStyle/>
          <a:p>
            <a:fld id="{CCA9C447-37AE-4896-B6C5-F7A6C1D95203}"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36E3A4D3-AB17-981E-D45B-424E21550E6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6930267-6A94-5655-2A25-C7FDD3E66DCA}"/>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3113355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DA5598-83FE-4A31-E19F-F3591D74DC1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B0E2BF6-8A6D-E18F-603F-AEA2583E4ED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4CFA769-832B-3958-8D60-02FD261B4B5D}"/>
              </a:ext>
            </a:extLst>
          </p:cNvPr>
          <p:cNvSpPr>
            <a:spLocks noGrp="1"/>
          </p:cNvSpPr>
          <p:nvPr>
            <p:ph type="dt" sz="half" idx="10"/>
          </p:nvPr>
        </p:nvSpPr>
        <p:spPr/>
        <p:txBody>
          <a:bodyPr/>
          <a:lstStyle/>
          <a:p>
            <a:fld id="{45A19D5A-A3C0-4AC1-96D8-932543C51F5B}"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7A179649-F8CB-EEE8-0E40-79AFD72C321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1DF5390-8FFF-D49E-936F-B843217052FC}"/>
              </a:ext>
            </a:extLst>
          </p:cNvPr>
          <p:cNvSpPr>
            <a:spLocks noGrp="1"/>
          </p:cNvSpPr>
          <p:nvPr>
            <p:ph type="sldNum" sz="quarter" idx="12"/>
          </p:nvPr>
        </p:nvSpPr>
        <p:spPr>
          <a:xfrm>
            <a:off x="9493103" y="6579633"/>
            <a:ext cx="2743200" cy="365125"/>
          </a:xfrm>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3295011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2424B2-ECE6-61EC-F2FA-FD2F204F30D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08B4C0D-8DCA-146B-1D1D-E912B332FF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3F6F490-7DC2-62FE-4018-57FB05BFAC82}"/>
              </a:ext>
            </a:extLst>
          </p:cNvPr>
          <p:cNvSpPr>
            <a:spLocks noGrp="1"/>
          </p:cNvSpPr>
          <p:nvPr>
            <p:ph type="dt" sz="half" idx="10"/>
          </p:nvPr>
        </p:nvSpPr>
        <p:spPr/>
        <p:txBody>
          <a:bodyPr/>
          <a:lstStyle/>
          <a:p>
            <a:fld id="{F4DE2987-EFAC-4894-8538-7633C2EDF450}"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629F81D8-CD13-264D-0590-108D3E734AB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1E37D80-A45C-DCD4-DF05-150EA5F16E96}"/>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2227224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9AE4FA-2258-711F-5DD3-2C059C989E2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5ED9BF9-A127-07E9-2DD7-4470BB1150B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8A03D68-2607-EBF8-8361-E4F2D3E4E4EE}"/>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50DA2F4-69D9-45E6-6A1E-5498E1EB1FEA}"/>
              </a:ext>
            </a:extLst>
          </p:cNvPr>
          <p:cNvSpPr>
            <a:spLocks noGrp="1"/>
          </p:cNvSpPr>
          <p:nvPr>
            <p:ph type="dt" sz="half" idx="10"/>
          </p:nvPr>
        </p:nvSpPr>
        <p:spPr/>
        <p:txBody>
          <a:bodyPr/>
          <a:lstStyle/>
          <a:p>
            <a:fld id="{CB43F38A-0F2D-4F5F-8EED-81D9F96C33F9}" type="datetime1">
              <a:rPr kumimoji="1" lang="ja-JP" altLang="en-US" smtClean="0"/>
              <a:t>2026/8/24</a:t>
            </a:fld>
            <a:endParaRPr kumimoji="1" lang="ja-JP" altLang="en-US"/>
          </a:p>
        </p:txBody>
      </p:sp>
      <p:sp>
        <p:nvSpPr>
          <p:cNvPr id="6" name="フッター プレースホルダー 5">
            <a:extLst>
              <a:ext uri="{FF2B5EF4-FFF2-40B4-BE49-F238E27FC236}">
                <a16:creationId xmlns:a16="http://schemas.microsoft.com/office/drawing/2014/main" id="{9625DD4F-2244-764D-8BE9-814D665D5DA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8A959C7-6632-7BF7-6E03-5C3B2E070E98}"/>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1655460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1FEC00-D04E-D873-346F-C48669EDB183}"/>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3BAAAC5-809D-A2DD-B42B-CC8104C47C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6F1EAB5-5892-B372-DD59-7A1862B03CEB}"/>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4A1C36E-DB5C-195D-0329-E062182869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3551793-A881-2E48-A9F1-F05BA6083F9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08EEE39-F1FF-A184-3A0A-BB98BB5A13C8}"/>
              </a:ext>
            </a:extLst>
          </p:cNvPr>
          <p:cNvSpPr>
            <a:spLocks noGrp="1"/>
          </p:cNvSpPr>
          <p:nvPr>
            <p:ph type="dt" sz="half" idx="10"/>
          </p:nvPr>
        </p:nvSpPr>
        <p:spPr/>
        <p:txBody>
          <a:bodyPr/>
          <a:lstStyle/>
          <a:p>
            <a:fld id="{8DEB8BB1-AEE1-4941-B5DF-BB4482165F58}" type="datetime1">
              <a:rPr kumimoji="1" lang="ja-JP" altLang="en-US" smtClean="0"/>
              <a:t>2026/8/24</a:t>
            </a:fld>
            <a:endParaRPr kumimoji="1" lang="ja-JP" altLang="en-US"/>
          </a:p>
        </p:txBody>
      </p:sp>
      <p:sp>
        <p:nvSpPr>
          <p:cNvPr id="8" name="フッター プレースホルダー 7">
            <a:extLst>
              <a:ext uri="{FF2B5EF4-FFF2-40B4-BE49-F238E27FC236}">
                <a16:creationId xmlns:a16="http://schemas.microsoft.com/office/drawing/2014/main" id="{9700AD2E-30D1-E5D5-ACB6-170550E07DD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81BAD5C-6EF5-765B-1516-B076F17038A7}"/>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1367393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5C0892-5FE0-1BCA-647B-A9BD993EE41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97ABB56-0CC6-EAEC-A570-A74809AF284D}"/>
              </a:ext>
            </a:extLst>
          </p:cNvPr>
          <p:cNvSpPr>
            <a:spLocks noGrp="1"/>
          </p:cNvSpPr>
          <p:nvPr>
            <p:ph type="dt" sz="half" idx="10"/>
          </p:nvPr>
        </p:nvSpPr>
        <p:spPr/>
        <p:txBody>
          <a:bodyPr/>
          <a:lstStyle/>
          <a:p>
            <a:fld id="{CF0CE1B7-50B6-4284-B8CF-41C6128D2D46}" type="datetime1">
              <a:rPr kumimoji="1" lang="ja-JP" altLang="en-US" smtClean="0"/>
              <a:t>2026/8/24</a:t>
            </a:fld>
            <a:endParaRPr kumimoji="1" lang="ja-JP" altLang="en-US"/>
          </a:p>
        </p:txBody>
      </p:sp>
      <p:sp>
        <p:nvSpPr>
          <p:cNvPr id="4" name="フッター プレースホルダー 3">
            <a:extLst>
              <a:ext uri="{FF2B5EF4-FFF2-40B4-BE49-F238E27FC236}">
                <a16:creationId xmlns:a16="http://schemas.microsoft.com/office/drawing/2014/main" id="{610ED7D1-C096-77AF-64F5-9AEFDFD88DB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ACEF1F5-0387-630C-636A-124E48B6396F}"/>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2406265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2BE7C5-35A3-BBD0-CF3A-4E4080C9DEE4}"/>
              </a:ext>
            </a:extLst>
          </p:cNvPr>
          <p:cNvSpPr>
            <a:spLocks noGrp="1"/>
          </p:cNvSpPr>
          <p:nvPr>
            <p:ph type="dt" sz="half" idx="10"/>
          </p:nvPr>
        </p:nvSpPr>
        <p:spPr/>
        <p:txBody>
          <a:bodyPr/>
          <a:lstStyle/>
          <a:p>
            <a:fld id="{0F4C89A9-AE3E-4389-B2B8-DCFFA8E0A244}" type="datetime1">
              <a:rPr kumimoji="1" lang="ja-JP" altLang="en-US" smtClean="0"/>
              <a:t>2026/8/24</a:t>
            </a:fld>
            <a:endParaRPr kumimoji="1" lang="ja-JP" altLang="en-US"/>
          </a:p>
        </p:txBody>
      </p:sp>
      <p:sp>
        <p:nvSpPr>
          <p:cNvPr id="3" name="フッター プレースホルダー 2">
            <a:extLst>
              <a:ext uri="{FF2B5EF4-FFF2-40B4-BE49-F238E27FC236}">
                <a16:creationId xmlns:a16="http://schemas.microsoft.com/office/drawing/2014/main" id="{43B9E29F-A64A-1B9E-C425-535774EB449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4E20B3E-3897-CD00-C936-CC26D16B189E}"/>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453937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5CB282-D49D-A348-A386-19E3AAE2CF7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8B2C056-0845-637A-C864-6E87BB2109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4BBC77B-2E2C-7309-54F1-221F4EE4AA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DD89D0F-6CFA-E6CC-ED0C-C7655726DE6C}"/>
              </a:ext>
            </a:extLst>
          </p:cNvPr>
          <p:cNvSpPr>
            <a:spLocks noGrp="1"/>
          </p:cNvSpPr>
          <p:nvPr>
            <p:ph type="dt" sz="half" idx="10"/>
          </p:nvPr>
        </p:nvSpPr>
        <p:spPr/>
        <p:txBody>
          <a:bodyPr/>
          <a:lstStyle/>
          <a:p>
            <a:fld id="{2EA4DD34-E7E3-45F8-A95D-3B84B87BA911}" type="datetime1">
              <a:rPr kumimoji="1" lang="ja-JP" altLang="en-US" smtClean="0"/>
              <a:t>2026/8/24</a:t>
            </a:fld>
            <a:endParaRPr kumimoji="1" lang="ja-JP" altLang="en-US"/>
          </a:p>
        </p:txBody>
      </p:sp>
      <p:sp>
        <p:nvSpPr>
          <p:cNvPr id="6" name="フッター プレースホルダー 5">
            <a:extLst>
              <a:ext uri="{FF2B5EF4-FFF2-40B4-BE49-F238E27FC236}">
                <a16:creationId xmlns:a16="http://schemas.microsoft.com/office/drawing/2014/main" id="{76A02A49-BE65-5E94-34F4-70A4FA50A39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1C21A07-0838-2F41-C9EF-770E87753ECC}"/>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2577096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DE44BC-5303-A56E-D9AA-CCEEC9A03F1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41A1C1F-0B2B-043A-CB8B-F959900631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ED3D9CE-8412-E12B-5DDB-818EDE445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A149B38-EC35-6E4C-FF5A-A5E7E2598D94}"/>
              </a:ext>
            </a:extLst>
          </p:cNvPr>
          <p:cNvSpPr>
            <a:spLocks noGrp="1"/>
          </p:cNvSpPr>
          <p:nvPr>
            <p:ph type="dt" sz="half" idx="10"/>
          </p:nvPr>
        </p:nvSpPr>
        <p:spPr/>
        <p:txBody>
          <a:bodyPr/>
          <a:lstStyle/>
          <a:p>
            <a:fld id="{51DA35D2-B1E7-4276-8738-C9B188642835}" type="datetime1">
              <a:rPr kumimoji="1" lang="ja-JP" altLang="en-US" smtClean="0"/>
              <a:t>2026/8/24</a:t>
            </a:fld>
            <a:endParaRPr kumimoji="1" lang="ja-JP" altLang="en-US"/>
          </a:p>
        </p:txBody>
      </p:sp>
      <p:sp>
        <p:nvSpPr>
          <p:cNvPr id="6" name="フッター プレースホルダー 5">
            <a:extLst>
              <a:ext uri="{FF2B5EF4-FFF2-40B4-BE49-F238E27FC236}">
                <a16:creationId xmlns:a16="http://schemas.microsoft.com/office/drawing/2014/main" id="{879B2F2A-D336-E460-EE9C-371658E0CEE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096AA04-C58B-E014-8667-3C79AD282A6C}"/>
              </a:ext>
            </a:extLst>
          </p:cNvPr>
          <p:cNvSpPr>
            <a:spLocks noGrp="1"/>
          </p:cNvSpPr>
          <p:nvPr>
            <p:ph type="sldNum" sz="quarter" idx="12"/>
          </p:nvPr>
        </p:nvSpPr>
        <p:spPr/>
        <p:txBody>
          <a:body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3032951209"/>
      </p:ext>
    </p:extLst>
  </p:cSld>
  <p:clrMapOvr>
    <a:masterClrMapping/>
  </p:clrMapOvr>
</p:sldLayout>
</file>

<file path=ppt/slideMasters/_rels/slideMaster1.xml.rels>&#65279;<?xml version="1.0" encoding="utf-8" standalone="yes"?>
<Relationships xmlns="http://schemas.openxmlformats.org/package/2006/relationships">
  <Relationship Id="rId8" Type="http://schemas.openxmlformats.org/officeDocument/2006/relationships/slideLayout" Target="../slideLayouts/slideLayout8.xml" />
  <Relationship Id="rId3" Type="http://schemas.openxmlformats.org/officeDocument/2006/relationships/slideLayout" Target="../slideLayouts/slideLayout3.xml" />
  <Relationship Id="rId7" Type="http://schemas.openxmlformats.org/officeDocument/2006/relationships/slideLayout" Target="../slideLayouts/slideLayout7.xml" />
  <Relationship Id="rId12" Type="http://schemas.openxmlformats.org/officeDocument/2006/relationships/theme" Target="../theme/theme1.xml" />
  <Relationship Id="rId2" Type="http://schemas.openxmlformats.org/officeDocument/2006/relationships/slideLayout" Target="../slideLayouts/slideLayout2.xml" />
  <Relationship Id="rId1" Type="http://schemas.openxmlformats.org/officeDocument/2006/relationships/slideLayout" Target="../slideLayouts/slideLayout1.xml" />
  <Relationship Id="rId6" Type="http://schemas.openxmlformats.org/officeDocument/2006/relationships/slideLayout" Target="../slideLayouts/slideLayout6.xml" />
  <Relationship Id="rId11" Type="http://schemas.openxmlformats.org/officeDocument/2006/relationships/slideLayout" Target="../slideLayouts/slideLayout11.xml" />
  <Relationship Id="rId5" Type="http://schemas.openxmlformats.org/officeDocument/2006/relationships/slideLayout" Target="../slideLayouts/slideLayout5.xml" />
  <Relationship Id="rId10" Type="http://schemas.openxmlformats.org/officeDocument/2006/relationships/slideLayout" Target="../slideLayouts/slideLayout10.xml" />
  <Relationship Id="rId4" Type="http://schemas.openxmlformats.org/officeDocument/2006/relationships/slideLayout" Target="../slideLayouts/slideLayout4.xml" />
  <Relationship Id="rId9" Type="http://schemas.openxmlformats.org/officeDocument/2006/relationships/slideLayout" Target="../slideLayouts/slideLayout9.xml" />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A515729-3866-8FAF-CB39-1899381168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CAB9838-5A05-6C01-DE73-8542528120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152CD0B-65AD-8252-2805-96503411AB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D293C2-48C8-415B-A315-F12C41CBE4C3}" type="datetime1">
              <a:rPr kumimoji="1" lang="ja-JP" altLang="en-US" smtClean="0"/>
              <a:t>2026/8/24</a:t>
            </a:fld>
            <a:endParaRPr kumimoji="1" lang="ja-JP" altLang="en-US"/>
          </a:p>
        </p:txBody>
      </p:sp>
      <p:sp>
        <p:nvSpPr>
          <p:cNvPr id="5" name="フッター プレースホルダー 4">
            <a:extLst>
              <a:ext uri="{FF2B5EF4-FFF2-40B4-BE49-F238E27FC236}">
                <a16:creationId xmlns:a16="http://schemas.microsoft.com/office/drawing/2014/main" id="{5FDF6169-8AE1-1060-ED7C-3238BF24E9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5F2535F-CC52-2009-8C3C-0FC0CB7D29D3}"/>
              </a:ext>
            </a:extLst>
          </p:cNvPr>
          <p:cNvSpPr>
            <a:spLocks noGrp="1"/>
          </p:cNvSpPr>
          <p:nvPr>
            <p:ph type="sldNum" sz="quarter" idx="4"/>
          </p:nvPr>
        </p:nvSpPr>
        <p:spPr>
          <a:xfrm>
            <a:off x="9509051" y="65902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39E4E8-780C-47DA-9976-8D59F520AA81}" type="slidenum">
              <a:rPr kumimoji="1" lang="ja-JP" altLang="en-US" smtClean="0"/>
              <a:t>‹#›</a:t>
            </a:fld>
            <a:endParaRPr kumimoji="1" lang="ja-JP" altLang="en-US"/>
          </a:p>
        </p:txBody>
      </p:sp>
    </p:spTree>
    <p:extLst>
      <p:ext uri="{BB962C8B-B14F-4D97-AF65-F5344CB8AC3E}">
        <p14:creationId xmlns:p14="http://schemas.microsoft.com/office/powerpoint/2010/main" val="2432981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&#65279;<?xml version="1.0" encoding="utf-8" standalone="yes"?>
<Relationships xmlns="http://schemas.openxmlformats.org/package/2006/relationships">
  <Relationship Id="rId2" Type="http://schemas.openxmlformats.org/officeDocument/2006/relationships/notesSlide" Target="../notesSlides/notesSlide1.xml" />
  <Relationship Id="rId1" Type="http://schemas.openxmlformats.org/officeDocument/2006/relationships/slideLayout" Target="../slideLayouts/slideLayout1.xml" />
</Relationships>
</file>

<file path=ppt/slides/_rels/slide10.xml.rels>&#65279;<?xml version="1.0" encoding="utf-8" standalone="yes"?>
<Relationships xmlns="http://schemas.openxmlformats.org/package/2006/relationships">
  <Relationship Id="rId2" Type="http://schemas.openxmlformats.org/officeDocument/2006/relationships/notesSlide" Target="../notesSlides/notesSlide10.xml" />
  <Relationship Id="rId1" Type="http://schemas.openxmlformats.org/officeDocument/2006/relationships/slideLayout" Target="../slideLayouts/slideLayout2.xml" />
</Relationships>
</file>

<file path=ppt/slides/_rels/slide11.xml.rels>&#65279;<?xml version="1.0" encoding="utf-8" standalone="yes"?>
<Relationships xmlns="http://schemas.openxmlformats.org/package/2006/relationships">
  <Relationship Id="rId2" Type="http://schemas.openxmlformats.org/officeDocument/2006/relationships/notesSlide" Target="../notesSlides/notesSlide11.xml" />
  <Relationship Id="rId1" Type="http://schemas.openxmlformats.org/officeDocument/2006/relationships/slideLayout" Target="../slideLayouts/slideLayout2.xml" />
</Relationships>
</file>

<file path=ppt/slides/_rels/slide12.xml.rels>&#65279;<?xml version="1.0" encoding="utf-8" standalone="yes"?>
<Relationships xmlns="http://schemas.openxmlformats.org/package/2006/relationships">
  <Relationship Id="rId2" Type="http://schemas.openxmlformats.org/officeDocument/2006/relationships/notesSlide" Target="../notesSlides/notesSlide12.xml" />
  <Relationship Id="rId1" Type="http://schemas.openxmlformats.org/officeDocument/2006/relationships/slideLayout" Target="../slideLayouts/slideLayout2.xml" />
</Relationships>
</file>

<file path=ppt/slides/_rels/slide13.xml.rels>&#65279;<?xml version="1.0" encoding="utf-8" standalone="yes"?>
<Relationships xmlns="http://schemas.openxmlformats.org/package/2006/relationships">
  <Relationship Id="rId2" Type="http://schemas.openxmlformats.org/officeDocument/2006/relationships/notesSlide" Target="../notesSlides/notesSlide13.xml" />
  <Relationship Id="rId1" Type="http://schemas.openxmlformats.org/officeDocument/2006/relationships/slideLayout" Target="../slideLayouts/slideLayout2.xml" />
</Relationships>
</file>

<file path=ppt/slides/_rels/slide14.xml.rels>&#65279;<?xml version="1.0" encoding="utf-8" standalone="yes"?>
<Relationships xmlns="http://schemas.openxmlformats.org/package/2006/relationships">
  <Relationship Id="rId2" Type="http://schemas.openxmlformats.org/officeDocument/2006/relationships/notesSlide" Target="../notesSlides/notesSlide14.xml" />
  <Relationship Id="rId1" Type="http://schemas.openxmlformats.org/officeDocument/2006/relationships/slideLayout" Target="../slideLayouts/slideLayout2.xml" />
</Relationships>
</file>

<file path=ppt/slides/_rels/slide15.xml.rels>&#65279;<?xml version="1.0" encoding="utf-8" standalone="yes"?>
<Relationships xmlns="http://schemas.openxmlformats.org/package/2006/relationships">
  <Relationship Id="rId2" Type="http://schemas.openxmlformats.org/officeDocument/2006/relationships/notesSlide" Target="../notesSlides/notesSlide15.xml" />
  <Relationship Id="rId1" Type="http://schemas.openxmlformats.org/officeDocument/2006/relationships/slideLayout" Target="../slideLayouts/slideLayout3.xml" />
</Relationships>
</file>

<file path=ppt/slides/_rels/slide16.xml.rels>&#65279;<?xml version="1.0" encoding="utf-8" standalone="yes"?>
<Relationships xmlns="http://schemas.openxmlformats.org/package/2006/relationships">
  <Relationship Id="rId2" Type="http://schemas.openxmlformats.org/officeDocument/2006/relationships/notesSlide" Target="../notesSlides/notesSlide16.xml" />
  <Relationship Id="rId1" Type="http://schemas.openxmlformats.org/officeDocument/2006/relationships/slideLayout" Target="../slideLayouts/slideLayout2.xml" />
</Relationships>
</file>

<file path=ppt/slides/_rels/slide17.xml.rels>&#65279;<?xml version="1.0" encoding="utf-8" standalone="yes"?>
<Relationships xmlns="http://schemas.openxmlformats.org/package/2006/relationships">
  <Relationship Id="rId2" Type="http://schemas.openxmlformats.org/officeDocument/2006/relationships/notesSlide" Target="../notesSlides/notesSlide17.xml" />
  <Relationship Id="rId1" Type="http://schemas.openxmlformats.org/officeDocument/2006/relationships/slideLayout" Target="../slideLayouts/slideLayout2.xml" />
</Relationships>
</file>

<file path=ppt/slides/_rels/slide18.xml.rels>&#65279;<?xml version="1.0" encoding="utf-8" standalone="yes"?>
<Relationships xmlns="http://schemas.openxmlformats.org/package/2006/relationships">
  <Relationship Id="rId2" Type="http://schemas.openxmlformats.org/officeDocument/2006/relationships/notesSlide" Target="../notesSlides/notesSlide18.xml" />
  <Relationship Id="rId1" Type="http://schemas.openxmlformats.org/officeDocument/2006/relationships/slideLayout" Target="../slideLayouts/slideLayout2.xml" />
</Relationships>
</file>

<file path=ppt/slides/_rels/slide19.xml.rels>&#65279;<?xml version="1.0" encoding="utf-8" standalone="yes"?>
<Relationships xmlns="http://schemas.openxmlformats.org/package/2006/relationships">
  <Relationship Id="rId2" Type="http://schemas.openxmlformats.org/officeDocument/2006/relationships/notesSlide" Target="../notesSlides/notesSlide19.xml" />
  <Relationship Id="rId1" Type="http://schemas.openxmlformats.org/officeDocument/2006/relationships/slideLayout" Target="../slideLayouts/slideLayout2.xml" />
</Relationships>
</file>

<file path=ppt/slides/_rels/slide2.xml.rels>&#65279;<?xml version="1.0" encoding="utf-8" standalone="yes"?>
<Relationships xmlns="http://schemas.openxmlformats.org/package/2006/relationships">
  <Relationship Id="rId2" Type="http://schemas.openxmlformats.org/officeDocument/2006/relationships/notesSlide" Target="../notesSlides/notesSlide2.xml" />
  <Relationship Id="rId1" Type="http://schemas.openxmlformats.org/officeDocument/2006/relationships/slideLayout" Target="../slideLayouts/slideLayout3.xml" />
</Relationships>
</file>

<file path=ppt/slides/_rels/slide20.xml.rels>&#65279;<?xml version="1.0" encoding="utf-8" standalone="yes"?>
<Relationships xmlns="http://schemas.openxmlformats.org/package/2006/relationships">
  <Relationship Id="rId3" Type="http://schemas.openxmlformats.org/officeDocument/2006/relationships/image" Target="../media/image2.png" />
  <Relationship Id="rId2" Type="http://schemas.openxmlformats.org/officeDocument/2006/relationships/notesSlide" Target="../notesSlides/notesSlide20.xml" />
  <Relationship Id="rId1" Type="http://schemas.openxmlformats.org/officeDocument/2006/relationships/slideLayout" Target="../slideLayouts/slideLayout4.xml" />
</Relationships>
</file>

<file path=ppt/slides/_rels/slide21.xml.rels>&#65279;<?xml version="1.0" encoding="utf-8" standalone="yes"?>
<Relationships xmlns="http://schemas.openxmlformats.org/package/2006/relationships">
  <Relationship Id="rId2" Type="http://schemas.openxmlformats.org/officeDocument/2006/relationships/notesSlide" Target="../notesSlides/notesSlide21.xml" />
  <Relationship Id="rId1" Type="http://schemas.openxmlformats.org/officeDocument/2006/relationships/slideLayout" Target="../slideLayouts/slideLayout2.xml" />
</Relationships>
</file>

<file path=ppt/slides/_rels/slide22.xml.rels>&#65279;<?xml version="1.0" encoding="utf-8" standalone="yes"?>
<Relationships xmlns="http://schemas.openxmlformats.org/package/2006/relationships">
  <Relationship Id="rId2" Type="http://schemas.openxmlformats.org/officeDocument/2006/relationships/notesSlide" Target="../notesSlides/notesSlide22.xml" />
  <Relationship Id="rId1" Type="http://schemas.openxmlformats.org/officeDocument/2006/relationships/slideLayout" Target="../slideLayouts/slideLayout2.xml" />
</Relationships>
</file>

<file path=ppt/slides/_rels/slide23.xml.rels>&#65279;<?xml version="1.0" encoding="utf-8" standalone="yes"?>
<Relationships xmlns="http://schemas.openxmlformats.org/package/2006/relationships">
  <Relationship Id="rId2" Type="http://schemas.openxmlformats.org/officeDocument/2006/relationships/notesSlide" Target="../notesSlides/notesSlide23.xml" />
  <Relationship Id="rId1" Type="http://schemas.openxmlformats.org/officeDocument/2006/relationships/slideLayout" Target="../slideLayouts/slideLayout2.xml" />
</Relationships>
</file>

<file path=ppt/slides/_rels/slide24.xml.rels>&#65279;<?xml version="1.0" encoding="utf-8" standalone="yes"?>
<Relationships xmlns="http://schemas.openxmlformats.org/package/2006/relationships">
  <Relationship Id="rId2" Type="http://schemas.openxmlformats.org/officeDocument/2006/relationships/notesSlide" Target="../notesSlides/notesSlide24.xml" />
  <Relationship Id="rId1" Type="http://schemas.openxmlformats.org/officeDocument/2006/relationships/slideLayout" Target="../slideLayouts/slideLayout2.xml" />
</Relationships>
</file>

<file path=ppt/slides/_rels/slide25.xml.rels>&#65279;<?xml version="1.0" encoding="utf-8" standalone="yes"?>
<Relationships xmlns="http://schemas.openxmlformats.org/package/2006/relationships">
  <Relationship Id="rId2" Type="http://schemas.openxmlformats.org/officeDocument/2006/relationships/notesSlide" Target="../notesSlides/notesSlide25.xml" />
  <Relationship Id="rId1" Type="http://schemas.openxmlformats.org/officeDocument/2006/relationships/slideLayout" Target="../slideLayouts/slideLayout2.xml" />
</Relationships>
</file>

<file path=ppt/slides/_rels/slide26.xml.rels>&#65279;<?xml version="1.0" encoding="utf-8" standalone="yes"?>
<Relationships xmlns="http://schemas.openxmlformats.org/package/2006/relationships">
  <Relationship Id="rId2" Type="http://schemas.openxmlformats.org/officeDocument/2006/relationships/notesSlide" Target="../notesSlides/notesSlide26.xml" />
  <Relationship Id="rId1" Type="http://schemas.openxmlformats.org/officeDocument/2006/relationships/slideLayout" Target="../slideLayouts/slideLayout2.xml" />
</Relationships>
</file>

<file path=ppt/slides/_rels/slide3.xml.rels>&#65279;<?xml version="1.0" encoding="utf-8" standalone="yes"?>
<Relationships xmlns="http://schemas.openxmlformats.org/package/2006/relationships">
  <Relationship Id="rId2" Type="http://schemas.openxmlformats.org/officeDocument/2006/relationships/notesSlide" Target="../notesSlides/notesSlide3.xml" />
  <Relationship Id="rId1" Type="http://schemas.openxmlformats.org/officeDocument/2006/relationships/slideLayout" Target="../slideLayouts/slideLayout2.xml" />
</Relationships>
</file>

<file path=ppt/slides/_rels/slide4.xml.rels>&#65279;<?xml version="1.0" encoding="utf-8" standalone="yes"?>
<Relationships xmlns="http://schemas.openxmlformats.org/package/2006/relationships">
  <Relationship Id="rId3" Type="http://schemas.openxmlformats.org/officeDocument/2006/relationships/image" Target="../media/image1.png" />
  <Relationship Id="rId2" Type="http://schemas.openxmlformats.org/officeDocument/2006/relationships/notesSlide" Target="../notesSlides/notesSlide4.xml" />
  <Relationship Id="rId1" Type="http://schemas.openxmlformats.org/officeDocument/2006/relationships/slideLayout" Target="../slideLayouts/slideLayout4.xml" />
</Relationships>
</file>

<file path=ppt/slides/_rels/slide5.xml.rels>&#65279;<?xml version="1.0" encoding="utf-8" standalone="yes"?>
<Relationships xmlns="http://schemas.openxmlformats.org/package/2006/relationships">
  <Relationship Id="rId2" Type="http://schemas.openxmlformats.org/officeDocument/2006/relationships/notesSlide" Target="../notesSlides/notesSlide5.xml" />
  <Relationship Id="rId1" Type="http://schemas.openxmlformats.org/officeDocument/2006/relationships/slideLayout" Target="../slideLayouts/slideLayout2.xml" />
</Relationships>
</file>

<file path=ppt/slides/_rels/slide6.xml.rels>&#65279;<?xml version="1.0" encoding="utf-8" standalone="yes"?>
<Relationships xmlns="http://schemas.openxmlformats.org/package/2006/relationships">
  <Relationship Id="rId2" Type="http://schemas.openxmlformats.org/officeDocument/2006/relationships/notesSlide" Target="../notesSlides/notesSlide6.xml" />
  <Relationship Id="rId1" Type="http://schemas.openxmlformats.org/officeDocument/2006/relationships/slideLayout" Target="../slideLayouts/slideLayout2.xml" />
</Relationships>
</file>

<file path=ppt/slides/_rels/slide7.xml.rels>&#65279;<?xml version="1.0" encoding="utf-8" standalone="yes"?>
<Relationships xmlns="http://schemas.openxmlformats.org/package/2006/relationships">
  <Relationship Id="rId2" Type="http://schemas.openxmlformats.org/officeDocument/2006/relationships/notesSlide" Target="../notesSlides/notesSlide7.xml" />
  <Relationship Id="rId1" Type="http://schemas.openxmlformats.org/officeDocument/2006/relationships/slideLayout" Target="../slideLayouts/slideLayout2.xml" />
</Relationships>
</file>

<file path=ppt/slides/_rels/slide8.xml.rels>&#65279;<?xml version="1.0" encoding="utf-8" standalone="yes"?>
<Relationships xmlns="http://schemas.openxmlformats.org/package/2006/relationships">
  <Relationship Id="rId2" Type="http://schemas.openxmlformats.org/officeDocument/2006/relationships/notesSlide" Target="../notesSlides/notesSlide8.xml" />
  <Relationship Id="rId1" Type="http://schemas.openxmlformats.org/officeDocument/2006/relationships/slideLayout" Target="../slideLayouts/slideLayout2.xml" />
</Relationships>
</file>

<file path=ppt/slides/_rels/slide9.xml.rels>&#65279;<?xml version="1.0" encoding="utf-8" standalone="yes"?>
<Relationships xmlns="http://schemas.openxmlformats.org/package/2006/relationships">
  <Relationship Id="rId2" Type="http://schemas.openxmlformats.org/officeDocument/2006/relationships/notesSlide" Target="../notesSlides/notesSlide9.xml" />
  <Relationship Id="rId1" Type="http://schemas.openxmlformats.org/officeDocument/2006/relationships/slideLayout" Target="../slideLayouts/slideLayout2.xml" />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C9CDEC-802C-8371-0921-3818076D78C8}"/>
              </a:ext>
            </a:extLst>
          </p:cNvPr>
          <p:cNvSpPr>
            <a:spLocks noGrp="1"/>
          </p:cNvSpPr>
          <p:nvPr>
            <p:ph type="ctrTitle"/>
          </p:nvPr>
        </p:nvSpPr>
        <p:spPr>
          <a:xfrm>
            <a:off x="1524000" y="537343"/>
            <a:ext cx="9144000" cy="983273"/>
          </a:xfrm>
        </p:spPr>
        <p:txBody>
          <a:bodyPr>
            <a:normAutofit/>
          </a:bodyPr>
          <a:lstStyle/>
          <a:p>
            <a:r>
              <a:rPr lang="en-US" altLang="ja-JP" sz="3100" dirty="0">
                <a:latin typeface="BIZ UDPゴシック" panose="020B0400000000000000" pitchFamily="50" charset="-128"/>
                <a:ea typeface="BIZ UDPゴシック" panose="020B0400000000000000" pitchFamily="50" charset="-128"/>
              </a:rPr>
              <a:t>PG C-08</a:t>
            </a:r>
            <a:r>
              <a:rPr lang="ja-JP" altLang="en-US" sz="3100" dirty="0">
                <a:latin typeface="BIZ UDPゴシック" panose="020B0400000000000000" pitchFamily="50" charset="-128"/>
                <a:ea typeface="BIZ UDPゴシック" panose="020B0400000000000000" pitchFamily="50" charset="-128"/>
              </a:rPr>
              <a:t>　　</a:t>
            </a:r>
            <a:r>
              <a:rPr kumimoji="1" lang="ja-JP" altLang="en-US" sz="1800" dirty="0">
                <a:latin typeface="BIZ UDゴシック" panose="020B0400000000000000" pitchFamily="49" charset="-128"/>
                <a:ea typeface="BIZ UDゴシック" panose="020B0400000000000000" pitchFamily="49" charset="-128"/>
              </a:rPr>
              <a:t>令和８年度 「就労支援</a:t>
            </a:r>
            <a:r>
              <a:rPr kumimoji="1" lang="ja-JP" altLang="en-US" sz="1800">
                <a:latin typeface="BIZ UDゴシック" panose="020B0400000000000000" pitchFamily="49" charset="-128"/>
                <a:ea typeface="BIZ UDゴシック" panose="020B0400000000000000" pitchFamily="49" charset="-128"/>
              </a:rPr>
              <a:t>コース」</a:t>
            </a:r>
            <a:r>
              <a:rPr lang="ja-JP" altLang="en-US" sz="1800">
                <a:latin typeface="BIZ UDゴシック" panose="020B0400000000000000" pitchFamily="49" charset="-128"/>
                <a:ea typeface="BIZ UDゴシック" panose="020B0400000000000000" pitchFamily="49" charset="-128"/>
              </a:rPr>
              <a:t>事例の概要</a:t>
            </a:r>
            <a:r>
              <a:rPr kumimoji="1" lang="ja-JP" altLang="en-US" sz="1800">
                <a:latin typeface="BIZ UDゴシック" panose="020B0400000000000000" pitchFamily="49" charset="-128"/>
                <a:ea typeface="BIZ UDゴシック" panose="020B0400000000000000" pitchFamily="49" charset="-128"/>
              </a:rPr>
              <a:t>　</a:t>
            </a:r>
            <a:br>
              <a:rPr lang="en-US" altLang="ja-JP" sz="2400" dirty="0">
                <a:latin typeface="BIZ UDPゴシック" panose="020B0400000000000000" pitchFamily="50" charset="-128"/>
                <a:ea typeface="BIZ UDPゴシック" panose="020B0400000000000000" pitchFamily="50" charset="-128"/>
              </a:rPr>
            </a:br>
            <a:r>
              <a:rPr kumimoji="1" lang="ja-JP" altLang="en-US" sz="2400" dirty="0">
                <a:latin typeface="BIZ UDゴシック" panose="020B0400000000000000" pitchFamily="49" charset="-128"/>
                <a:ea typeface="BIZ UDゴシック" panose="020B0400000000000000" pitchFamily="49" charset="-128"/>
              </a:rPr>
              <a:t>　　　　　　　　　　</a:t>
            </a:r>
            <a:endParaRPr kumimoji="1" lang="ja-JP" altLang="en-US" sz="3600" dirty="0">
              <a:latin typeface="BIZ UDゴシック" panose="020B0400000000000000" pitchFamily="49" charset="-128"/>
              <a:ea typeface="BIZ UDゴシック" panose="020B0400000000000000" pitchFamily="49" charset="-128"/>
            </a:endParaRPr>
          </a:p>
        </p:txBody>
      </p:sp>
      <p:sp>
        <p:nvSpPr>
          <p:cNvPr id="3" name="字幕 2">
            <a:extLst>
              <a:ext uri="{FF2B5EF4-FFF2-40B4-BE49-F238E27FC236}">
                <a16:creationId xmlns:a16="http://schemas.microsoft.com/office/drawing/2014/main" id="{1917AB73-1056-D8A3-F449-AD546D57E8D7}"/>
              </a:ext>
            </a:extLst>
          </p:cNvPr>
          <p:cNvSpPr>
            <a:spLocks noGrp="1"/>
          </p:cNvSpPr>
          <p:nvPr>
            <p:ph type="subTitle" idx="1"/>
          </p:nvPr>
        </p:nvSpPr>
        <p:spPr>
          <a:xfrm>
            <a:off x="800099" y="1882066"/>
            <a:ext cx="10889673" cy="4267064"/>
          </a:xfrm>
        </p:spPr>
        <p:txBody>
          <a:bodyPr>
            <a:normAutofit/>
          </a:bodyPr>
          <a:lstStyle/>
          <a:p>
            <a:endParaRPr kumimoji="1" lang="en-US" altLang="ja-JP" sz="4000" dirty="0">
              <a:latin typeface="BIZ UDPゴシック" panose="020B0400000000000000" pitchFamily="50" charset="-128"/>
              <a:ea typeface="BIZ UDPゴシック" panose="020B0400000000000000" pitchFamily="50" charset="-128"/>
            </a:endParaRPr>
          </a:p>
          <a:p>
            <a:r>
              <a:rPr kumimoji="1" lang="en-US" altLang="ja-JP" sz="4000" dirty="0">
                <a:latin typeface="BIZ UDPゴシック" panose="020B0400000000000000" pitchFamily="50" charset="-128"/>
                <a:ea typeface="BIZ UDPゴシック" panose="020B0400000000000000" pitchFamily="50" charset="-128"/>
              </a:rPr>
              <a:t>【</a:t>
            </a:r>
            <a:r>
              <a:rPr kumimoji="1" lang="ja-JP" altLang="en-US" sz="4000" dirty="0">
                <a:latin typeface="BIZ UDPゴシック" panose="020B0400000000000000" pitchFamily="50" charset="-128"/>
                <a:ea typeface="BIZ UDPゴシック" panose="020B0400000000000000" pitchFamily="50" charset="-128"/>
              </a:rPr>
              <a:t>事例研究の概要</a:t>
            </a:r>
            <a:r>
              <a:rPr kumimoji="1" lang="en-US" altLang="ja-JP" sz="4000" dirty="0">
                <a:latin typeface="BIZ UDPゴシック" panose="020B0400000000000000" pitchFamily="50" charset="-128"/>
                <a:ea typeface="BIZ UDPゴシック" panose="020B0400000000000000" pitchFamily="50" charset="-128"/>
              </a:rPr>
              <a:t>】</a:t>
            </a:r>
          </a:p>
          <a:p>
            <a:r>
              <a:rPr kumimoji="1" lang="ja-JP" altLang="en-US" sz="4000" dirty="0">
                <a:latin typeface="BIZ UDPゴシック" panose="020B0400000000000000" pitchFamily="50" charset="-128"/>
                <a:ea typeface="BIZ UDPゴシック" panose="020B0400000000000000" pitchFamily="50" charset="-128"/>
              </a:rPr>
              <a:t>ケースから学ぶ就労支援プロセスの実際</a:t>
            </a:r>
            <a:endParaRPr kumimoji="1" lang="en-US" altLang="ja-JP" sz="4000" dirty="0">
              <a:latin typeface="BIZ UDPゴシック" panose="020B0400000000000000" pitchFamily="50" charset="-128"/>
              <a:ea typeface="BIZ UDPゴシック" panose="020B0400000000000000" pitchFamily="50" charset="-128"/>
            </a:endParaRPr>
          </a:p>
          <a:p>
            <a:r>
              <a:rPr lang="ja-JP" altLang="en-US" sz="2800" dirty="0">
                <a:latin typeface="BIZ UDPゴシック" panose="020B0400000000000000" pitchFamily="50" charset="-128"/>
                <a:ea typeface="BIZ UDPゴシック" panose="020B0400000000000000" pitchFamily="50" charset="-128"/>
              </a:rPr>
              <a:t>～花咲　未来</a:t>
            </a:r>
            <a:r>
              <a:rPr lang="en-US" altLang="ja-JP" sz="2800" dirty="0">
                <a:latin typeface="BIZ UDPゴシック" panose="020B0400000000000000" pitchFamily="50" charset="-128"/>
                <a:ea typeface="BIZ UDPゴシック" panose="020B0400000000000000" pitchFamily="50" charset="-128"/>
              </a:rPr>
              <a:t>(</a:t>
            </a:r>
            <a:r>
              <a:rPr lang="ja-JP" altLang="en-US" sz="2800" dirty="0">
                <a:latin typeface="BIZ UDPゴシック" panose="020B0400000000000000" pitchFamily="50" charset="-128"/>
                <a:ea typeface="BIZ UDPゴシック" panose="020B0400000000000000" pitchFamily="50" charset="-128"/>
              </a:rPr>
              <a:t>はなさく　みらい</a:t>
            </a:r>
            <a:r>
              <a:rPr lang="en-US" altLang="ja-JP" sz="2800" dirty="0">
                <a:latin typeface="BIZ UDPゴシック" panose="020B0400000000000000" pitchFamily="50" charset="-128"/>
                <a:ea typeface="BIZ UDPゴシック" panose="020B0400000000000000" pitchFamily="50" charset="-128"/>
              </a:rPr>
              <a:t>)</a:t>
            </a:r>
            <a:r>
              <a:rPr lang="ja-JP" altLang="en-US" sz="2800" dirty="0">
                <a:latin typeface="BIZ UDPゴシック" panose="020B0400000000000000" pitchFamily="50" charset="-128"/>
                <a:ea typeface="BIZ UDPゴシック" panose="020B0400000000000000" pitchFamily="50" charset="-128"/>
              </a:rPr>
              <a:t>さんの</a:t>
            </a:r>
          </a:p>
          <a:p>
            <a:r>
              <a:rPr lang="ja-JP" altLang="en-US" sz="2800" dirty="0">
                <a:latin typeface="BIZ UDPゴシック" panose="020B0400000000000000" pitchFamily="50" charset="-128"/>
                <a:ea typeface="BIZ UDPゴシック" panose="020B0400000000000000" pitchFamily="50" charset="-128"/>
              </a:rPr>
              <a:t>「より良い選択」を支援するために～</a:t>
            </a:r>
          </a:p>
          <a:p>
            <a:endParaRPr lang="ja-JP" altLang="en-US" sz="2800" dirty="0">
              <a:latin typeface="BIZ UDPゴシック" panose="020B0400000000000000" pitchFamily="50" charset="-128"/>
              <a:ea typeface="BIZ UDPゴシック" panose="020B0400000000000000" pitchFamily="50" charset="-128"/>
            </a:endParaRPr>
          </a:p>
          <a:p>
            <a:endParaRPr lang="en-US" altLang="ja-JP" sz="2800" dirty="0">
              <a:latin typeface="BIZ UDPゴシック" panose="020B0400000000000000" pitchFamily="50" charset="-128"/>
              <a:ea typeface="BIZ UDPゴシック" panose="020B0400000000000000" pitchFamily="50" charset="-128"/>
            </a:endParaRPr>
          </a:p>
          <a:p>
            <a:endParaRPr lang="en-US" altLang="ja-JP" sz="2000" dirty="0">
              <a:latin typeface="HG丸ｺﾞｼｯｸM-PRO" panose="020F0600000000000000" pitchFamily="50" charset="-128"/>
              <a:ea typeface="HG丸ｺﾞｼｯｸM-PRO" panose="020F0600000000000000" pitchFamily="50" charset="-128"/>
            </a:endParaRPr>
          </a:p>
          <a:p>
            <a:endParaRPr kumimoji="1" lang="en-US" altLang="ja-JP" sz="3200" dirty="0">
              <a:latin typeface="BIZ UDPゴシック" panose="020B0400000000000000" pitchFamily="50" charset="-128"/>
              <a:ea typeface="BIZ UDPゴシック" panose="020B0400000000000000" pitchFamily="50" charset="-128"/>
            </a:endParaRPr>
          </a:p>
          <a:p>
            <a:endParaRPr lang="en-US" altLang="ja-JP" sz="3200" dirty="0">
              <a:latin typeface="BIZ UDPゴシック" panose="020B0400000000000000" pitchFamily="50" charset="-128"/>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B9444C56-F829-86D2-113B-E0460F7AC5D3}"/>
              </a:ext>
            </a:extLst>
          </p:cNvPr>
          <p:cNvSpPr>
            <a:spLocks noGrp="1"/>
          </p:cNvSpPr>
          <p:nvPr>
            <p:ph type="sldNum" sz="quarter" idx="12"/>
          </p:nvPr>
        </p:nvSpPr>
        <p:spPr/>
        <p:txBody>
          <a:bodyPr/>
          <a:lstStyle/>
          <a:p>
            <a:fld id="{C339E4E8-780C-47DA-9976-8D59F520AA81}" type="slidenum">
              <a:rPr kumimoji="1" lang="ja-JP" altLang="en-US" smtClean="0"/>
              <a:t>1</a:t>
            </a:fld>
            <a:endParaRPr kumimoji="1" lang="ja-JP" altLang="en-US"/>
          </a:p>
        </p:txBody>
      </p:sp>
    </p:spTree>
    <p:extLst>
      <p:ext uri="{BB962C8B-B14F-4D97-AF65-F5344CB8AC3E}">
        <p14:creationId xmlns:p14="http://schemas.microsoft.com/office/powerpoint/2010/main" val="522054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0FE2B-6766-B918-B4D6-1ACF5036E95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4B89FE5-A320-F462-7322-3C264D934104}"/>
              </a:ext>
            </a:extLst>
          </p:cNvPr>
          <p:cNvSpPr>
            <a:spLocks noGrp="1"/>
          </p:cNvSpPr>
          <p:nvPr>
            <p:ph type="title"/>
          </p:nvPr>
        </p:nvSpPr>
        <p:spPr>
          <a:xfrm>
            <a:off x="779477" y="-253422"/>
            <a:ext cx="10515600" cy="108217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（１）アセスメント参考事項</a:t>
            </a:r>
            <a:endParaRPr kumimoji="1" lang="ja-JP" altLang="en-US" sz="3600" dirty="0">
              <a:latin typeface="BIZ UDPゴシック" panose="020B0400000000000000" pitchFamily="50" charset="-128"/>
              <a:ea typeface="BIZ UDPゴシック" panose="020B0400000000000000" pitchFamily="50" charset="-128"/>
            </a:endParaRPr>
          </a:p>
        </p:txBody>
      </p:sp>
      <p:graphicFrame>
        <p:nvGraphicFramePr>
          <p:cNvPr id="5" name="コンテンツ プレースホルダー 10">
            <a:extLst>
              <a:ext uri="{FF2B5EF4-FFF2-40B4-BE49-F238E27FC236}">
                <a16:creationId xmlns:a16="http://schemas.microsoft.com/office/drawing/2014/main" id="{E0C6F20E-AC47-ECD7-471B-5DE7486084B6}"/>
              </a:ext>
            </a:extLst>
          </p:cNvPr>
          <p:cNvGraphicFramePr>
            <a:graphicFrameLocks noGrp="1"/>
          </p:cNvGraphicFramePr>
          <p:nvPr>
            <p:ph idx="1"/>
            <p:extLst>
              <p:ext uri="{D42A27DB-BD31-4B8C-83A1-F6EECF244321}">
                <p14:modId xmlns:p14="http://schemas.microsoft.com/office/powerpoint/2010/main" val="4063120378"/>
              </p:ext>
            </p:extLst>
          </p:nvPr>
        </p:nvGraphicFramePr>
        <p:xfrm>
          <a:off x="838200" y="733009"/>
          <a:ext cx="10685318" cy="5897528"/>
        </p:xfrm>
        <a:graphic>
          <a:graphicData uri="http://schemas.openxmlformats.org/drawingml/2006/table">
            <a:tbl>
              <a:tblPr/>
              <a:tblGrid>
                <a:gridCol w="1844386">
                  <a:extLst>
                    <a:ext uri="{9D8B030D-6E8A-4147-A177-3AD203B41FA5}">
                      <a16:colId xmlns:a16="http://schemas.microsoft.com/office/drawing/2014/main" val="3040361329"/>
                    </a:ext>
                  </a:extLst>
                </a:gridCol>
                <a:gridCol w="5359978">
                  <a:extLst>
                    <a:ext uri="{9D8B030D-6E8A-4147-A177-3AD203B41FA5}">
                      <a16:colId xmlns:a16="http://schemas.microsoft.com/office/drawing/2014/main" val="3885945434"/>
                    </a:ext>
                  </a:extLst>
                </a:gridCol>
                <a:gridCol w="3480954">
                  <a:extLst>
                    <a:ext uri="{9D8B030D-6E8A-4147-A177-3AD203B41FA5}">
                      <a16:colId xmlns:a16="http://schemas.microsoft.com/office/drawing/2014/main" val="4024473103"/>
                    </a:ext>
                  </a:extLst>
                </a:gridCol>
              </a:tblGrid>
              <a:tr h="169687">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項　　目</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現　　　状</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これまでの支援経過や方針・課題等</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21657"/>
                  </a:ext>
                </a:extLst>
              </a:tr>
              <a:tr h="533048">
                <a:tc>
                  <a:txBody>
                    <a:bodyPr/>
                    <a:lstStyle/>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交通手段</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・徒歩、自転車、車（本人名義の車が１台ある）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電車やバスは高等学校以来利用していない。</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5303188"/>
                  </a:ext>
                </a:extLst>
              </a:tr>
              <a:tr h="1341120">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家族関係</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・父は正社員で単身赴任（本人の通院開始あたりから１～２カ　</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月に１回は家に戻ってきている）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・母親はパートタイム。日中帯の時間で働いている。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・弟は高校卒業後に正社員として働いている。</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・父親の意向としては、本人の障害の受け入れに葛藤があり、</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できればクローズ枠での就労（周囲と同じ働き方）を望んで</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いる。しかしその反面、過度な負担から本人が追い詰められ、</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過去同様の不調へ陥るリスクに対して不安を感じている。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・母親は子育ての中で、発達の偏りを感じる場面はあったもの</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の、学力に大きな遅れがあるわけではなかったため、個人の</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性格の範囲内だと受け止めていた。</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基本的に本人の意向や希望を尊重したいと考えている。しか　</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し、クローズ就労を望む父親の意見を無下にもできず、家族と</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しての方向性について現在は判断を決めかね、悩んでいる状</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態にある。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・弟との関係は良好。夕食は家族で食卓を囲むことが多く、ど</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のような仕事をしているのかを聞いたり、またその日の自分の</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出来事を話すこともある。兄に障害があることをうっすらと把</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握してはいるものの、特にそれを特別視することなく、ごく通常</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の兄弟としてフラットに接している。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・祖母は本人を肯定的に捉え、優しい言葉をかけてくれる。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8726935"/>
                  </a:ext>
                </a:extLst>
              </a:tr>
            </a:tbl>
          </a:graphicData>
        </a:graphic>
      </p:graphicFrame>
      <p:sp>
        <p:nvSpPr>
          <p:cNvPr id="6" name="スライド番号プレースホルダー 5">
            <a:extLst>
              <a:ext uri="{FF2B5EF4-FFF2-40B4-BE49-F238E27FC236}">
                <a16:creationId xmlns:a16="http://schemas.microsoft.com/office/drawing/2014/main" id="{F0B560B9-F235-F46C-A531-929AFC1AEE49}"/>
              </a:ext>
            </a:extLst>
          </p:cNvPr>
          <p:cNvSpPr>
            <a:spLocks noGrp="1"/>
          </p:cNvSpPr>
          <p:nvPr>
            <p:ph type="sldNum" sz="quarter" idx="12"/>
          </p:nvPr>
        </p:nvSpPr>
        <p:spPr/>
        <p:txBody>
          <a:bodyPr/>
          <a:lstStyle/>
          <a:p>
            <a:fld id="{C339E4E8-780C-47DA-9976-8D59F520AA81}" type="slidenum">
              <a:rPr kumimoji="1" lang="ja-JP" altLang="en-US" smtClean="0"/>
              <a:t>10</a:t>
            </a:fld>
            <a:endParaRPr kumimoji="1" lang="ja-JP" altLang="en-US"/>
          </a:p>
        </p:txBody>
      </p:sp>
    </p:spTree>
    <p:extLst>
      <p:ext uri="{BB962C8B-B14F-4D97-AF65-F5344CB8AC3E}">
        <p14:creationId xmlns:p14="http://schemas.microsoft.com/office/powerpoint/2010/main" val="2370299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1BF17-CB04-0D27-472E-22C29908E00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BB045D8-E8B4-EFE8-B2BE-D1D15D290126}"/>
              </a:ext>
            </a:extLst>
          </p:cNvPr>
          <p:cNvSpPr>
            <a:spLocks noGrp="1"/>
          </p:cNvSpPr>
          <p:nvPr>
            <p:ph type="title"/>
          </p:nvPr>
        </p:nvSpPr>
        <p:spPr>
          <a:xfrm>
            <a:off x="779477" y="-253427"/>
            <a:ext cx="10515600" cy="108217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（１）アセスメント参考事項</a:t>
            </a:r>
            <a:endParaRPr kumimoji="1" lang="ja-JP" altLang="en-US" sz="3600" dirty="0">
              <a:latin typeface="BIZ UDPゴシック" panose="020B0400000000000000" pitchFamily="50" charset="-128"/>
              <a:ea typeface="BIZ UDPゴシック" panose="020B0400000000000000" pitchFamily="50" charset="-128"/>
            </a:endParaRPr>
          </a:p>
        </p:txBody>
      </p:sp>
      <p:graphicFrame>
        <p:nvGraphicFramePr>
          <p:cNvPr id="5" name="コンテンツ プレースホルダー 10">
            <a:extLst>
              <a:ext uri="{FF2B5EF4-FFF2-40B4-BE49-F238E27FC236}">
                <a16:creationId xmlns:a16="http://schemas.microsoft.com/office/drawing/2014/main" id="{BC3A46C7-9771-34AE-7764-57B2CD851642}"/>
              </a:ext>
            </a:extLst>
          </p:cNvPr>
          <p:cNvGraphicFramePr>
            <a:graphicFrameLocks noGrp="1"/>
          </p:cNvGraphicFramePr>
          <p:nvPr>
            <p:ph idx="1"/>
            <p:extLst>
              <p:ext uri="{D42A27DB-BD31-4B8C-83A1-F6EECF244321}">
                <p14:modId xmlns:p14="http://schemas.microsoft.com/office/powerpoint/2010/main" val="2404999890"/>
              </p:ext>
            </p:extLst>
          </p:nvPr>
        </p:nvGraphicFramePr>
        <p:xfrm>
          <a:off x="838200" y="733004"/>
          <a:ext cx="10685318" cy="5120640"/>
        </p:xfrm>
        <a:graphic>
          <a:graphicData uri="http://schemas.openxmlformats.org/drawingml/2006/table">
            <a:tbl>
              <a:tblPr/>
              <a:tblGrid>
                <a:gridCol w="1844386">
                  <a:extLst>
                    <a:ext uri="{9D8B030D-6E8A-4147-A177-3AD203B41FA5}">
                      <a16:colId xmlns:a16="http://schemas.microsoft.com/office/drawing/2014/main" val="3040361329"/>
                    </a:ext>
                  </a:extLst>
                </a:gridCol>
                <a:gridCol w="8840932">
                  <a:extLst>
                    <a:ext uri="{9D8B030D-6E8A-4147-A177-3AD203B41FA5}">
                      <a16:colId xmlns:a16="http://schemas.microsoft.com/office/drawing/2014/main" val="3885945434"/>
                    </a:ext>
                  </a:extLst>
                </a:gridCol>
              </a:tblGrid>
              <a:tr h="81069">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項　　目</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現　　　状</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21657"/>
                  </a:ext>
                </a:extLst>
              </a:tr>
              <a:tr h="670560">
                <a:tc>
                  <a:txBody>
                    <a:bodyPr/>
                    <a:lstStyle/>
                    <a:p>
                      <a:pPr algn="just">
                        <a:buNone/>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Ⅰ</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．就労に関する希</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望、ニーズ</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・就労した経験：無し</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B</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型の利用は自分にあっているのではないかと感じている。しかし、働いた経験がなく、障害福祉サービ</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スの利用も初めてであり、本当に自分にとってのよりよい選択になるのかどうか、ピンとこない部分があ</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るのも正直なところである。障害福祉サービス利用に対する心理的拒否感はない。</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・一般就労したいが、いきなりやっていけるか不安な気持ちもある。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・就労への動機として「収入を得て生活するため」「ほしいものを買ったり、楽しみに使うため」「人や社会　　</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と関わりたいため」「働くことで家族に安心してほしい」と思っている。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・就職活動や障害福祉サービス利用についてよく分かっていない。</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・障害をオープンにしたほうが理解してもらい安心できるのではあれば伝えたいが、実際マイナスなことも</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あるのではないかと不安もあるので迷っている。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・経歴の事情もあり、自分を雇ってくれる企業があるのものか心配である。資格は特に持っていない。</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・どのような仕事が向いているかは分からない。</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・パートタイムからの働き方がいいのではないかと思っている。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・将来的には手取り</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100,000</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円はほしい。</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60,000</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円ぐらいでもいいかもしれない。</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・職場環境にこだわりはないが、相談や質問しやすい環境であったり、いろいろ気にかけてくれる人がいた</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方が安心かもしれない。</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・屋内の作業の方がいい。</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・赤ちゃんの泣き声や花火の音は苦手だが、大きい音が全般的に苦手というわけではない。</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・「使用した物は必ず元の位置に戻す」「音は一定の大きさであるべき（ドアの開閉）」という認知の硬さも</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みられる。相手に対してイライラしてしまうことがある。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5303188"/>
                  </a:ext>
                </a:extLst>
              </a:tr>
            </a:tbl>
          </a:graphicData>
        </a:graphic>
      </p:graphicFrame>
      <p:sp>
        <p:nvSpPr>
          <p:cNvPr id="6" name="スライド番号プレースホルダー 5">
            <a:extLst>
              <a:ext uri="{FF2B5EF4-FFF2-40B4-BE49-F238E27FC236}">
                <a16:creationId xmlns:a16="http://schemas.microsoft.com/office/drawing/2014/main" id="{D508E81F-9068-5941-9BDB-949EDA7ADCBE}"/>
              </a:ext>
            </a:extLst>
          </p:cNvPr>
          <p:cNvSpPr>
            <a:spLocks noGrp="1"/>
          </p:cNvSpPr>
          <p:nvPr>
            <p:ph type="sldNum" sz="quarter" idx="12"/>
          </p:nvPr>
        </p:nvSpPr>
        <p:spPr/>
        <p:txBody>
          <a:bodyPr/>
          <a:lstStyle/>
          <a:p>
            <a:fld id="{C339E4E8-780C-47DA-9976-8D59F520AA81}" type="slidenum">
              <a:rPr kumimoji="1" lang="ja-JP" altLang="en-US" smtClean="0"/>
              <a:t>11</a:t>
            </a:fld>
            <a:endParaRPr kumimoji="1" lang="ja-JP" altLang="en-US"/>
          </a:p>
        </p:txBody>
      </p:sp>
    </p:spTree>
    <p:extLst>
      <p:ext uri="{BB962C8B-B14F-4D97-AF65-F5344CB8AC3E}">
        <p14:creationId xmlns:p14="http://schemas.microsoft.com/office/powerpoint/2010/main" val="4219706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5D5D1-C17E-143F-B77B-3D8668020060}"/>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2476A19-0226-4C72-869B-C7874528FDF4}"/>
              </a:ext>
            </a:extLst>
          </p:cNvPr>
          <p:cNvSpPr>
            <a:spLocks noGrp="1"/>
          </p:cNvSpPr>
          <p:nvPr>
            <p:ph type="title"/>
          </p:nvPr>
        </p:nvSpPr>
        <p:spPr>
          <a:xfrm>
            <a:off x="779477" y="-253427"/>
            <a:ext cx="10515600" cy="108217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（１）アセスメント参考事項</a:t>
            </a:r>
            <a:endParaRPr kumimoji="1" lang="ja-JP" altLang="en-US" sz="3600" dirty="0">
              <a:latin typeface="BIZ UDPゴシック" panose="020B0400000000000000" pitchFamily="50" charset="-128"/>
              <a:ea typeface="BIZ UDPゴシック" panose="020B0400000000000000" pitchFamily="50" charset="-128"/>
            </a:endParaRPr>
          </a:p>
        </p:txBody>
      </p:sp>
      <p:graphicFrame>
        <p:nvGraphicFramePr>
          <p:cNvPr id="5" name="コンテンツ プレースホルダー 10">
            <a:extLst>
              <a:ext uri="{FF2B5EF4-FFF2-40B4-BE49-F238E27FC236}">
                <a16:creationId xmlns:a16="http://schemas.microsoft.com/office/drawing/2014/main" id="{5115419B-04BF-8967-0DDE-AE8A342EB56B}"/>
              </a:ext>
            </a:extLst>
          </p:cNvPr>
          <p:cNvGraphicFramePr>
            <a:graphicFrameLocks noGrp="1"/>
          </p:cNvGraphicFramePr>
          <p:nvPr>
            <p:ph idx="1"/>
            <p:extLst>
              <p:ext uri="{D42A27DB-BD31-4B8C-83A1-F6EECF244321}">
                <p14:modId xmlns:p14="http://schemas.microsoft.com/office/powerpoint/2010/main" val="290143972"/>
              </p:ext>
            </p:extLst>
          </p:nvPr>
        </p:nvGraphicFramePr>
        <p:xfrm>
          <a:off x="838200" y="685709"/>
          <a:ext cx="10685318" cy="5120640"/>
        </p:xfrm>
        <a:graphic>
          <a:graphicData uri="http://schemas.openxmlformats.org/drawingml/2006/table">
            <a:tbl>
              <a:tblPr/>
              <a:tblGrid>
                <a:gridCol w="1844386">
                  <a:extLst>
                    <a:ext uri="{9D8B030D-6E8A-4147-A177-3AD203B41FA5}">
                      <a16:colId xmlns:a16="http://schemas.microsoft.com/office/drawing/2014/main" val="3040361329"/>
                    </a:ext>
                  </a:extLst>
                </a:gridCol>
                <a:gridCol w="8840932">
                  <a:extLst>
                    <a:ext uri="{9D8B030D-6E8A-4147-A177-3AD203B41FA5}">
                      <a16:colId xmlns:a16="http://schemas.microsoft.com/office/drawing/2014/main" val="3885945434"/>
                    </a:ext>
                  </a:extLst>
                </a:gridCol>
              </a:tblGrid>
              <a:tr h="169687">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項　　目</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現　　　状</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21657"/>
                  </a:ext>
                </a:extLst>
              </a:tr>
              <a:tr h="670560">
                <a:tc>
                  <a:txBody>
                    <a:bodyPr/>
                    <a:lstStyle/>
                    <a:p>
                      <a:pPr algn="just">
                        <a:buNone/>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Ⅱ</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．就労のための基</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本的事項</a:t>
                      </a:r>
                      <a:endPar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・具体的に指示されれば、手順に従ってだいたい作業できる。ただし、工程が複雑であったり、長文の指</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示内容だと把握しづらい。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・安全に作業することができる。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・ドラッグストアでの品出しにおいて、時間を意識して従事することは出来ていたが、時間内に終えることが</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出来ていなかった。作業速度については平均水準が見込まれるものの、今後のさらなる向上や伸びしろ</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については未知数である。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・細かな作業も嫌ではない様子。</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・道具や製品を大切に扱うことができる。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・メモを活用する場面はなかった。書き取る箇所が分からなかったと話している。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・１日５時間（実働４時間、休憩１時間）で実施した。最後まで参加することが出来るが、疲労感があり、自</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宅に帰ってから食事や家事をせずに寝てしまうことが何度かあった。</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・職場に規則が存在することは理解できているが、就労経験がないため、実際の業務場面で指導を受け</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ながら確認を重ねていく支援が必要である。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・身だしなみは整っているが、会社や仕事内容に合わせた服装については助言と確認が必要な状態。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・他者と協力して作業することは嫌ではないが、例えば作業の進捗について話し合ったり、その中で妥協</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点を見出して取り組んでいくことに対して負担感や難しさを抱えている。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・全体を通して自己否定的な傾向が強く、自分に自信を持つことが難しい状態が見られる。些細なことで</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も「自分にはできないのではないか」と不安を深めやすく、気持ちの切り替えに苦慮することが多い。な</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お、こうした自信のなさは自己否定に向かうだけでなく、状況によっては周囲や相手に対するイライラとし</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て現れる場合もある（相手を攻撃するような行動はない様子）。</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5303188"/>
                  </a:ext>
                </a:extLst>
              </a:tr>
            </a:tbl>
          </a:graphicData>
        </a:graphic>
      </p:graphicFrame>
      <p:sp>
        <p:nvSpPr>
          <p:cNvPr id="6" name="スライド番号プレースホルダー 5">
            <a:extLst>
              <a:ext uri="{FF2B5EF4-FFF2-40B4-BE49-F238E27FC236}">
                <a16:creationId xmlns:a16="http://schemas.microsoft.com/office/drawing/2014/main" id="{C87F95EF-128B-727C-90E4-223AA824D300}"/>
              </a:ext>
            </a:extLst>
          </p:cNvPr>
          <p:cNvSpPr>
            <a:spLocks noGrp="1"/>
          </p:cNvSpPr>
          <p:nvPr>
            <p:ph type="sldNum" sz="quarter" idx="12"/>
          </p:nvPr>
        </p:nvSpPr>
        <p:spPr/>
        <p:txBody>
          <a:bodyPr/>
          <a:lstStyle/>
          <a:p>
            <a:fld id="{C339E4E8-780C-47DA-9976-8D59F520AA81}" type="slidenum">
              <a:rPr kumimoji="1" lang="ja-JP" altLang="en-US" smtClean="0"/>
              <a:t>12</a:t>
            </a:fld>
            <a:endParaRPr kumimoji="1" lang="ja-JP" altLang="en-US"/>
          </a:p>
        </p:txBody>
      </p:sp>
    </p:spTree>
    <p:extLst>
      <p:ext uri="{BB962C8B-B14F-4D97-AF65-F5344CB8AC3E}">
        <p14:creationId xmlns:p14="http://schemas.microsoft.com/office/powerpoint/2010/main" val="1339899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70D45-8C37-D525-83B7-3FB6330E068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816F839-E686-8C45-FB82-D30635EFB06E}"/>
              </a:ext>
            </a:extLst>
          </p:cNvPr>
          <p:cNvSpPr>
            <a:spLocks noGrp="1"/>
          </p:cNvSpPr>
          <p:nvPr>
            <p:ph type="title"/>
          </p:nvPr>
        </p:nvSpPr>
        <p:spPr>
          <a:xfrm>
            <a:off x="779477" y="-253427"/>
            <a:ext cx="10515600" cy="108217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（１）アセスメント参考事項</a:t>
            </a:r>
            <a:endParaRPr kumimoji="1" lang="ja-JP" altLang="en-US" sz="3600" dirty="0">
              <a:latin typeface="BIZ UDPゴシック" panose="020B0400000000000000" pitchFamily="50" charset="-128"/>
              <a:ea typeface="BIZ UDPゴシック" panose="020B0400000000000000" pitchFamily="50" charset="-128"/>
            </a:endParaRPr>
          </a:p>
        </p:txBody>
      </p:sp>
      <p:graphicFrame>
        <p:nvGraphicFramePr>
          <p:cNvPr id="5" name="コンテンツ プレースホルダー 10">
            <a:extLst>
              <a:ext uri="{FF2B5EF4-FFF2-40B4-BE49-F238E27FC236}">
                <a16:creationId xmlns:a16="http://schemas.microsoft.com/office/drawing/2014/main" id="{C4F5CBEB-E4D2-6780-4A9D-41AE59EC3AA7}"/>
              </a:ext>
            </a:extLst>
          </p:cNvPr>
          <p:cNvGraphicFramePr>
            <a:graphicFrameLocks noGrp="1"/>
          </p:cNvGraphicFramePr>
          <p:nvPr>
            <p:ph idx="1"/>
            <p:extLst>
              <p:ext uri="{D42A27DB-BD31-4B8C-83A1-F6EECF244321}">
                <p14:modId xmlns:p14="http://schemas.microsoft.com/office/powerpoint/2010/main" val="2590653420"/>
              </p:ext>
            </p:extLst>
          </p:nvPr>
        </p:nvGraphicFramePr>
        <p:xfrm>
          <a:off x="838200" y="685709"/>
          <a:ext cx="10685318" cy="2682240"/>
        </p:xfrm>
        <a:graphic>
          <a:graphicData uri="http://schemas.openxmlformats.org/drawingml/2006/table">
            <a:tbl>
              <a:tblPr/>
              <a:tblGrid>
                <a:gridCol w="1844386">
                  <a:extLst>
                    <a:ext uri="{9D8B030D-6E8A-4147-A177-3AD203B41FA5}">
                      <a16:colId xmlns:a16="http://schemas.microsoft.com/office/drawing/2014/main" val="3040361329"/>
                    </a:ext>
                  </a:extLst>
                </a:gridCol>
                <a:gridCol w="8840932">
                  <a:extLst>
                    <a:ext uri="{9D8B030D-6E8A-4147-A177-3AD203B41FA5}">
                      <a16:colId xmlns:a16="http://schemas.microsoft.com/office/drawing/2014/main" val="3885945434"/>
                    </a:ext>
                  </a:extLst>
                </a:gridCol>
              </a:tblGrid>
              <a:tr h="169687">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項　　目</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現　　　状</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21657"/>
                  </a:ext>
                </a:extLst>
              </a:tr>
              <a:tr h="1341120">
                <a:tc>
                  <a:txBody>
                    <a:bodyPr/>
                    <a:lstStyle/>
                    <a:p>
                      <a:pPr algn="just">
                        <a:buNone/>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Ⅲ</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．就労継続のため</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の環境</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○職務への適応</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・長い説明を言語だけで理解することや、曖昧な指示は苦手である。一度の指示数を制限し、ポイントを</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具体的に説明されると理解しやすい。</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・手順を踏めるような作業は力を発揮しやすい。</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○労働条件の設定・変更、体調、疲労・ストレス、不安、感情コントロール等</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・体力面の不安もあるので、１日あたりの労働時間や、１週間あたりの出勤日数も調整できるような環境</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だと安心である。体力面も含め、体調の管理について、自分の限度を知ったり、リカバリーの方法につい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て、一緒に話し合いながら観ていくのが望ましい。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・自己肯定感の低さも見受けられるので、過度な負荷を避け、着実に自信を深めていけるような伴走型・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対話型の関わりがあるとよさそうである。</a:t>
                      </a: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8726935"/>
                  </a:ext>
                </a:extLst>
              </a:tr>
            </a:tbl>
          </a:graphicData>
        </a:graphic>
      </p:graphicFrame>
      <p:sp>
        <p:nvSpPr>
          <p:cNvPr id="6" name="スライド番号プレースホルダー 5">
            <a:extLst>
              <a:ext uri="{FF2B5EF4-FFF2-40B4-BE49-F238E27FC236}">
                <a16:creationId xmlns:a16="http://schemas.microsoft.com/office/drawing/2014/main" id="{5A413C09-4C0F-464E-2CA8-2242041CCF4A}"/>
              </a:ext>
            </a:extLst>
          </p:cNvPr>
          <p:cNvSpPr>
            <a:spLocks noGrp="1"/>
          </p:cNvSpPr>
          <p:nvPr>
            <p:ph type="sldNum" sz="quarter" idx="12"/>
          </p:nvPr>
        </p:nvSpPr>
        <p:spPr/>
        <p:txBody>
          <a:bodyPr/>
          <a:lstStyle/>
          <a:p>
            <a:fld id="{C339E4E8-780C-47DA-9976-8D59F520AA81}" type="slidenum">
              <a:rPr kumimoji="1" lang="ja-JP" altLang="en-US" smtClean="0"/>
              <a:t>13</a:t>
            </a:fld>
            <a:endParaRPr kumimoji="1" lang="ja-JP" altLang="en-US"/>
          </a:p>
        </p:txBody>
      </p:sp>
    </p:spTree>
    <p:extLst>
      <p:ext uri="{BB962C8B-B14F-4D97-AF65-F5344CB8AC3E}">
        <p14:creationId xmlns:p14="http://schemas.microsoft.com/office/powerpoint/2010/main" val="2919979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B71C0-46B1-6E1C-7AA2-A29383C53F1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38904EA-B335-A5DB-71B4-1E3CCE1DAB26}"/>
              </a:ext>
            </a:extLst>
          </p:cNvPr>
          <p:cNvSpPr>
            <a:spLocks noGrp="1"/>
          </p:cNvSpPr>
          <p:nvPr>
            <p:ph type="title"/>
          </p:nvPr>
        </p:nvSpPr>
        <p:spPr>
          <a:xfrm>
            <a:off x="779477" y="360727"/>
            <a:ext cx="10515600" cy="1082179"/>
          </a:xfrm>
        </p:spPr>
        <p:txBody>
          <a:bodyPr>
            <a:normAutofit/>
          </a:bodyPr>
          <a:lstStyle/>
          <a:p>
            <a:r>
              <a:rPr kumimoji="1" lang="ja-JP" altLang="en-US" sz="3600" dirty="0">
                <a:latin typeface="BIZ UDPゴシック" panose="020B0400000000000000" pitchFamily="50" charset="-128"/>
                <a:ea typeface="BIZ UDPゴシック" panose="020B0400000000000000" pitchFamily="50" charset="-128"/>
              </a:rPr>
              <a:t>就労選択支援</a:t>
            </a:r>
            <a:r>
              <a:rPr lang="ja-JP" altLang="en-US" sz="3600" dirty="0">
                <a:latin typeface="BIZ UDPゴシック" panose="020B0400000000000000" pitchFamily="50" charset="-128"/>
                <a:ea typeface="BIZ UDPゴシック" panose="020B0400000000000000" pitchFamily="50" charset="-128"/>
              </a:rPr>
              <a:t>（サービス利用後）</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329E1C29-3665-4E27-BAA1-DE0883E3F499}"/>
              </a:ext>
            </a:extLst>
          </p:cNvPr>
          <p:cNvSpPr>
            <a:spLocks noGrp="1"/>
          </p:cNvSpPr>
          <p:nvPr>
            <p:ph idx="1"/>
          </p:nvPr>
        </p:nvSpPr>
        <p:spPr>
          <a:xfrm>
            <a:off x="779477" y="1428908"/>
            <a:ext cx="10515600" cy="4345497"/>
          </a:xfrm>
        </p:spPr>
        <p:txBody>
          <a:bodyPr>
            <a:noAutofit/>
          </a:bodyPr>
          <a:lstStyle/>
          <a:p>
            <a:pPr>
              <a:lnSpc>
                <a:spcPct val="120000"/>
              </a:lnSpc>
            </a:pPr>
            <a:r>
              <a:rPr lang="ja-JP" altLang="en-US" sz="1600" dirty="0">
                <a:latin typeface="BIZ UDPゴシック" panose="020B0400000000000000" pitchFamily="50" charset="-128"/>
                <a:ea typeface="BIZ UDPゴシック" panose="020B0400000000000000" pitchFamily="50" charset="-128"/>
              </a:rPr>
              <a:t>多機関連携によるケース会議での検討を経て、自分の現在の強みや課題、目指したい働き方が整理された。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実施前は就労継続支援</a:t>
            </a:r>
            <a:r>
              <a:rPr lang="en-US" altLang="ja-JP" sz="1600" dirty="0">
                <a:latin typeface="BIZ UDPゴシック" panose="020B0400000000000000" pitchFamily="50" charset="-128"/>
                <a:ea typeface="BIZ UDPゴシック" panose="020B0400000000000000" pitchFamily="50" charset="-128"/>
              </a:rPr>
              <a:t>B</a:t>
            </a:r>
            <a:r>
              <a:rPr lang="ja-JP" altLang="en-US" sz="1600" dirty="0">
                <a:latin typeface="BIZ UDPゴシック" panose="020B0400000000000000" pitchFamily="50" charset="-128"/>
                <a:ea typeface="BIZ UDPゴシック" panose="020B0400000000000000" pitchFamily="50" charset="-128"/>
              </a:rPr>
              <a:t>型の利用でいいのかピンとこない部分もあったが、まずは心身にゆとりを持ちながらスモールステップで進めることが最善であるとの方針を本人が選択している。</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また、その過程で知識や能力の向上を目指すだけでなく、「生活」「仕事」「余暇」の好循環を形成しながら、本人なりの職業観を養う貴重な機会にしたいという意向を持ち、就労継続支援</a:t>
            </a:r>
            <a:r>
              <a:rPr lang="en-US" altLang="ja-JP" sz="1600" dirty="0">
                <a:latin typeface="BIZ UDPゴシック" panose="020B0400000000000000" pitchFamily="50" charset="-128"/>
                <a:ea typeface="BIZ UDPゴシック" panose="020B0400000000000000" pitchFamily="50" charset="-128"/>
              </a:rPr>
              <a:t>B</a:t>
            </a:r>
            <a:r>
              <a:rPr lang="ja-JP" altLang="en-US" sz="1600" dirty="0">
                <a:latin typeface="BIZ UDPゴシック" panose="020B0400000000000000" pitchFamily="50" charset="-128"/>
                <a:ea typeface="BIZ UDPゴシック" panose="020B0400000000000000" pitchFamily="50" charset="-128"/>
              </a:rPr>
              <a:t>型の利用からスタートする方針に至った。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相談支援専門員はこれらの情報を参考に、</a:t>
            </a:r>
            <a:r>
              <a:rPr lang="en-US" altLang="ja-JP" sz="1600" dirty="0">
                <a:latin typeface="BIZ UDPゴシック" panose="020B0400000000000000" pitchFamily="50" charset="-128"/>
                <a:ea typeface="BIZ UDPゴシック" panose="020B0400000000000000" pitchFamily="50" charset="-128"/>
              </a:rPr>
              <a:t>B</a:t>
            </a:r>
            <a:r>
              <a:rPr lang="ja-JP" altLang="en-US" sz="1600" dirty="0">
                <a:latin typeface="BIZ UDPゴシック" panose="020B0400000000000000" pitchFamily="50" charset="-128"/>
                <a:ea typeface="BIZ UDPゴシック" panose="020B0400000000000000" pitchFamily="50" charset="-128"/>
              </a:rPr>
              <a:t>型事業所をいくつか提案し、本人と見学を行った。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利用に際しては、相談支援専門員から就労継続支援</a:t>
            </a:r>
            <a:r>
              <a:rPr lang="en-US" altLang="ja-JP" sz="1600" dirty="0">
                <a:latin typeface="BIZ UDPゴシック" panose="020B0400000000000000" pitchFamily="50" charset="-128"/>
                <a:ea typeface="BIZ UDPゴシック" panose="020B0400000000000000" pitchFamily="50" charset="-128"/>
              </a:rPr>
              <a:t>B</a:t>
            </a:r>
            <a:r>
              <a:rPr lang="ja-JP" altLang="en-US" sz="1600" dirty="0">
                <a:latin typeface="BIZ UDPゴシック" panose="020B0400000000000000" pitchFamily="50" charset="-128"/>
                <a:ea typeface="BIZ UDPゴシック" panose="020B0400000000000000" pitchFamily="50" charset="-128"/>
              </a:rPr>
              <a:t>型事業所へ、アセスメントシートを情報提供している。</a:t>
            </a:r>
          </a:p>
        </p:txBody>
      </p:sp>
      <p:graphicFrame>
        <p:nvGraphicFramePr>
          <p:cNvPr id="4" name="コンテンツ プレースホルダー 10">
            <a:extLst>
              <a:ext uri="{FF2B5EF4-FFF2-40B4-BE49-F238E27FC236}">
                <a16:creationId xmlns:a16="http://schemas.microsoft.com/office/drawing/2014/main" id="{17636079-6528-B7A7-2723-00E13A332628}"/>
              </a:ext>
            </a:extLst>
          </p:cNvPr>
          <p:cNvGraphicFramePr>
            <a:graphicFrameLocks/>
          </p:cNvGraphicFramePr>
          <p:nvPr>
            <p:extLst>
              <p:ext uri="{D42A27DB-BD31-4B8C-83A1-F6EECF244321}">
                <p14:modId xmlns:p14="http://schemas.microsoft.com/office/powerpoint/2010/main" val="3431183592"/>
              </p:ext>
            </p:extLst>
          </p:nvPr>
        </p:nvGraphicFramePr>
        <p:xfrm>
          <a:off x="853357" y="4190996"/>
          <a:ext cx="10441720" cy="2438400"/>
        </p:xfrm>
        <a:graphic>
          <a:graphicData uri="http://schemas.openxmlformats.org/drawingml/2006/table">
            <a:tbl>
              <a:tblPr/>
              <a:tblGrid>
                <a:gridCol w="1802339">
                  <a:extLst>
                    <a:ext uri="{9D8B030D-6E8A-4147-A177-3AD203B41FA5}">
                      <a16:colId xmlns:a16="http://schemas.microsoft.com/office/drawing/2014/main" val="3040361329"/>
                    </a:ext>
                  </a:extLst>
                </a:gridCol>
                <a:gridCol w="8639381">
                  <a:extLst>
                    <a:ext uri="{9D8B030D-6E8A-4147-A177-3AD203B41FA5}">
                      <a16:colId xmlns:a16="http://schemas.microsoft.com/office/drawing/2014/main" val="3885945434"/>
                    </a:ext>
                  </a:extLst>
                </a:gridCol>
              </a:tblGrid>
              <a:tr h="169687">
                <a:tc>
                  <a:txBody>
                    <a:bodyPr/>
                    <a:lstStyle/>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利用事業所</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就労継続支援事業</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B</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型　定員</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20</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名</a:t>
                      </a:r>
                    </a:p>
                    <a:p>
                      <a:pPr algn="l">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種別は知的障害、精神障害、発達障害の方が多く利用している。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平日　</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9</a:t>
                      </a:r>
                      <a:r>
                        <a:rPr lang="ja-JP"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0</a:t>
                      </a:r>
                      <a:r>
                        <a:rPr lang="ja-JP"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０～１</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a:t>
                      </a:r>
                      <a:r>
                        <a:rPr lang="ja-JP"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：３０（</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昼</a:t>
                      </a:r>
                      <a:r>
                        <a:rPr lang="ja-JP"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休憩６０分</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、小休憩</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10</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分</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a:t>
                      </a:r>
                      <a:r>
                        <a:rPr lang="ja-JP"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土日は休所</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・主な作業</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施設内</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受注作業（</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DM</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の封入、部品の組み立て）、パンの製造と販売、厨房での作業</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施設外</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精肉工場（コンテナ洗浄、段ボールづくり）、高齢者施設の清掃、公園の清掃</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・平均工賃　</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25,000</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円（利用者の支給幅額：</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5,000</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40,000</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・これまで一般企業への就職（ステップアップ）を希望する利用者が</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名いたが、就労移行支援事業へ</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サービス変更となったため、当事業所で直接的な就職活動支援を行う機会はなかった。</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スライド３で紹介した「本人が暮らす地域の状況」の市にある</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B</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型事業所の１つである</a:t>
                      </a:r>
                      <a:endParaRPr lang="ja-JP"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21657"/>
                  </a:ext>
                </a:extLst>
              </a:tr>
            </a:tbl>
          </a:graphicData>
        </a:graphic>
      </p:graphicFrame>
      <p:sp>
        <p:nvSpPr>
          <p:cNvPr id="7" name="スライド番号プレースホルダー 6">
            <a:extLst>
              <a:ext uri="{FF2B5EF4-FFF2-40B4-BE49-F238E27FC236}">
                <a16:creationId xmlns:a16="http://schemas.microsoft.com/office/drawing/2014/main" id="{09A3BB9A-93AC-1ACE-4CEE-D14314A48341}"/>
              </a:ext>
            </a:extLst>
          </p:cNvPr>
          <p:cNvSpPr>
            <a:spLocks noGrp="1"/>
          </p:cNvSpPr>
          <p:nvPr>
            <p:ph type="sldNum" sz="quarter" idx="12"/>
          </p:nvPr>
        </p:nvSpPr>
        <p:spPr/>
        <p:txBody>
          <a:bodyPr/>
          <a:lstStyle/>
          <a:p>
            <a:fld id="{C339E4E8-780C-47DA-9976-8D59F520AA81}" type="slidenum">
              <a:rPr kumimoji="1" lang="ja-JP" altLang="en-US" smtClean="0"/>
              <a:t>14</a:t>
            </a:fld>
            <a:endParaRPr kumimoji="1" lang="ja-JP" altLang="en-US"/>
          </a:p>
        </p:txBody>
      </p:sp>
    </p:spTree>
    <p:extLst>
      <p:ext uri="{BB962C8B-B14F-4D97-AF65-F5344CB8AC3E}">
        <p14:creationId xmlns:p14="http://schemas.microsoft.com/office/powerpoint/2010/main" val="1221390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BCCA857F-7E99-5B85-C0D5-2888CEB0C1EE}"/>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3457049F-41D6-7BE7-75D1-E844A3DABF43}"/>
              </a:ext>
            </a:extLst>
          </p:cNvPr>
          <p:cNvSpPr>
            <a:spLocks noGrp="1"/>
          </p:cNvSpPr>
          <p:nvPr>
            <p:ph type="title"/>
          </p:nvPr>
        </p:nvSpPr>
        <p:spPr/>
        <p:txBody>
          <a:bodyPr>
            <a:normAutofit/>
          </a:bodyPr>
          <a:lstStyle/>
          <a:p>
            <a:r>
              <a:rPr lang="ja-JP" altLang="en-US" sz="4000" dirty="0">
                <a:latin typeface="BIZ UDPゴシック" panose="020B0400000000000000" pitchFamily="50" charset="-128"/>
                <a:ea typeface="BIZ UDPゴシック" panose="020B0400000000000000" pitchFamily="50" charset="-128"/>
              </a:rPr>
              <a:t>演習②</a:t>
            </a:r>
          </a:p>
        </p:txBody>
      </p:sp>
      <p:sp>
        <p:nvSpPr>
          <p:cNvPr id="6" name="テキスト プレースホルダー 5">
            <a:extLst>
              <a:ext uri="{FF2B5EF4-FFF2-40B4-BE49-F238E27FC236}">
                <a16:creationId xmlns:a16="http://schemas.microsoft.com/office/drawing/2014/main" id="{01BB1F65-A3E0-46A9-A500-648FA5CE2B1B}"/>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A7000249-0FAB-FF51-C5EA-64BEF3A611E4}"/>
              </a:ext>
            </a:extLst>
          </p:cNvPr>
          <p:cNvSpPr>
            <a:spLocks noGrp="1"/>
          </p:cNvSpPr>
          <p:nvPr>
            <p:ph type="sldNum" sz="quarter" idx="12"/>
          </p:nvPr>
        </p:nvSpPr>
        <p:spPr/>
        <p:txBody>
          <a:bodyPr/>
          <a:lstStyle/>
          <a:p>
            <a:fld id="{C339E4E8-780C-47DA-9976-8D59F520AA81}" type="slidenum">
              <a:rPr kumimoji="1" lang="ja-JP" altLang="en-US" smtClean="0"/>
              <a:t>15</a:t>
            </a:fld>
            <a:endParaRPr kumimoji="1" lang="ja-JP" altLang="en-US"/>
          </a:p>
        </p:txBody>
      </p:sp>
    </p:spTree>
    <p:extLst>
      <p:ext uri="{BB962C8B-B14F-4D97-AF65-F5344CB8AC3E}">
        <p14:creationId xmlns:p14="http://schemas.microsoft.com/office/powerpoint/2010/main" val="4176284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3A5B4-4C57-F378-04FD-53646C72314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DFB8D6F-5D67-400B-E25C-CB4315354D24}"/>
              </a:ext>
            </a:extLst>
          </p:cNvPr>
          <p:cNvSpPr>
            <a:spLocks noGrp="1"/>
          </p:cNvSpPr>
          <p:nvPr>
            <p:ph type="title"/>
          </p:nvPr>
        </p:nvSpPr>
        <p:spPr>
          <a:xfrm>
            <a:off x="779477" y="360727"/>
            <a:ext cx="10515600" cy="1082179"/>
          </a:xfrm>
        </p:spPr>
        <p:txBody>
          <a:bodyPr>
            <a:noAutofit/>
          </a:bodyPr>
          <a:lstStyle/>
          <a:p>
            <a:r>
              <a:rPr lang="ja-JP" altLang="en-US" sz="3600" dirty="0">
                <a:latin typeface="BIZ UDPゴシック" panose="020B0400000000000000" pitchFamily="50" charset="-128"/>
                <a:ea typeface="BIZ UDPゴシック" panose="020B0400000000000000" pitchFamily="50" charset="-128"/>
              </a:rPr>
              <a:t>就労継続支援</a:t>
            </a:r>
            <a:r>
              <a:rPr lang="en-US" altLang="ja-JP" sz="3600" dirty="0">
                <a:latin typeface="BIZ UDPゴシック" panose="020B0400000000000000" pitchFamily="50" charset="-128"/>
                <a:ea typeface="BIZ UDPゴシック" panose="020B0400000000000000" pitchFamily="50" charset="-128"/>
              </a:rPr>
              <a:t>B</a:t>
            </a:r>
            <a:r>
              <a:rPr lang="ja-JP" altLang="en-US" sz="3600" dirty="0">
                <a:latin typeface="BIZ UDPゴシック" panose="020B0400000000000000" pitchFamily="50" charset="-128"/>
                <a:ea typeface="BIZ UDPゴシック" panose="020B0400000000000000" pitchFamily="50" charset="-128"/>
              </a:rPr>
              <a:t>型の利用から３年経過時まで：１年目</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D226246C-224F-876B-2FDF-CC48E3992158}"/>
              </a:ext>
            </a:extLst>
          </p:cNvPr>
          <p:cNvSpPr>
            <a:spLocks noGrp="1"/>
          </p:cNvSpPr>
          <p:nvPr>
            <p:ph idx="1"/>
          </p:nvPr>
        </p:nvSpPr>
        <p:spPr>
          <a:xfrm>
            <a:off x="687198" y="1392621"/>
            <a:ext cx="10515600" cy="5381296"/>
          </a:xfrm>
        </p:spPr>
        <p:txBody>
          <a:bodyPr>
            <a:noAutofit/>
          </a:bodyPr>
          <a:lstStyle/>
          <a:p>
            <a:pPr>
              <a:lnSpc>
                <a:spcPct val="120000"/>
              </a:lnSpc>
            </a:pPr>
            <a:r>
              <a:rPr lang="ja-JP" altLang="en-US" sz="1600" dirty="0">
                <a:latin typeface="BIZ UDPゴシック" panose="020B0400000000000000" pitchFamily="50" charset="-128"/>
                <a:ea typeface="BIZ UDPゴシック" panose="020B0400000000000000" pitchFamily="50" charset="-128"/>
              </a:rPr>
              <a:t>本人に負荷がかかりすぎないよう、週３日、１日５時間（休憩１時間含）からスタートした。　　　　　　　　　　　　　　　　　　　　　　　　　　　　初めのうちはそれでも疲労を感じることが多く、小休憩をはさんで作業参加したり、時々風邪かぜをひいて休むこともあったが、１年が経過する頃には、週５日安定して通えるようになってきた。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施設内での作業を中心に実施した。</a:t>
            </a:r>
            <a:r>
              <a:rPr lang="en-US" altLang="ja-JP" sz="1600" dirty="0">
                <a:latin typeface="BIZ UDPゴシック" panose="020B0400000000000000" pitchFamily="50" charset="-128"/>
                <a:ea typeface="BIZ UDPゴシック" panose="020B0400000000000000" pitchFamily="50" charset="-128"/>
              </a:rPr>
              <a:t>DM</a:t>
            </a:r>
            <a:r>
              <a:rPr lang="ja-JP" altLang="en-US" sz="1600" dirty="0">
                <a:latin typeface="BIZ UDPゴシック" panose="020B0400000000000000" pitchFamily="50" charset="-128"/>
                <a:ea typeface="BIZ UDPゴシック" panose="020B0400000000000000" pitchFamily="50" charset="-128"/>
              </a:rPr>
              <a:t>封入作業、部品組み立て、パンの製造・販売などの作業を行う中で、「明確に決められた手順で実施していく作業」や「手先を使う仕事」に対して、適性がありそうだと実感した。一方で、パン販売等の接客業務を通して「あまり得意ではない」という職務適性の整理も進んだ。工賃は</a:t>
            </a:r>
            <a:r>
              <a:rPr lang="en-US" altLang="ja-JP" sz="1600" dirty="0">
                <a:latin typeface="BIZ UDPゴシック" panose="020B0400000000000000" pitchFamily="50" charset="-128"/>
                <a:ea typeface="BIZ UDPゴシック" panose="020B0400000000000000" pitchFamily="50" charset="-128"/>
              </a:rPr>
              <a:t>10,000</a:t>
            </a:r>
            <a:r>
              <a:rPr lang="ja-JP" altLang="en-US" sz="1600" dirty="0">
                <a:latin typeface="BIZ UDPゴシック" panose="020B0400000000000000" pitchFamily="50" charset="-128"/>
                <a:ea typeface="BIZ UDPゴシック" panose="020B0400000000000000" pitchFamily="50" charset="-128"/>
              </a:rPr>
              <a:t>円～</a:t>
            </a:r>
            <a:r>
              <a:rPr lang="en-US" altLang="ja-JP" sz="1600" dirty="0">
                <a:latin typeface="BIZ UDPゴシック" panose="020B0400000000000000" pitchFamily="50" charset="-128"/>
                <a:ea typeface="BIZ UDPゴシック" panose="020B0400000000000000" pitchFamily="50" charset="-128"/>
              </a:rPr>
              <a:t>15,000</a:t>
            </a:r>
            <a:r>
              <a:rPr lang="ja-JP" altLang="en-US" sz="1600" dirty="0">
                <a:latin typeface="BIZ UDPゴシック" panose="020B0400000000000000" pitchFamily="50" charset="-128"/>
                <a:ea typeface="BIZ UDPゴシック" panose="020B0400000000000000" pitchFamily="50" charset="-128"/>
              </a:rPr>
              <a:t>円。</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「工程が複雑な作業」や「長文での指示内容」だと理解しづらいという特性に対し、支援者側で「</a:t>
            </a:r>
            <a:r>
              <a:rPr lang="en-US" altLang="ja-JP" sz="1600" dirty="0">
                <a:latin typeface="BIZ UDPゴシック" panose="020B0400000000000000" pitchFamily="50" charset="-128"/>
                <a:ea typeface="BIZ UDPゴシック" panose="020B0400000000000000" pitchFamily="50" charset="-128"/>
              </a:rPr>
              <a:t>1</a:t>
            </a:r>
            <a:r>
              <a:rPr lang="ja-JP" altLang="en-US" sz="1600" dirty="0">
                <a:latin typeface="BIZ UDPゴシック" panose="020B0400000000000000" pitchFamily="50" charset="-128"/>
                <a:ea typeface="BIZ UDPゴシック" panose="020B0400000000000000" pitchFamily="50" charset="-128"/>
              </a:rPr>
              <a:t>工程ずつの具体的な指示」を徹底したところ、このアプローチが本人にとって非常に効果的であることが確認できた。　　　　　　　　　　　　　　　　　　　　　　　　　　　　　　　 簡単な手順の作業であれば、手順書を活用しなくても、１工程ずつの具体的な指示と、その後のちょっとした見守りや助言で、手順を把握し実施できることも分かった。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他利用者の言動（物品を元の場所に戻さない、挨拶の有無など）に対して疑問を抱き、一人でストレスを溜め込んでしまう場面が見られた。本人の規範意識は強みと捉えつつ、面談等の機会を通して「なぜそう感じるのか」の疑問やストレスを個別に傾聴・共感した上で、「事業所には様々な特性や事情を抱えた人がいること」を説明し、理解と心理的距離の取り方を一緒に整理した。その中で、自分の認知の特徴について考える機会にもなっていった。　　　　　　　また、相手に直接危害を及ぼすことはないものの、一人で抱え込み疲弊しないよう、早めに支援者へ相談できる関係性の構築を目指した。さらに、「ストレスを感じたら</a:t>
            </a:r>
            <a:r>
              <a:rPr lang="en-US" altLang="ja-JP" sz="1600" dirty="0">
                <a:latin typeface="BIZ UDPゴシック" panose="020B0400000000000000" pitchFamily="50" charset="-128"/>
                <a:ea typeface="BIZ UDPゴシック" panose="020B0400000000000000" pitchFamily="50" charset="-128"/>
              </a:rPr>
              <a:t>7</a:t>
            </a:r>
            <a:r>
              <a:rPr lang="ja-JP" altLang="en-US" sz="1600" dirty="0">
                <a:latin typeface="BIZ UDPゴシック" panose="020B0400000000000000" pitchFamily="50" charset="-128"/>
                <a:ea typeface="BIZ UDPゴシック" panose="020B0400000000000000" pitchFamily="50" charset="-128"/>
              </a:rPr>
              <a:t>秒間の深呼吸で気持ちを整える」といった対処法を取り入れた。それでも解消しない場合は、支援者に相談して一旦その場を離れる等の対処を試した。</a:t>
            </a:r>
            <a:endParaRPr lang="en-US" altLang="ja-JP" sz="1600" dirty="0">
              <a:latin typeface="BIZ UDPゴシック" panose="020B0400000000000000" pitchFamily="50" charset="-128"/>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3DA5ADDE-AF6B-A788-A2B3-5C93386EF2B9}"/>
              </a:ext>
            </a:extLst>
          </p:cNvPr>
          <p:cNvSpPr>
            <a:spLocks noGrp="1"/>
          </p:cNvSpPr>
          <p:nvPr>
            <p:ph type="sldNum" sz="quarter" idx="12"/>
          </p:nvPr>
        </p:nvSpPr>
        <p:spPr/>
        <p:txBody>
          <a:bodyPr/>
          <a:lstStyle/>
          <a:p>
            <a:fld id="{C339E4E8-780C-47DA-9976-8D59F520AA81}" type="slidenum">
              <a:rPr kumimoji="1" lang="ja-JP" altLang="en-US" smtClean="0"/>
              <a:t>16</a:t>
            </a:fld>
            <a:endParaRPr kumimoji="1" lang="ja-JP" altLang="en-US"/>
          </a:p>
        </p:txBody>
      </p:sp>
    </p:spTree>
    <p:extLst>
      <p:ext uri="{BB962C8B-B14F-4D97-AF65-F5344CB8AC3E}">
        <p14:creationId xmlns:p14="http://schemas.microsoft.com/office/powerpoint/2010/main" val="212273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2F840-221A-849F-02FE-F6300A17B65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E81DAE0-BD2E-26A5-52F2-5A976A3AE194}"/>
              </a:ext>
            </a:extLst>
          </p:cNvPr>
          <p:cNvSpPr>
            <a:spLocks noGrp="1"/>
          </p:cNvSpPr>
          <p:nvPr>
            <p:ph type="title"/>
          </p:nvPr>
        </p:nvSpPr>
        <p:spPr>
          <a:xfrm>
            <a:off x="779477" y="360727"/>
            <a:ext cx="10609580" cy="1082179"/>
          </a:xfrm>
        </p:spPr>
        <p:txBody>
          <a:bodyPr>
            <a:noAutofit/>
          </a:bodyPr>
          <a:lstStyle/>
          <a:p>
            <a:r>
              <a:rPr lang="ja-JP" altLang="en-US" sz="3600" dirty="0">
                <a:latin typeface="BIZ UDPゴシック" panose="020B0400000000000000" pitchFamily="50" charset="-128"/>
                <a:ea typeface="BIZ UDPゴシック" panose="020B0400000000000000" pitchFamily="50" charset="-128"/>
              </a:rPr>
              <a:t>就労継続支援</a:t>
            </a:r>
            <a:r>
              <a:rPr lang="en-US" altLang="ja-JP" sz="3600" dirty="0">
                <a:latin typeface="BIZ UDPゴシック" panose="020B0400000000000000" pitchFamily="50" charset="-128"/>
                <a:ea typeface="BIZ UDPゴシック" panose="020B0400000000000000" pitchFamily="50" charset="-128"/>
              </a:rPr>
              <a:t>B</a:t>
            </a:r>
            <a:r>
              <a:rPr lang="ja-JP" altLang="en-US" sz="3600" dirty="0">
                <a:latin typeface="BIZ UDPゴシック" panose="020B0400000000000000" pitchFamily="50" charset="-128"/>
                <a:ea typeface="BIZ UDPゴシック" panose="020B0400000000000000" pitchFamily="50" charset="-128"/>
              </a:rPr>
              <a:t>型の利用から３年経過時まで：２年目</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3394F6A9-CC19-3A55-C482-F6078E234871}"/>
              </a:ext>
            </a:extLst>
          </p:cNvPr>
          <p:cNvSpPr>
            <a:spLocks noGrp="1"/>
          </p:cNvSpPr>
          <p:nvPr>
            <p:ph idx="1"/>
          </p:nvPr>
        </p:nvSpPr>
        <p:spPr>
          <a:xfrm>
            <a:off x="687198" y="1350579"/>
            <a:ext cx="10515600" cy="5268336"/>
          </a:xfrm>
        </p:spPr>
        <p:txBody>
          <a:bodyPr>
            <a:noAutofit/>
          </a:bodyPr>
          <a:lstStyle/>
          <a:p>
            <a:pPr>
              <a:lnSpc>
                <a:spcPct val="120000"/>
              </a:lnSpc>
            </a:pPr>
            <a:r>
              <a:rPr lang="ja-JP" altLang="en-US" sz="1600" dirty="0">
                <a:latin typeface="BIZ UDPゴシック" panose="020B0400000000000000" pitchFamily="50" charset="-128"/>
                <a:ea typeface="BIZ UDPゴシック" panose="020B0400000000000000" pitchFamily="50" charset="-128"/>
              </a:rPr>
              <a:t>施設内作業と施設外就労（高齢者施設や公園の清掃、精肉工場でのコンテナ洗浄等）を組み合わせて取り組んだ。取り組みはじめは疲労を感じ、月に１～２回休むこともあった。２年が経つ頃には週</a:t>
            </a:r>
            <a:r>
              <a:rPr lang="en-US" altLang="ja-JP" sz="1600" dirty="0">
                <a:latin typeface="BIZ UDPゴシック" panose="020B0400000000000000" pitchFamily="50" charset="-128"/>
                <a:ea typeface="BIZ UDPゴシック" panose="020B0400000000000000" pitchFamily="50" charset="-128"/>
              </a:rPr>
              <a:t>5</a:t>
            </a:r>
            <a:r>
              <a:rPr lang="ja-JP" altLang="en-US" sz="1600" dirty="0">
                <a:latin typeface="BIZ UDPゴシック" panose="020B0400000000000000" pitchFamily="50" charset="-128"/>
                <a:ea typeface="BIZ UDPゴシック" panose="020B0400000000000000" pitchFamily="50" charset="-128"/>
              </a:rPr>
              <a:t>日安定した参加ができるようになった。施設外就労にも参加する日が出来たことで、工賃は</a:t>
            </a:r>
            <a:r>
              <a:rPr lang="en-US" altLang="ja-JP" sz="1600" dirty="0">
                <a:latin typeface="BIZ UDPゴシック" panose="020B0400000000000000" pitchFamily="50" charset="-128"/>
                <a:ea typeface="BIZ UDPゴシック" panose="020B0400000000000000" pitchFamily="50" charset="-128"/>
              </a:rPr>
              <a:t>25,000</a:t>
            </a:r>
            <a:r>
              <a:rPr lang="ja-JP" altLang="en-US" sz="1600" dirty="0">
                <a:latin typeface="BIZ UDPゴシック" panose="020B0400000000000000" pitchFamily="50" charset="-128"/>
                <a:ea typeface="BIZ UDPゴシック" panose="020B0400000000000000" pitchFamily="50" charset="-128"/>
              </a:rPr>
              <a:t>円になった。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施設外就労を通し、実際に企業の中で働く経験をする中で「報告・連絡・相談」「時間遵守」「指示を守る大切さ」等の働くうえでの基本的ルールを身をもって体験し、なぜ大切と言われるかを理解することができ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複数の施設外就労先に参加することで、会社による違い（雰囲気、ルール等）にも気がついた。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他者と協力しながら分担して取り組む機会も増え、言動が気になることもあったが、１年目に取り組んだ「</a:t>
            </a:r>
            <a:r>
              <a:rPr lang="en-US" altLang="ja-JP" sz="1600" dirty="0">
                <a:latin typeface="BIZ UDPゴシック" panose="020B0400000000000000" pitchFamily="50" charset="-128"/>
                <a:ea typeface="BIZ UDPゴシック" panose="020B0400000000000000" pitchFamily="50" charset="-128"/>
              </a:rPr>
              <a:t>7</a:t>
            </a:r>
            <a:r>
              <a:rPr lang="ja-JP" altLang="en-US" sz="1600" dirty="0">
                <a:latin typeface="BIZ UDPゴシック" panose="020B0400000000000000" pitchFamily="50" charset="-128"/>
                <a:ea typeface="BIZ UDPゴシック" panose="020B0400000000000000" pitchFamily="50" charset="-128"/>
              </a:rPr>
              <a:t>秒間の深呼吸」といった対処を実践した。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同時に「支援者に自分の不安や考えを相談する」という経験も積み重ねている。自分の気持ちや思考を整理するうえで効果的であることが分かり、一人で抱え込まず相談することの大切さをさらに実感した。また、自分の「こうあるべき」という考えの癖に気づき、人それぞれのやり方や意見があることを受け入れながら、柔軟に仕事を進めることも必要であると捉えるようにもなってき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長い説明の理解が苦手なため、事業所内では「メモを取る」習慣がついていたが、施設外就労の場面では「その場ですぐにメモを取ることが難しい状況もある」という現実に直面した。これにより、ただメモを取るだけでなく「現場の動きや状況に合わせたメモの取り方・確認の工夫」が必要であるという新たな気づきを得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障害者手帳の取得：将来的な就労選択肢を広げるため、利用開始時には見送っていた手帳を取得した。</a:t>
            </a:r>
            <a:endParaRPr lang="en-US" altLang="ja-JP" sz="1600" dirty="0">
              <a:latin typeface="BIZ UDPゴシック" panose="020B0400000000000000" pitchFamily="50" charset="-128"/>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38FDBE61-CB50-75BB-29F2-DE9DC31EE0A1}"/>
              </a:ext>
            </a:extLst>
          </p:cNvPr>
          <p:cNvSpPr>
            <a:spLocks noGrp="1"/>
          </p:cNvSpPr>
          <p:nvPr>
            <p:ph type="sldNum" sz="quarter" idx="12"/>
          </p:nvPr>
        </p:nvSpPr>
        <p:spPr/>
        <p:txBody>
          <a:bodyPr/>
          <a:lstStyle/>
          <a:p>
            <a:fld id="{C339E4E8-780C-47DA-9976-8D59F520AA81}" type="slidenum">
              <a:rPr kumimoji="1" lang="ja-JP" altLang="en-US" smtClean="0"/>
              <a:t>17</a:t>
            </a:fld>
            <a:endParaRPr kumimoji="1" lang="ja-JP" altLang="en-US"/>
          </a:p>
        </p:txBody>
      </p:sp>
    </p:spTree>
    <p:extLst>
      <p:ext uri="{BB962C8B-B14F-4D97-AF65-F5344CB8AC3E}">
        <p14:creationId xmlns:p14="http://schemas.microsoft.com/office/powerpoint/2010/main" val="1290218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6E381-2557-F142-DD2E-92736A2E7A0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B3087E8-5CD7-EE1E-6C4B-2A9765B183E3}"/>
              </a:ext>
            </a:extLst>
          </p:cNvPr>
          <p:cNvSpPr>
            <a:spLocks noGrp="1"/>
          </p:cNvSpPr>
          <p:nvPr>
            <p:ph type="title"/>
          </p:nvPr>
        </p:nvSpPr>
        <p:spPr>
          <a:xfrm>
            <a:off x="779476" y="360727"/>
            <a:ext cx="10650523" cy="1082179"/>
          </a:xfrm>
        </p:spPr>
        <p:txBody>
          <a:bodyPr>
            <a:noAutofit/>
          </a:bodyPr>
          <a:lstStyle/>
          <a:p>
            <a:r>
              <a:rPr lang="ja-JP" altLang="en-US" sz="3600" dirty="0">
                <a:latin typeface="BIZ UDPゴシック" panose="020B0400000000000000" pitchFamily="50" charset="-128"/>
                <a:ea typeface="BIZ UDPゴシック" panose="020B0400000000000000" pitchFamily="50" charset="-128"/>
              </a:rPr>
              <a:t>就労継続支援</a:t>
            </a:r>
            <a:r>
              <a:rPr lang="en-US" altLang="ja-JP" sz="3600" dirty="0">
                <a:latin typeface="BIZ UDPゴシック" panose="020B0400000000000000" pitchFamily="50" charset="-128"/>
                <a:ea typeface="BIZ UDPゴシック" panose="020B0400000000000000" pitchFamily="50" charset="-128"/>
              </a:rPr>
              <a:t>B</a:t>
            </a:r>
            <a:r>
              <a:rPr lang="ja-JP" altLang="en-US" sz="3600" dirty="0">
                <a:latin typeface="BIZ UDPゴシック" panose="020B0400000000000000" pitchFamily="50" charset="-128"/>
                <a:ea typeface="BIZ UDPゴシック" panose="020B0400000000000000" pitchFamily="50" charset="-128"/>
              </a:rPr>
              <a:t>型の利用から３年経過時まで：</a:t>
            </a:r>
            <a:r>
              <a:rPr lang="en-US" altLang="ja-JP" sz="3600" dirty="0">
                <a:latin typeface="BIZ UDPゴシック" panose="020B0400000000000000" pitchFamily="50" charset="-128"/>
                <a:ea typeface="BIZ UDPゴシック" panose="020B0400000000000000" pitchFamily="50" charset="-128"/>
              </a:rPr>
              <a:t>3</a:t>
            </a:r>
            <a:r>
              <a:rPr lang="ja-JP" altLang="en-US" sz="3600" dirty="0">
                <a:latin typeface="BIZ UDPゴシック" panose="020B0400000000000000" pitchFamily="50" charset="-128"/>
                <a:ea typeface="BIZ UDPゴシック" panose="020B0400000000000000" pitchFamily="50" charset="-128"/>
              </a:rPr>
              <a:t>年目</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56F36B73-2439-47CF-F851-F609FE3CF5B8}"/>
              </a:ext>
            </a:extLst>
          </p:cNvPr>
          <p:cNvSpPr>
            <a:spLocks noGrp="1"/>
          </p:cNvSpPr>
          <p:nvPr>
            <p:ph idx="1"/>
          </p:nvPr>
        </p:nvSpPr>
        <p:spPr>
          <a:xfrm>
            <a:off x="687198" y="1492469"/>
            <a:ext cx="10515600" cy="5126446"/>
          </a:xfrm>
        </p:spPr>
        <p:txBody>
          <a:bodyPr>
            <a:noAutofit/>
          </a:bodyPr>
          <a:lstStyle/>
          <a:p>
            <a:pPr>
              <a:lnSpc>
                <a:spcPct val="120000"/>
              </a:lnSpc>
            </a:pPr>
            <a:r>
              <a:rPr lang="ja-JP" altLang="en-US" sz="1600" dirty="0">
                <a:latin typeface="BIZ UDPゴシック" panose="020B0400000000000000" pitchFamily="50" charset="-128"/>
                <a:ea typeface="BIZ UDPゴシック" panose="020B0400000000000000" pitchFamily="50" charset="-128"/>
              </a:rPr>
              <a:t>施設外就労を中心に据えて継続的に取り組む形となった。工賃は</a:t>
            </a:r>
            <a:r>
              <a:rPr lang="en-US" altLang="ja-JP" sz="1600" dirty="0">
                <a:latin typeface="BIZ UDPゴシック" panose="020B0400000000000000" pitchFamily="50" charset="-128"/>
                <a:ea typeface="BIZ UDPゴシック" panose="020B0400000000000000" pitchFamily="50" charset="-128"/>
              </a:rPr>
              <a:t>30,000</a:t>
            </a:r>
            <a:r>
              <a:rPr lang="ja-JP" altLang="en-US" sz="1600" dirty="0">
                <a:latin typeface="BIZ UDPゴシック" panose="020B0400000000000000" pitchFamily="50" charset="-128"/>
                <a:ea typeface="BIZ UDPゴシック" panose="020B0400000000000000" pitchFamily="50" charset="-128"/>
              </a:rPr>
              <a:t>円になった。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施設外就労先の従業員や利用者等に顔や名前を覚えてもらい、「いつもありがとう」「助かっているよ」等と感謝の声をかけられる機会もあり、自分の仕事が他者に喜ばれる経験を通じて自己肯定感が向上した。「地域社会と繋がっている」「人に認められている」「自分にも社会的な役割がある」と実感できる機会が積み重なっ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気の合う友人も</a:t>
            </a:r>
            <a:r>
              <a:rPr lang="en-US" altLang="ja-JP" sz="1600" dirty="0">
                <a:latin typeface="BIZ UDPゴシック" panose="020B0400000000000000" pitchFamily="50" charset="-128"/>
                <a:ea typeface="BIZ UDPゴシック" panose="020B0400000000000000" pitchFamily="50" charset="-128"/>
              </a:rPr>
              <a:t>2</a:t>
            </a:r>
            <a:r>
              <a:rPr lang="ja-JP" altLang="en-US" sz="1600" dirty="0">
                <a:latin typeface="BIZ UDPゴシック" panose="020B0400000000000000" pitchFamily="50" charset="-128"/>
                <a:ea typeface="BIZ UDPゴシック" panose="020B0400000000000000" pitchFamily="50" charset="-128"/>
              </a:rPr>
              <a:t>名でき、休日には映画等に出かける機会もある。交友関係が生まれたことは嬉しいことである反面、交際面の出費があることで、収支を意識する機会が増えてきた。</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仕事・収入・生活</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という結びつきを実感する中で、「もう少し金銭に余裕があれば」と感じることもある。</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もっと本格的に仕事がしたい」という思いと、「また失敗して体調を崩し、今の落ち着いた生活が壊れるのでは」という不安もあり、ステップアップに向けた葛藤が生じている。本音として、事業所での経験から自分の得意・不得意はなんとなく分かってきたものの、「それが実際の企業場面でどうなるのかは分からない」という不透明さや、スマホでハローワーク等で求人を見るなどの行動を起こすものの、就職活動自体をどんな手段や手順で進めていけばいいか分からないという戸惑いもあり、具体的な行動に移せずに立ち止まってい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本人の姿を通じ、ご家族側も障害者雇用枠等の働き方に対する心理的な拒否感が軽減。本人の意思を尊重し、オープンでの就労も必要な選択肢として受け入れられる姿勢へと変化した。反面、「新しい働き方を検討することで、せっかく定着した安定した生活リズムや暮らしが崩れるのではないか」という再不調への心配もあると話している。</a:t>
            </a:r>
          </a:p>
        </p:txBody>
      </p:sp>
      <p:sp>
        <p:nvSpPr>
          <p:cNvPr id="6" name="スライド番号プレースホルダー 5">
            <a:extLst>
              <a:ext uri="{FF2B5EF4-FFF2-40B4-BE49-F238E27FC236}">
                <a16:creationId xmlns:a16="http://schemas.microsoft.com/office/drawing/2014/main" id="{72E8A4E4-5958-E92A-0460-37630034CCD9}"/>
              </a:ext>
            </a:extLst>
          </p:cNvPr>
          <p:cNvSpPr>
            <a:spLocks noGrp="1"/>
          </p:cNvSpPr>
          <p:nvPr>
            <p:ph type="sldNum" sz="quarter" idx="12"/>
          </p:nvPr>
        </p:nvSpPr>
        <p:spPr/>
        <p:txBody>
          <a:bodyPr/>
          <a:lstStyle/>
          <a:p>
            <a:fld id="{C339E4E8-780C-47DA-9976-8D59F520AA81}" type="slidenum">
              <a:rPr kumimoji="1" lang="ja-JP" altLang="en-US" smtClean="0"/>
              <a:t>18</a:t>
            </a:fld>
            <a:endParaRPr kumimoji="1" lang="ja-JP" altLang="en-US"/>
          </a:p>
        </p:txBody>
      </p:sp>
    </p:spTree>
    <p:extLst>
      <p:ext uri="{BB962C8B-B14F-4D97-AF65-F5344CB8AC3E}">
        <p14:creationId xmlns:p14="http://schemas.microsoft.com/office/powerpoint/2010/main" val="3553580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0D7E-2B12-EDA7-4009-29DBD0313A3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61FC37A-6C4A-C10A-AC5E-C4B4A99C9967}"/>
              </a:ext>
            </a:extLst>
          </p:cNvPr>
          <p:cNvSpPr>
            <a:spLocks noGrp="1"/>
          </p:cNvSpPr>
          <p:nvPr>
            <p:ph type="title"/>
          </p:nvPr>
        </p:nvSpPr>
        <p:spPr>
          <a:xfrm>
            <a:off x="779476" y="360727"/>
            <a:ext cx="10650523" cy="1082179"/>
          </a:xfrm>
        </p:spPr>
        <p:txBody>
          <a:bodyPr>
            <a:noAutofit/>
          </a:bodyPr>
          <a:lstStyle/>
          <a:p>
            <a:r>
              <a:rPr lang="ja-JP" altLang="en-US" sz="3600" dirty="0">
                <a:latin typeface="BIZ UDPゴシック" panose="020B0400000000000000" pitchFamily="50" charset="-128"/>
                <a:ea typeface="BIZ UDPゴシック" panose="020B0400000000000000" pitchFamily="50" charset="-128"/>
              </a:rPr>
              <a:t>就労継続支援</a:t>
            </a:r>
            <a:r>
              <a:rPr lang="en-US" altLang="ja-JP" sz="3600" dirty="0">
                <a:latin typeface="BIZ UDPゴシック" panose="020B0400000000000000" pitchFamily="50" charset="-128"/>
                <a:ea typeface="BIZ UDPゴシック" panose="020B0400000000000000" pitchFamily="50" charset="-128"/>
              </a:rPr>
              <a:t>B</a:t>
            </a:r>
            <a:r>
              <a:rPr lang="ja-JP" altLang="en-US" sz="3600" dirty="0">
                <a:latin typeface="BIZ UDPゴシック" panose="020B0400000000000000" pitchFamily="50" charset="-128"/>
                <a:ea typeface="BIZ UDPゴシック" panose="020B0400000000000000" pitchFamily="50" charset="-128"/>
              </a:rPr>
              <a:t>型の利用から３年経過時まで：</a:t>
            </a:r>
            <a:r>
              <a:rPr lang="en-US" altLang="ja-JP" sz="3600" dirty="0">
                <a:latin typeface="BIZ UDPゴシック" panose="020B0400000000000000" pitchFamily="50" charset="-128"/>
                <a:ea typeface="BIZ UDPゴシック" panose="020B0400000000000000" pitchFamily="50" charset="-128"/>
              </a:rPr>
              <a:t>3</a:t>
            </a:r>
            <a:r>
              <a:rPr lang="ja-JP" altLang="en-US" sz="3600" dirty="0">
                <a:latin typeface="BIZ UDPゴシック" panose="020B0400000000000000" pitchFamily="50" charset="-128"/>
                <a:ea typeface="BIZ UDPゴシック" panose="020B0400000000000000" pitchFamily="50" charset="-128"/>
              </a:rPr>
              <a:t>年目</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B91D1585-7B96-0639-D851-5EA5DFBCD580}"/>
              </a:ext>
            </a:extLst>
          </p:cNvPr>
          <p:cNvSpPr>
            <a:spLocks noGrp="1"/>
          </p:cNvSpPr>
          <p:nvPr>
            <p:ph idx="1"/>
          </p:nvPr>
        </p:nvSpPr>
        <p:spPr>
          <a:xfrm>
            <a:off x="687198" y="1492469"/>
            <a:ext cx="10515600" cy="5126446"/>
          </a:xfrm>
        </p:spPr>
        <p:txBody>
          <a:bodyPr>
            <a:noAutofit/>
          </a:bodyPr>
          <a:lstStyle/>
          <a:p>
            <a:pPr>
              <a:lnSpc>
                <a:spcPct val="120000"/>
              </a:lnSpc>
            </a:pPr>
            <a:r>
              <a:rPr lang="en-US" altLang="ja-JP" sz="1600" dirty="0">
                <a:latin typeface="BIZ UDPゴシック" panose="020B0400000000000000" pitchFamily="50" charset="-128"/>
                <a:ea typeface="BIZ UDPゴシック" panose="020B0400000000000000" pitchFamily="50" charset="-128"/>
              </a:rPr>
              <a:t>B</a:t>
            </a:r>
            <a:r>
              <a:rPr lang="ja-JP" altLang="en-US" sz="1600" dirty="0">
                <a:latin typeface="BIZ UDPゴシック" panose="020B0400000000000000" pitchFamily="50" charset="-128"/>
                <a:ea typeface="BIZ UDPゴシック" panose="020B0400000000000000" pitchFamily="50" charset="-128"/>
              </a:rPr>
              <a:t>型事業所のサービス管理責任者も、本人の着実な成長や高い能力を十分に評価しており、一般就労へのステップアップを視野に入れていた。一方で、本人に最も適した支援プロセスや具体的な選択肢の提示については、アプローチを模索している段階であった。　　　　　　　　　　　　　　　　　　　　　　　　　　　　　　　　　　　　　　　　　　　　　　　　　　　　　モニタリングの機会等を通じて、相談支援専門員との情報共有や意見交換をしてきたが、本人も言うように環境変化により仕事や暮らしが崩れることはできるだけ避けたいという思いから慎重になり、具体的な踏み込んだ提案まで至らない時期もあっ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支給決定の更新の段階になり、３者（本人、相談支援専門員、サービス管理責任者）で話し合いを行った。　　　　　　　本人の希望や葛藤をサービス管理責任者としても受け止め、そのうえで本人が主体的に方向性や手段を選択できるように情報提供を行うこととした。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en-US" altLang="ja-JP" sz="1600" dirty="0">
                <a:latin typeface="BIZ UDPゴシック" panose="020B0400000000000000" pitchFamily="50" charset="-128"/>
                <a:ea typeface="BIZ UDPゴシック" panose="020B0400000000000000" pitchFamily="50" charset="-128"/>
              </a:rPr>
              <a:t>B</a:t>
            </a:r>
            <a:r>
              <a:rPr lang="ja-JP" altLang="en-US" sz="1600" dirty="0">
                <a:latin typeface="BIZ UDPゴシック" panose="020B0400000000000000" pitchFamily="50" charset="-128"/>
                <a:ea typeface="BIZ UDPゴシック" panose="020B0400000000000000" pitchFamily="50" charset="-128"/>
              </a:rPr>
              <a:t>型事業所を利用しながら、改めて就労選択支援を利用してみること、ハローワークでの職業相談を始めること、障害者職業センターでの職業評価の実施、障害者就業・生活支援センターに相談し職場実習等の可能性について検討することなど、いくつかの選択肢を検討した。そのうえで、身近な地域で一定の期間を設け、複数のアセスメント手段を組み合わせた情報収集や体験の機会を通じて検討することが、本人の主体的な選択につながるのではないかと考え、改めて就労選択支援を利用することとした。</a:t>
            </a:r>
            <a:endParaRPr lang="en-US" altLang="ja-JP" sz="1600" dirty="0">
              <a:latin typeface="BIZ UDPゴシック" panose="020B0400000000000000" pitchFamily="50" charset="-128"/>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969F266A-4838-E6E0-81A5-8F66AFED5E19}"/>
              </a:ext>
            </a:extLst>
          </p:cNvPr>
          <p:cNvSpPr>
            <a:spLocks noGrp="1"/>
          </p:cNvSpPr>
          <p:nvPr>
            <p:ph type="sldNum" sz="quarter" idx="12"/>
          </p:nvPr>
        </p:nvSpPr>
        <p:spPr/>
        <p:txBody>
          <a:bodyPr/>
          <a:lstStyle/>
          <a:p>
            <a:fld id="{C339E4E8-780C-47DA-9976-8D59F520AA81}" type="slidenum">
              <a:rPr kumimoji="1" lang="ja-JP" altLang="en-US" smtClean="0"/>
              <a:t>19</a:t>
            </a:fld>
            <a:endParaRPr kumimoji="1" lang="ja-JP" altLang="en-US"/>
          </a:p>
        </p:txBody>
      </p:sp>
    </p:spTree>
    <p:extLst>
      <p:ext uri="{BB962C8B-B14F-4D97-AF65-F5344CB8AC3E}">
        <p14:creationId xmlns:p14="http://schemas.microsoft.com/office/powerpoint/2010/main" val="1980526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57622F1D-1521-E4C6-B570-67ADB0C47CDD}"/>
              </a:ext>
            </a:extLst>
          </p:cNvPr>
          <p:cNvSpPr>
            <a:spLocks noGrp="1"/>
          </p:cNvSpPr>
          <p:nvPr>
            <p:ph type="title"/>
          </p:nvPr>
        </p:nvSpPr>
        <p:spPr/>
        <p:txBody>
          <a:bodyPr>
            <a:normAutofit/>
          </a:bodyPr>
          <a:lstStyle/>
          <a:p>
            <a:r>
              <a:rPr lang="ja-JP" altLang="en-US" sz="4000" dirty="0">
                <a:latin typeface="BIZ UDPゴシック" panose="020B0400000000000000" pitchFamily="50" charset="-128"/>
                <a:ea typeface="BIZ UDPゴシック" panose="020B0400000000000000" pitchFamily="50" charset="-128"/>
              </a:rPr>
              <a:t>演習①</a:t>
            </a:r>
          </a:p>
        </p:txBody>
      </p:sp>
      <p:sp>
        <p:nvSpPr>
          <p:cNvPr id="6" name="テキスト プレースホルダー 5">
            <a:extLst>
              <a:ext uri="{FF2B5EF4-FFF2-40B4-BE49-F238E27FC236}">
                <a16:creationId xmlns:a16="http://schemas.microsoft.com/office/drawing/2014/main" id="{AF638251-F243-82BC-31AF-9B3B00AADE77}"/>
              </a:ext>
            </a:extLst>
          </p:cNvPr>
          <p:cNvSpPr>
            <a:spLocks noGrp="1"/>
          </p:cNvSpPr>
          <p:nvPr>
            <p:ph type="body" idx="1"/>
          </p:nvPr>
        </p:nvSpPr>
        <p:spPr/>
        <p:txBody>
          <a:bodyPr/>
          <a:lstStyle/>
          <a:p>
            <a:endParaRPr lang="ja-JP" altLang="en-US"/>
          </a:p>
        </p:txBody>
      </p:sp>
      <p:sp>
        <p:nvSpPr>
          <p:cNvPr id="3" name="スライド番号プレースホルダー 2">
            <a:extLst>
              <a:ext uri="{FF2B5EF4-FFF2-40B4-BE49-F238E27FC236}">
                <a16:creationId xmlns:a16="http://schemas.microsoft.com/office/drawing/2014/main" id="{B9C71BC6-940B-200F-BB63-F313C28C1C4C}"/>
              </a:ext>
            </a:extLst>
          </p:cNvPr>
          <p:cNvSpPr>
            <a:spLocks noGrp="1"/>
          </p:cNvSpPr>
          <p:nvPr>
            <p:ph type="sldNum" sz="quarter" idx="12"/>
          </p:nvPr>
        </p:nvSpPr>
        <p:spPr/>
        <p:txBody>
          <a:bodyPr/>
          <a:lstStyle/>
          <a:p>
            <a:fld id="{C339E4E8-780C-47DA-9976-8D59F520AA81}" type="slidenum">
              <a:rPr kumimoji="1" lang="ja-JP" altLang="en-US" smtClean="0"/>
              <a:t>2</a:t>
            </a:fld>
            <a:endParaRPr kumimoji="1" lang="ja-JP" altLang="en-US"/>
          </a:p>
        </p:txBody>
      </p:sp>
    </p:spTree>
    <p:extLst>
      <p:ext uri="{BB962C8B-B14F-4D97-AF65-F5344CB8AC3E}">
        <p14:creationId xmlns:p14="http://schemas.microsoft.com/office/powerpoint/2010/main" val="27166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21F93-29E5-4C47-34F4-9B2273F1DD7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6491398-92B4-787D-760A-C904656826B7}"/>
              </a:ext>
            </a:extLst>
          </p:cNvPr>
          <p:cNvSpPr>
            <a:spLocks noGrp="1"/>
          </p:cNvSpPr>
          <p:nvPr>
            <p:ph type="title"/>
          </p:nvPr>
        </p:nvSpPr>
        <p:spPr>
          <a:xfrm>
            <a:off x="838200" y="239628"/>
            <a:ext cx="10515600" cy="107456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事例の概要</a:t>
            </a:r>
            <a:r>
              <a:rPr kumimoji="1" lang="en-US" altLang="ja-JP" sz="1600" b="0" i="0" u="none" strike="noStrike" kern="1200" cap="none" spc="0" normalizeH="0" baseline="0" noProof="0" dirty="0">
                <a:ln>
                  <a:noFill/>
                </a:ln>
                <a:solidFill>
                  <a:srgbClr val="4472C4"/>
                </a:solidFill>
                <a:effectLst/>
                <a:uLnTx/>
                <a:uFillTx/>
                <a:latin typeface="BIZ UDPゴシック" panose="020B0400000000000000" pitchFamily="50" charset="-128"/>
                <a:ea typeface="BIZ UDPゴシック" panose="020B0400000000000000" pitchFamily="50" charset="-128"/>
                <a:cs typeface="+mj-cs"/>
              </a:rPr>
              <a:t>※</a:t>
            </a:r>
            <a:r>
              <a:rPr kumimoji="1" lang="ja-JP" altLang="en-US" sz="1600" b="0" i="0" u="none" strike="noStrike" kern="1200" cap="none" spc="0" normalizeH="0" baseline="0" noProof="0" dirty="0">
                <a:ln>
                  <a:noFill/>
                </a:ln>
                <a:solidFill>
                  <a:srgbClr val="4472C4"/>
                </a:solidFill>
                <a:effectLst/>
                <a:uLnTx/>
                <a:uFillTx/>
                <a:latin typeface="BIZ UDPゴシック" panose="020B0400000000000000" pitchFamily="50" charset="-128"/>
                <a:ea typeface="BIZ UDPゴシック" panose="020B0400000000000000" pitchFamily="50" charset="-128"/>
                <a:cs typeface="+mj-cs"/>
              </a:rPr>
              <a:t>青字箇所が前回実施からの変化</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DC0B5821-C40C-420F-D5AB-2C05070539DE}"/>
              </a:ext>
            </a:extLst>
          </p:cNvPr>
          <p:cNvSpPr>
            <a:spLocks noGrp="1"/>
          </p:cNvSpPr>
          <p:nvPr>
            <p:ph sz="half" idx="1"/>
          </p:nvPr>
        </p:nvSpPr>
        <p:spPr>
          <a:xfrm>
            <a:off x="838200" y="1245139"/>
            <a:ext cx="5467066" cy="5551445"/>
          </a:xfrm>
        </p:spPr>
        <p:txBody>
          <a:bodyPr>
            <a:noAutofit/>
          </a:bodyPr>
          <a:lstStyle/>
          <a:p>
            <a:pPr marL="0" indent="0">
              <a:buNone/>
            </a:pPr>
            <a:r>
              <a:rPr kumimoji="1" lang="ja-JP" altLang="en-US" sz="1600" dirty="0">
                <a:latin typeface="BIZ UDPゴシック" panose="020B0400000000000000" pitchFamily="50" charset="-128"/>
                <a:ea typeface="BIZ UDPゴシック" panose="020B0400000000000000" pitchFamily="50" charset="-128"/>
              </a:rPr>
              <a:t>・氏名等　</a:t>
            </a:r>
          </a:p>
          <a:p>
            <a:pPr marL="0" indent="0">
              <a:buNone/>
            </a:pPr>
            <a:r>
              <a:rPr lang="ja-JP" altLang="en-US" sz="1600" dirty="0">
                <a:latin typeface="BIZ UDPゴシック" panose="020B0400000000000000" pitchFamily="50" charset="-128"/>
                <a:ea typeface="BIZ UDPゴシック" panose="020B0400000000000000" pitchFamily="50" charset="-128"/>
              </a:rPr>
              <a:t>　　花咲　未来　</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はなさく　みらい</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さん</a:t>
            </a: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a:t>
            </a:r>
            <a:r>
              <a:rPr kumimoji="1" lang="en-US" altLang="ja-JP" sz="1600" dirty="0">
                <a:solidFill>
                  <a:schemeClr val="accent1"/>
                </a:solidFill>
                <a:latin typeface="BIZ UDPゴシック" panose="020B0400000000000000" pitchFamily="50" charset="-128"/>
                <a:ea typeface="BIZ UDPゴシック" panose="020B0400000000000000" pitchFamily="50" charset="-128"/>
              </a:rPr>
              <a:t>2</a:t>
            </a:r>
            <a:r>
              <a:rPr lang="en-US" altLang="ja-JP" sz="1600" dirty="0">
                <a:solidFill>
                  <a:schemeClr val="accent1"/>
                </a:solidFill>
                <a:latin typeface="BIZ UDPゴシック" panose="020B0400000000000000" pitchFamily="50" charset="-128"/>
                <a:ea typeface="BIZ UDPゴシック" panose="020B0400000000000000" pitchFamily="50" charset="-128"/>
              </a:rPr>
              <a:t>6</a:t>
            </a:r>
            <a:r>
              <a:rPr kumimoji="1" lang="ja-JP" altLang="en-US" sz="1600" dirty="0">
                <a:solidFill>
                  <a:schemeClr val="accent1"/>
                </a:solidFill>
                <a:latin typeface="BIZ UDPゴシック" panose="020B0400000000000000" pitchFamily="50" charset="-128"/>
                <a:ea typeface="BIZ UDPゴシック" panose="020B0400000000000000" pitchFamily="50" charset="-128"/>
              </a:rPr>
              <a:t>歳</a:t>
            </a:r>
            <a:r>
              <a:rPr kumimoji="1" lang="ja-JP" altLang="en-US" sz="1600" dirty="0">
                <a:latin typeface="BIZ UDPゴシック" panose="020B0400000000000000" pitchFamily="50" charset="-128"/>
                <a:ea typeface="BIZ UDPゴシック" panose="020B0400000000000000" pitchFamily="50" charset="-128"/>
              </a:rPr>
              <a:t>、男性、</a:t>
            </a:r>
            <a:r>
              <a:rPr lang="ja-JP" altLang="en-US" sz="1600" dirty="0">
                <a:latin typeface="BIZ UDPゴシック" panose="020B0400000000000000" pitchFamily="50" charset="-128"/>
                <a:ea typeface="BIZ UDPゴシック" panose="020B0400000000000000" pitchFamily="50" charset="-128"/>
              </a:rPr>
              <a:t>身長</a:t>
            </a:r>
            <a:r>
              <a:rPr lang="en-US" altLang="ja-JP" sz="1600" dirty="0">
                <a:latin typeface="BIZ UDPゴシック" panose="020B0400000000000000" pitchFamily="50" charset="-128"/>
                <a:ea typeface="BIZ UDPゴシック" panose="020B0400000000000000" pitchFamily="50" charset="-128"/>
              </a:rPr>
              <a:t>1</a:t>
            </a:r>
            <a:r>
              <a:rPr lang="ja-JP" altLang="en-US" sz="1600" dirty="0">
                <a:latin typeface="BIZ UDPゴシック" panose="020B0400000000000000" pitchFamily="50" charset="-128"/>
                <a:ea typeface="BIZ UDPゴシック" panose="020B0400000000000000" pitchFamily="50" charset="-128"/>
              </a:rPr>
              <a:t>７</a:t>
            </a:r>
            <a:r>
              <a:rPr lang="en-US" altLang="ja-JP" sz="1600" dirty="0">
                <a:latin typeface="BIZ UDPゴシック" panose="020B0400000000000000" pitchFamily="50" charset="-128"/>
                <a:ea typeface="BIZ UDPゴシック" panose="020B0400000000000000" pitchFamily="50" charset="-128"/>
              </a:rPr>
              <a:t>0cm</a:t>
            </a:r>
            <a:r>
              <a:rPr lang="ja-JP" altLang="en-US" sz="1600" dirty="0">
                <a:latin typeface="BIZ UDPゴシック" panose="020B0400000000000000" pitchFamily="50" charset="-128"/>
                <a:ea typeface="BIZ UDPゴシック" panose="020B0400000000000000" pitchFamily="50" charset="-128"/>
              </a:rPr>
              <a:t>、体重５８㎏</a:t>
            </a:r>
          </a:p>
          <a:p>
            <a:pPr marL="0" indent="0">
              <a:buNone/>
            </a:pPr>
            <a:r>
              <a:rPr lang="ja-JP" altLang="en-US" sz="1600" dirty="0">
                <a:latin typeface="BIZ UDPゴシック" panose="020B0400000000000000" pitchFamily="50" charset="-128"/>
                <a:ea typeface="BIZ UDPゴシック" panose="020B0400000000000000" pitchFamily="50" charset="-128"/>
              </a:rPr>
              <a:t>　　</a:t>
            </a:r>
            <a:r>
              <a:rPr lang="ja-JP" altLang="en-US" sz="1600" dirty="0">
                <a:solidFill>
                  <a:schemeClr val="accent1"/>
                </a:solidFill>
                <a:latin typeface="BIZ UDPゴシック" panose="020B0400000000000000" pitchFamily="50" charset="-128"/>
                <a:ea typeface="BIZ UDPゴシック" panose="020B0400000000000000" pitchFamily="50" charset="-128"/>
              </a:rPr>
              <a:t>就労継続支援</a:t>
            </a:r>
            <a:r>
              <a:rPr lang="en-US" altLang="ja-JP" sz="1600" dirty="0">
                <a:solidFill>
                  <a:schemeClr val="accent1"/>
                </a:solidFill>
                <a:latin typeface="BIZ UDPゴシック" panose="020B0400000000000000" pitchFamily="50" charset="-128"/>
                <a:ea typeface="BIZ UDPゴシック" panose="020B0400000000000000" pitchFamily="50" charset="-128"/>
              </a:rPr>
              <a:t>B</a:t>
            </a:r>
            <a:r>
              <a:rPr lang="ja-JP" altLang="en-US" sz="1600" dirty="0">
                <a:solidFill>
                  <a:schemeClr val="accent1"/>
                </a:solidFill>
                <a:latin typeface="BIZ UDPゴシック" panose="020B0400000000000000" pitchFamily="50" charset="-128"/>
                <a:ea typeface="BIZ UDPゴシック" panose="020B0400000000000000" pitchFamily="50" charset="-128"/>
              </a:rPr>
              <a:t>型利用中</a:t>
            </a:r>
          </a:p>
          <a:p>
            <a:pPr marL="0" indent="0">
              <a:buNone/>
            </a:pPr>
            <a:r>
              <a:rPr lang="ja-JP" altLang="en-US" sz="1600" dirty="0">
                <a:latin typeface="BIZ UDPゴシック" panose="020B0400000000000000" pitchFamily="50" charset="-128"/>
                <a:ea typeface="BIZ UDPゴシック" panose="020B0400000000000000" pitchFamily="50" charset="-128"/>
              </a:rPr>
              <a:t>・診断名等</a:t>
            </a:r>
          </a:p>
          <a:p>
            <a:pPr marL="0" indent="0">
              <a:buNone/>
            </a:pPr>
            <a:r>
              <a:rPr lang="ja-JP" altLang="en-US" sz="1600" dirty="0">
                <a:latin typeface="BIZ UDPゴシック" panose="020B0400000000000000" pitchFamily="50" charset="-128"/>
                <a:ea typeface="BIZ UDPゴシック" panose="020B0400000000000000" pitchFamily="50" charset="-128"/>
              </a:rPr>
              <a:t>　　自閉スペクトラム症</a:t>
            </a:r>
            <a:r>
              <a:rPr lang="ja-JP" altLang="en-US" sz="1600" dirty="0">
                <a:solidFill>
                  <a:schemeClr val="accent1"/>
                </a:solidFill>
                <a:latin typeface="BIZ UDPゴシック" panose="020B0400000000000000" pitchFamily="50" charset="-128"/>
                <a:ea typeface="BIZ UDPゴシック" panose="020B0400000000000000" pitchFamily="50" charset="-128"/>
              </a:rPr>
              <a:t>（精神保健福祉手帳２級）</a:t>
            </a:r>
          </a:p>
          <a:p>
            <a:pPr marL="0" indent="0">
              <a:buNone/>
            </a:pPr>
            <a:r>
              <a:rPr kumimoji="1" lang="ja-JP" altLang="en-US" sz="1600" dirty="0">
                <a:latin typeface="BIZ UDPゴシック" panose="020B0400000000000000" pitchFamily="50" charset="-128"/>
                <a:ea typeface="BIZ UDPゴシック" panose="020B0400000000000000" pitchFamily="50" charset="-128"/>
              </a:rPr>
              <a:t>　　障害支援</a:t>
            </a:r>
            <a:r>
              <a:rPr lang="ja-JP" altLang="en-US" sz="1600" dirty="0">
                <a:latin typeface="BIZ UDPゴシック" panose="020B0400000000000000" pitchFamily="50" charset="-128"/>
                <a:ea typeface="BIZ UDPゴシック" panose="020B0400000000000000" pitchFamily="50" charset="-128"/>
              </a:rPr>
              <a:t>区分　未実施</a:t>
            </a:r>
            <a:endParaRPr kumimoji="1" lang="ja-JP" altLang="en-US"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・健康面・受診等　</a:t>
            </a:r>
          </a:p>
          <a:p>
            <a:pPr marL="0" indent="0">
              <a:buNone/>
            </a:pPr>
            <a:r>
              <a:rPr kumimoji="1" lang="ja-JP" altLang="en-US" sz="1600" dirty="0">
                <a:latin typeface="BIZ UDPゴシック" panose="020B0400000000000000" pitchFamily="50" charset="-128"/>
                <a:ea typeface="BIZ UDPゴシック" panose="020B0400000000000000" pitchFamily="50" charset="-128"/>
              </a:rPr>
              <a:t>　　精神科　　８</a:t>
            </a:r>
            <a:r>
              <a:rPr lang="ja-JP" altLang="en-US" sz="1600" dirty="0">
                <a:latin typeface="BIZ UDPゴシック" panose="020B0400000000000000" pitchFamily="50" charset="-128"/>
                <a:ea typeface="BIZ UDPゴシック" panose="020B0400000000000000" pitchFamily="50" charset="-128"/>
              </a:rPr>
              <a:t>週間</a:t>
            </a:r>
            <a:r>
              <a:rPr kumimoji="1" lang="ja-JP" altLang="en-US" sz="1600" dirty="0">
                <a:latin typeface="BIZ UDPゴシック" panose="020B0400000000000000" pitchFamily="50" charset="-128"/>
                <a:ea typeface="BIZ UDPゴシック" panose="020B0400000000000000" pitchFamily="50" charset="-128"/>
              </a:rPr>
              <a:t>に１度の受診</a:t>
            </a: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感情調節や不安緩和を目的に、</a:t>
            </a:r>
            <a:r>
              <a:rPr lang="ja-JP" altLang="en-US" sz="1600" dirty="0">
                <a:latin typeface="BIZ UDPゴシック" panose="020B0400000000000000" pitchFamily="50" charset="-128"/>
                <a:ea typeface="BIZ UDPゴシック" panose="020B0400000000000000" pitchFamily="50" charset="-128"/>
              </a:rPr>
              <a:t>２</a:t>
            </a:r>
            <a:r>
              <a:rPr kumimoji="1" lang="ja-JP" altLang="en-US" sz="1600" dirty="0">
                <a:latin typeface="BIZ UDPゴシック" panose="020B0400000000000000" pitchFamily="50" charset="-128"/>
                <a:ea typeface="BIZ UDPゴシック" panose="020B0400000000000000" pitchFamily="50" charset="-128"/>
              </a:rPr>
              <a:t>系統の向精神薬を</a:t>
            </a: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a:latin typeface="BIZ UDPゴシック" panose="020B0400000000000000" pitchFamily="50" charset="-128"/>
                <a:ea typeface="BIZ UDPゴシック" panose="020B0400000000000000" pitchFamily="50" charset="-128"/>
              </a:rPr>
              <a:t>　　</a:t>
            </a:r>
            <a:r>
              <a:rPr kumimoji="1" lang="ja-JP" altLang="en-US" sz="1600">
                <a:latin typeface="BIZ UDPゴシック" panose="020B0400000000000000" pitchFamily="50" charset="-128"/>
                <a:ea typeface="BIZ UDPゴシック" panose="020B0400000000000000" pitchFamily="50" charset="-128"/>
              </a:rPr>
              <a:t>それぞれ</a:t>
            </a:r>
            <a:r>
              <a:rPr kumimoji="1" lang="ja-JP" altLang="en-US" sz="1600" dirty="0">
                <a:latin typeface="BIZ UDPゴシック" panose="020B0400000000000000" pitchFamily="50" charset="-128"/>
                <a:ea typeface="BIZ UDPゴシック" panose="020B0400000000000000" pitchFamily="50" charset="-128"/>
              </a:rPr>
              <a:t>少量ずつ組み合わせて定期内服中である</a:t>
            </a:r>
          </a:p>
          <a:p>
            <a:pPr marL="0" indent="0">
              <a:buNone/>
            </a:pPr>
            <a:r>
              <a:rPr lang="ja-JP" altLang="en-US" sz="1600" dirty="0">
                <a:latin typeface="BIZ UDPゴシック" panose="020B0400000000000000" pitchFamily="50" charset="-128"/>
                <a:ea typeface="BIZ UDPゴシック" panose="020B0400000000000000" pitchFamily="50" charset="-128"/>
              </a:rPr>
              <a:t>・経済状況等</a:t>
            </a:r>
          </a:p>
          <a:p>
            <a:pPr marL="0" indent="0">
              <a:buNone/>
            </a:pPr>
            <a:r>
              <a:rPr kumimoji="1" lang="ja-JP" altLang="en-US" sz="1600" dirty="0">
                <a:latin typeface="BIZ UDPゴシック" panose="020B0400000000000000" pitchFamily="50" charset="-128"/>
                <a:ea typeface="BIZ UDPゴシック" panose="020B0400000000000000" pitchFamily="50" charset="-128"/>
              </a:rPr>
              <a:t>　　就労収入なし</a:t>
            </a:r>
            <a:r>
              <a:rPr lang="ja-JP" altLang="en-US" sz="1600" dirty="0">
                <a:latin typeface="BIZ UDPゴシック" panose="020B0400000000000000" pitchFamily="50" charset="-128"/>
                <a:ea typeface="BIZ UDPゴシック" panose="020B0400000000000000" pitchFamily="50" charset="-128"/>
              </a:rPr>
              <a:t>（預貯金</a:t>
            </a:r>
            <a:r>
              <a:rPr lang="en-US" altLang="ja-JP" sz="1600" dirty="0">
                <a:solidFill>
                  <a:schemeClr val="accent1"/>
                </a:solidFill>
                <a:latin typeface="BIZ UDPゴシック" panose="020B0400000000000000" pitchFamily="50" charset="-128"/>
                <a:ea typeface="BIZ UDPゴシック" panose="020B0400000000000000" pitchFamily="50" charset="-128"/>
              </a:rPr>
              <a:t>400,000</a:t>
            </a:r>
            <a:r>
              <a:rPr lang="ja-JP" altLang="en-US" sz="1600" dirty="0">
                <a:solidFill>
                  <a:schemeClr val="accent1"/>
                </a:solidFill>
                <a:latin typeface="BIZ UDPゴシック" panose="020B0400000000000000" pitchFamily="50" charset="-128"/>
                <a:ea typeface="BIZ UDPゴシック" panose="020B0400000000000000" pitchFamily="50" charset="-128"/>
              </a:rPr>
              <a:t>円</a:t>
            </a:r>
            <a:r>
              <a:rPr kumimoji="1" lang="ja-JP" altLang="en-US"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障害基礎年金２級　　　　</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kumimoji="1" lang="ja-JP" altLang="en-US" sz="1600" dirty="0">
                <a:latin typeface="BIZ UDPゴシック" panose="020B0400000000000000" pitchFamily="50" charset="-128"/>
                <a:ea typeface="BIZ UDPゴシック" panose="020B0400000000000000" pitchFamily="50" charset="-128"/>
              </a:rPr>
              <a:t>・就労について</a:t>
            </a: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ハローワーク登録　一般求職・障害者求職ともになし</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kumimoji="1" lang="ja-JP" altLang="en-US" sz="1600" dirty="0">
                <a:latin typeface="BIZ UDPゴシック" panose="020B0400000000000000" pitchFamily="50" charset="-128"/>
                <a:ea typeface="BIZ UDPゴシック" panose="020B0400000000000000" pitchFamily="50" charset="-128"/>
              </a:rPr>
              <a:t>　　ご本人・ご両親共に一般</a:t>
            </a:r>
            <a:r>
              <a:rPr lang="ja-JP" altLang="en-US" sz="1600" dirty="0">
                <a:latin typeface="BIZ UDPゴシック" panose="020B0400000000000000" pitchFamily="50" charset="-128"/>
                <a:ea typeface="BIZ UDPゴシック" panose="020B0400000000000000" pitchFamily="50" charset="-128"/>
              </a:rPr>
              <a:t>就労が第一希望である</a:t>
            </a:r>
            <a:endParaRPr kumimoji="1" lang="ja-JP" altLang="en-US" sz="1600" dirty="0">
              <a:latin typeface="BIZ UDPゴシック" panose="020B0400000000000000" pitchFamily="50" charset="-128"/>
              <a:ea typeface="BIZ UDPゴシック" panose="020B0400000000000000" pitchFamily="50" charset="-128"/>
            </a:endParaRPr>
          </a:p>
          <a:p>
            <a:pPr marL="0" indent="0">
              <a:buNone/>
            </a:pPr>
            <a:endParaRPr kumimoji="1" lang="ja-JP" altLang="en-US" sz="1600" dirty="0">
              <a:latin typeface="BIZ UDPゴシック" panose="020B0400000000000000" pitchFamily="50" charset="-128"/>
              <a:ea typeface="BIZ UDPゴシック" panose="020B0400000000000000" pitchFamily="50" charset="-128"/>
            </a:endParaRPr>
          </a:p>
        </p:txBody>
      </p:sp>
      <p:pic>
        <p:nvPicPr>
          <p:cNvPr id="4" name="図 3" descr="The image shows a person holding a phone.&#10;&#10;AI 生成コンテンツは誤りを含む可能性があります。">
            <a:extLst>
              <a:ext uri="{FF2B5EF4-FFF2-40B4-BE49-F238E27FC236}">
                <a16:creationId xmlns:a16="http://schemas.microsoft.com/office/drawing/2014/main" id="{6D18A761-3DD0-0B58-97BC-464548A2C0CA}"/>
              </a:ext>
            </a:extLst>
          </p:cNvPr>
          <p:cNvPicPr>
            <a:picLocks noChangeAspect="1"/>
          </p:cNvPicPr>
          <p:nvPr/>
        </p:nvPicPr>
        <p:blipFill>
          <a:blip r:embed="rId3"/>
          <a:stretch>
            <a:fillRect/>
          </a:stretch>
        </p:blipFill>
        <p:spPr>
          <a:xfrm>
            <a:off x="5916304" y="1314196"/>
            <a:ext cx="6062336" cy="5304176"/>
          </a:xfrm>
          <a:prstGeom prst="rect">
            <a:avLst/>
          </a:prstGeom>
        </p:spPr>
      </p:pic>
      <p:sp>
        <p:nvSpPr>
          <p:cNvPr id="7" name="スライド番号プレースホルダー 6">
            <a:extLst>
              <a:ext uri="{FF2B5EF4-FFF2-40B4-BE49-F238E27FC236}">
                <a16:creationId xmlns:a16="http://schemas.microsoft.com/office/drawing/2014/main" id="{00838705-7587-1585-C287-ED9C7CB17C0C}"/>
              </a:ext>
            </a:extLst>
          </p:cNvPr>
          <p:cNvSpPr>
            <a:spLocks noGrp="1"/>
          </p:cNvSpPr>
          <p:nvPr>
            <p:ph type="sldNum" sz="quarter" idx="12"/>
          </p:nvPr>
        </p:nvSpPr>
        <p:spPr/>
        <p:txBody>
          <a:bodyPr/>
          <a:lstStyle/>
          <a:p>
            <a:fld id="{C339E4E8-780C-47DA-9976-8D59F520AA81}" type="slidenum">
              <a:rPr kumimoji="1" lang="ja-JP" altLang="en-US" smtClean="0"/>
              <a:t>20</a:t>
            </a:fld>
            <a:endParaRPr kumimoji="1" lang="ja-JP" altLang="en-US"/>
          </a:p>
        </p:txBody>
      </p:sp>
    </p:spTree>
    <p:extLst>
      <p:ext uri="{BB962C8B-B14F-4D97-AF65-F5344CB8AC3E}">
        <p14:creationId xmlns:p14="http://schemas.microsoft.com/office/powerpoint/2010/main" val="2994761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9601B-049A-F281-D734-4A55615B41D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3091CDE-A126-EF02-49B8-1F41E665C05F}"/>
              </a:ext>
            </a:extLst>
          </p:cNvPr>
          <p:cNvSpPr>
            <a:spLocks noGrp="1"/>
          </p:cNvSpPr>
          <p:nvPr>
            <p:ph type="title"/>
          </p:nvPr>
        </p:nvSpPr>
        <p:spPr>
          <a:xfrm>
            <a:off x="779477" y="360727"/>
            <a:ext cx="10515600" cy="1082179"/>
          </a:xfrm>
        </p:spPr>
        <p:txBody>
          <a:bodyPr>
            <a:normAutofit/>
          </a:bodyPr>
          <a:lstStyle/>
          <a:p>
            <a:r>
              <a:rPr kumimoji="1" lang="ja-JP" altLang="en-US" sz="3600" dirty="0">
                <a:latin typeface="BIZ UDPゴシック" panose="020B0400000000000000" pitchFamily="50" charset="-128"/>
                <a:ea typeface="BIZ UDPゴシック" panose="020B0400000000000000" pitchFamily="50" charset="-128"/>
              </a:rPr>
              <a:t>就労選択支援</a:t>
            </a:r>
            <a:r>
              <a:rPr lang="en-US" altLang="ja-JP" sz="3600" dirty="0">
                <a:latin typeface="BIZ UDPゴシック" panose="020B0400000000000000" pitchFamily="50" charset="-128"/>
                <a:ea typeface="BIZ UDPゴシック" panose="020B0400000000000000" pitchFamily="50" charset="-128"/>
              </a:rPr>
              <a:t>(</a:t>
            </a:r>
            <a:r>
              <a:rPr lang="ja-JP" altLang="en-US" sz="3600" dirty="0">
                <a:latin typeface="BIZ UDPゴシック" panose="020B0400000000000000" pitchFamily="50" charset="-128"/>
                <a:ea typeface="BIZ UDPゴシック" panose="020B0400000000000000" pitchFamily="50" charset="-128"/>
              </a:rPr>
              <a:t>サービス利用中</a:t>
            </a:r>
            <a:r>
              <a:rPr lang="en-US" altLang="ja-JP" sz="3600" dirty="0">
                <a:latin typeface="BIZ UDPゴシック" panose="020B0400000000000000" pitchFamily="50" charset="-128"/>
                <a:ea typeface="BIZ UDPゴシック" panose="020B0400000000000000" pitchFamily="50" charset="-128"/>
              </a:rPr>
              <a:t>)</a:t>
            </a:r>
            <a:endParaRPr kumimoji="1" lang="ja-JP" altLang="en-US" sz="3600" dirty="0">
              <a:latin typeface="BIZ UDPゴシック" panose="020B0400000000000000" pitchFamily="50" charset="-128"/>
              <a:ea typeface="BIZ UDPゴシック" panose="020B0400000000000000" pitchFamily="50" charset="-128"/>
            </a:endParaRPr>
          </a:p>
        </p:txBody>
      </p:sp>
      <p:graphicFrame>
        <p:nvGraphicFramePr>
          <p:cNvPr id="4" name="コンテンツ プレースホルダー 3">
            <a:extLst>
              <a:ext uri="{FF2B5EF4-FFF2-40B4-BE49-F238E27FC236}">
                <a16:creationId xmlns:a16="http://schemas.microsoft.com/office/drawing/2014/main" id="{3FA09141-DB1F-976E-9258-6C48BFFE4B2E}"/>
              </a:ext>
            </a:extLst>
          </p:cNvPr>
          <p:cNvGraphicFramePr>
            <a:graphicFrameLocks noGrp="1"/>
          </p:cNvGraphicFramePr>
          <p:nvPr>
            <p:ph idx="1"/>
            <p:extLst>
              <p:ext uri="{D42A27DB-BD31-4B8C-83A1-F6EECF244321}">
                <p14:modId xmlns:p14="http://schemas.microsoft.com/office/powerpoint/2010/main" val="3381931525"/>
              </p:ext>
            </p:extLst>
          </p:nvPr>
        </p:nvGraphicFramePr>
        <p:xfrm>
          <a:off x="242887" y="1312918"/>
          <a:ext cx="11657575" cy="5340446"/>
        </p:xfrm>
        <a:graphic>
          <a:graphicData uri="http://schemas.openxmlformats.org/drawingml/2006/table">
            <a:tbl>
              <a:tblPr firstRow="1" bandRow="1">
                <a:tableStyleId>{5940675A-B579-460E-94D1-54222C63F5DA}</a:tableStyleId>
              </a:tblPr>
              <a:tblGrid>
                <a:gridCol w="400051">
                  <a:extLst>
                    <a:ext uri="{9D8B030D-6E8A-4147-A177-3AD203B41FA5}">
                      <a16:colId xmlns:a16="http://schemas.microsoft.com/office/drawing/2014/main" val="337436872"/>
                    </a:ext>
                  </a:extLst>
                </a:gridCol>
                <a:gridCol w="1764389">
                  <a:extLst>
                    <a:ext uri="{9D8B030D-6E8A-4147-A177-3AD203B41FA5}">
                      <a16:colId xmlns:a16="http://schemas.microsoft.com/office/drawing/2014/main" val="2570052434"/>
                    </a:ext>
                  </a:extLst>
                </a:gridCol>
                <a:gridCol w="1764389">
                  <a:extLst>
                    <a:ext uri="{9D8B030D-6E8A-4147-A177-3AD203B41FA5}">
                      <a16:colId xmlns:a16="http://schemas.microsoft.com/office/drawing/2014/main" val="364833187"/>
                    </a:ext>
                  </a:extLst>
                </a:gridCol>
                <a:gridCol w="1764389">
                  <a:extLst>
                    <a:ext uri="{9D8B030D-6E8A-4147-A177-3AD203B41FA5}">
                      <a16:colId xmlns:a16="http://schemas.microsoft.com/office/drawing/2014/main" val="3338855162"/>
                    </a:ext>
                  </a:extLst>
                </a:gridCol>
                <a:gridCol w="1764389">
                  <a:extLst>
                    <a:ext uri="{9D8B030D-6E8A-4147-A177-3AD203B41FA5}">
                      <a16:colId xmlns:a16="http://schemas.microsoft.com/office/drawing/2014/main" val="1406010101"/>
                    </a:ext>
                  </a:extLst>
                </a:gridCol>
                <a:gridCol w="1764389">
                  <a:extLst>
                    <a:ext uri="{9D8B030D-6E8A-4147-A177-3AD203B41FA5}">
                      <a16:colId xmlns:a16="http://schemas.microsoft.com/office/drawing/2014/main" val="721407177"/>
                    </a:ext>
                  </a:extLst>
                </a:gridCol>
                <a:gridCol w="1764389">
                  <a:extLst>
                    <a:ext uri="{9D8B030D-6E8A-4147-A177-3AD203B41FA5}">
                      <a16:colId xmlns:a16="http://schemas.microsoft.com/office/drawing/2014/main" val="215627979"/>
                    </a:ext>
                  </a:extLst>
                </a:gridCol>
                <a:gridCol w="671190">
                  <a:extLst>
                    <a:ext uri="{9D8B030D-6E8A-4147-A177-3AD203B41FA5}">
                      <a16:colId xmlns:a16="http://schemas.microsoft.com/office/drawing/2014/main" val="942887514"/>
                    </a:ext>
                  </a:extLst>
                </a:gridCol>
              </a:tblGrid>
              <a:tr h="529906">
                <a:tc>
                  <a:txBody>
                    <a:bodyPr/>
                    <a:lstStyle/>
                    <a:p>
                      <a:pPr algn="ctr"/>
                      <a:endParaRPr kumimoji="1" lang="ja-JP" altLang="en-US" b="1" dirty="0"/>
                    </a:p>
                  </a:txBody>
                  <a:tcPr anchor="ctr"/>
                </a:tc>
                <a:tc>
                  <a:txBody>
                    <a:bodyPr/>
                    <a:lstStyle/>
                    <a:p>
                      <a:pPr algn="ctr"/>
                      <a:r>
                        <a:rPr kumimoji="1" lang="ja-JP" altLang="en-US" sz="1400" b="1" dirty="0"/>
                        <a:t>月</a:t>
                      </a:r>
                    </a:p>
                  </a:txBody>
                  <a:tcPr anchor="ctr"/>
                </a:tc>
                <a:tc>
                  <a:txBody>
                    <a:bodyPr/>
                    <a:lstStyle/>
                    <a:p>
                      <a:pPr algn="ctr"/>
                      <a:r>
                        <a:rPr kumimoji="1" lang="ja-JP" altLang="en-US" sz="1400" b="1" dirty="0"/>
                        <a:t>火</a:t>
                      </a:r>
                    </a:p>
                  </a:txBody>
                  <a:tcPr anchor="ctr"/>
                </a:tc>
                <a:tc>
                  <a:txBody>
                    <a:bodyPr/>
                    <a:lstStyle/>
                    <a:p>
                      <a:pPr algn="ctr"/>
                      <a:r>
                        <a:rPr kumimoji="1" lang="ja-JP" altLang="en-US" sz="1400" b="1" dirty="0"/>
                        <a:t>水</a:t>
                      </a:r>
                    </a:p>
                  </a:txBody>
                  <a:tcPr anchor="ctr"/>
                </a:tc>
                <a:tc>
                  <a:txBody>
                    <a:bodyPr/>
                    <a:lstStyle/>
                    <a:p>
                      <a:pPr algn="ctr"/>
                      <a:r>
                        <a:rPr kumimoji="1" lang="ja-JP" altLang="en-US" sz="1400" b="1" dirty="0"/>
                        <a:t>木</a:t>
                      </a:r>
                    </a:p>
                  </a:txBody>
                  <a:tcPr anchor="ctr"/>
                </a:tc>
                <a:tc>
                  <a:txBody>
                    <a:bodyPr/>
                    <a:lstStyle/>
                    <a:p>
                      <a:pPr algn="ctr"/>
                      <a:r>
                        <a:rPr kumimoji="1" lang="ja-JP" altLang="en-US" sz="1400" b="1" dirty="0"/>
                        <a:t>金</a:t>
                      </a:r>
                    </a:p>
                  </a:txBody>
                  <a:tcPr anchor="ctr"/>
                </a:tc>
                <a:tc>
                  <a:txBody>
                    <a:bodyPr/>
                    <a:lstStyle/>
                    <a:p>
                      <a:pPr algn="ctr"/>
                      <a:r>
                        <a:rPr kumimoji="1" lang="ja-JP" altLang="en-US" sz="1400" b="1" dirty="0"/>
                        <a:t>土</a:t>
                      </a:r>
                    </a:p>
                  </a:txBody>
                  <a:tcPr anchor="ctr"/>
                </a:tc>
                <a:tc>
                  <a:txBody>
                    <a:bodyPr/>
                    <a:lstStyle/>
                    <a:p>
                      <a:pPr algn="ctr"/>
                      <a:r>
                        <a:rPr kumimoji="1" lang="ja-JP" altLang="en-US" sz="1400" b="1" dirty="0"/>
                        <a:t>日</a:t>
                      </a:r>
                    </a:p>
                  </a:txBody>
                  <a:tcPr anchor="ctr"/>
                </a:tc>
                <a:extLst>
                  <a:ext uri="{0D108BD9-81ED-4DB2-BD59-A6C34878D82A}">
                    <a16:rowId xmlns:a16="http://schemas.microsoft.com/office/drawing/2014/main" val="3117148902"/>
                  </a:ext>
                </a:extLst>
              </a:tr>
              <a:tr h="672759">
                <a:tc rowSpan="2">
                  <a:txBody>
                    <a:bodyPr/>
                    <a:lstStyle/>
                    <a:p>
                      <a:pPr algn="ctr"/>
                      <a:r>
                        <a:rPr kumimoji="1" lang="ja-JP" altLang="en-US" sz="1400" b="1" dirty="0">
                          <a:latin typeface="BIZ UDPゴシック" panose="020B0400000000000000" pitchFamily="50" charset="-128"/>
                          <a:ea typeface="BIZ UDPゴシック" panose="020B0400000000000000" pitchFamily="50" charset="-128"/>
                        </a:rPr>
                        <a:t>１週目</a:t>
                      </a:r>
                      <a:endParaRPr kumimoji="1" lang="en-US" altLang="ja-JP" sz="1400" b="1" dirty="0">
                        <a:latin typeface="BIZ UDPゴシック" panose="020B0400000000000000" pitchFamily="50" charset="-128"/>
                        <a:ea typeface="BIZ UDPゴシック" panose="020B0400000000000000" pitchFamily="50" charset="-128"/>
                      </a:endParaRPr>
                    </a:p>
                  </a:txBody>
                  <a:tcPr vert="eaVert"/>
                </a:tc>
                <a:tc>
                  <a:txBody>
                    <a:bodyPr/>
                    <a:lstStyle/>
                    <a:p>
                      <a:r>
                        <a:rPr kumimoji="1" lang="en-US" altLang="ja-JP" sz="1400" b="1" dirty="0">
                          <a:solidFill>
                            <a:srgbClr val="FF0000"/>
                          </a:solidFill>
                          <a:latin typeface="BIZ UDPゴシック" panose="020B0400000000000000" pitchFamily="50" charset="-128"/>
                          <a:ea typeface="BIZ UDPゴシック" panose="020B0400000000000000" pitchFamily="50" charset="-128"/>
                        </a:rPr>
                        <a:t>【</a:t>
                      </a:r>
                      <a:r>
                        <a:rPr kumimoji="1" lang="ja-JP" altLang="en-US" sz="1400" b="1" dirty="0">
                          <a:solidFill>
                            <a:srgbClr val="FF0000"/>
                          </a:solidFill>
                          <a:latin typeface="BIZ UDPゴシック" panose="020B0400000000000000" pitchFamily="50" charset="-128"/>
                          <a:ea typeface="BIZ UDPゴシック" panose="020B0400000000000000" pitchFamily="50" charset="-128"/>
                        </a:rPr>
                        <a:t>利用中の</a:t>
                      </a:r>
                      <a:r>
                        <a:rPr kumimoji="1" lang="en-US" altLang="ja-JP" sz="1400" b="1" dirty="0">
                          <a:solidFill>
                            <a:srgbClr val="FF0000"/>
                          </a:solidFill>
                          <a:latin typeface="BIZ UDPゴシック" panose="020B0400000000000000" pitchFamily="50" charset="-128"/>
                          <a:ea typeface="BIZ UDPゴシック" panose="020B0400000000000000" pitchFamily="50" charset="-128"/>
                        </a:rPr>
                        <a:t>B</a:t>
                      </a:r>
                      <a:r>
                        <a:rPr kumimoji="1" lang="ja-JP" altLang="en-US" sz="1400" b="1" dirty="0">
                          <a:solidFill>
                            <a:srgbClr val="FF0000"/>
                          </a:solidFill>
                          <a:latin typeface="BIZ UDPゴシック" panose="020B0400000000000000" pitchFamily="50" charset="-128"/>
                          <a:ea typeface="BIZ UDPゴシック" panose="020B0400000000000000" pitchFamily="50" charset="-128"/>
                        </a:rPr>
                        <a:t>型事業所への出張</a:t>
                      </a:r>
                      <a:r>
                        <a:rPr kumimoji="1" lang="en-US" altLang="ja-JP" sz="1400" b="1" dirty="0">
                          <a:solidFill>
                            <a:srgbClr val="FF0000"/>
                          </a:solidFill>
                          <a:latin typeface="BIZ UDPゴシック" panose="020B0400000000000000" pitchFamily="50" charset="-128"/>
                          <a:ea typeface="BIZ UDPゴシック" panose="020B0400000000000000" pitchFamily="50" charset="-128"/>
                        </a:rPr>
                        <a:t>】</a:t>
                      </a:r>
                    </a:p>
                    <a:p>
                      <a:r>
                        <a:rPr kumimoji="1" lang="ja-JP" altLang="en-US" sz="1400" b="1" dirty="0">
                          <a:latin typeface="BIZ UDPゴシック" panose="020B0400000000000000" pitchFamily="50" charset="-128"/>
                          <a:ea typeface="BIZ UDPゴシック" panose="020B0400000000000000" pitchFamily="50" charset="-128"/>
                        </a:rPr>
                        <a:t>●面談</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000" b="0" dirty="0">
                          <a:latin typeface="BIZ UDPゴシック" panose="020B0400000000000000" pitchFamily="50" charset="-128"/>
                          <a:ea typeface="BIZ UDPゴシック" panose="020B0400000000000000" pitchFamily="50" charset="-128"/>
                        </a:rPr>
                        <a:t>評価項目決め</a:t>
                      </a:r>
                      <a:endParaRPr kumimoji="1" lang="ja-JP" altLang="en-US" sz="1400" b="1" dirty="0">
                        <a:latin typeface="BIZ UDPゴシック" panose="020B0400000000000000" pitchFamily="50" charset="-128"/>
                        <a:ea typeface="BIZ UDPゴシック" panose="020B0400000000000000" pitchFamily="50" charset="-128"/>
                      </a:endParaRPr>
                    </a:p>
                  </a:txBody>
                  <a:tcP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▲ワークサンプル　</a:t>
                      </a:r>
                      <a:endPar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幕張版</a:t>
                      </a:r>
                      <a:r>
                        <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簡易版</a:t>
                      </a:r>
                      <a:r>
                        <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新規課題を実施</a:t>
                      </a:r>
                      <a:endPar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endParaRPr kumimoji="1" lang="en-US" altLang="ja-JP" sz="1400" b="1" dirty="0">
                        <a:latin typeface="BIZ UDPゴシック" panose="020B0400000000000000" pitchFamily="50" charset="-128"/>
                        <a:ea typeface="BIZ UDPゴシック" panose="020B0400000000000000" pitchFamily="50" charset="-128"/>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▲ワークサンプル　</a:t>
                      </a:r>
                      <a:endPar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幕張版</a:t>
                      </a:r>
                      <a:r>
                        <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簡易版</a:t>
                      </a:r>
                      <a:r>
                        <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新規課題を実施</a:t>
                      </a:r>
                      <a:endPar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accent5">
                        <a:lumMod val="20000"/>
                        <a:lumOff val="80000"/>
                      </a:schemeClr>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◆職場実習</a:t>
                      </a:r>
                      <a:endParaRPr kumimoji="1" lang="en-US" altLang="ja-JP" sz="1400" b="1"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運送業（ベルトコンベアーを流れる荷物の仕分け）</a:t>
                      </a:r>
                      <a:endParaRPr kumimoji="1" lang="en-US" altLang="ja-JP" sz="1000" dirty="0">
                        <a:latin typeface="BIZ UDPゴシック" panose="020B0400000000000000" pitchFamily="50" charset="-128"/>
                        <a:ea typeface="BIZ UDPゴシック" panose="020B0400000000000000" pitchFamily="50" charset="-128"/>
                      </a:endParaRPr>
                    </a:p>
                  </a:txBody>
                  <a:tcPr>
                    <a:solidFill>
                      <a:schemeClr val="accent4">
                        <a:lumMod val="20000"/>
                        <a:lumOff val="80000"/>
                      </a:schemeClr>
                    </a:solidFill>
                  </a:tcPr>
                </a:tc>
                <a:tc>
                  <a:txBody>
                    <a:bodyPr/>
                    <a:lstStyle/>
                    <a:p>
                      <a:r>
                        <a:rPr kumimoji="1" lang="ja-JP" altLang="en-US" sz="1400" b="1" i="0" kern="1200" dirty="0">
                          <a:solidFill>
                            <a:schemeClr val="tx1"/>
                          </a:solidFill>
                          <a:effectLst/>
                          <a:latin typeface="+mn-lt"/>
                          <a:ea typeface="+mn-ea"/>
                          <a:cs typeface="+mn-cs"/>
                        </a:rPr>
                        <a:t>●面談</a:t>
                      </a:r>
                      <a:endParaRPr kumimoji="1" lang="en-US" altLang="ja-JP" sz="1400" b="1" i="0" kern="1200" dirty="0">
                        <a:solidFill>
                          <a:schemeClr val="tx1"/>
                        </a:solidFill>
                        <a:effectLst/>
                        <a:latin typeface="+mn-lt"/>
                        <a:ea typeface="+mn-ea"/>
                        <a:cs typeface="+mn-cs"/>
                      </a:endParaRPr>
                    </a:p>
                    <a:p>
                      <a:r>
                        <a:rPr kumimoji="1" lang="ja-JP" altLang="en-US" sz="1000" b="0" dirty="0">
                          <a:latin typeface="BIZ UDPゴシック" panose="020B0400000000000000" pitchFamily="50" charset="-128"/>
                          <a:ea typeface="BIZ UDPゴシック" panose="020B0400000000000000" pitchFamily="50" charset="-128"/>
                        </a:rPr>
                        <a:t>職場実習の振り返り</a:t>
                      </a:r>
                      <a:endParaRPr kumimoji="1" lang="en-US" altLang="ja-JP" sz="1000" b="0" dirty="0">
                        <a:latin typeface="BIZ UDPゴシック" panose="020B0400000000000000" pitchFamily="50" charset="-128"/>
                        <a:ea typeface="BIZ UDPゴシック" panose="020B0400000000000000" pitchFamily="50" charset="-128"/>
                      </a:endParaRPr>
                    </a:p>
                  </a:txBody>
                  <a:tcPr>
                    <a:solidFill>
                      <a:schemeClr val="accent6">
                        <a:lumMod val="20000"/>
                        <a:lumOff val="80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extLst>
                  <a:ext uri="{0D108BD9-81ED-4DB2-BD59-A6C34878D82A}">
                    <a16:rowId xmlns:a16="http://schemas.microsoft.com/office/drawing/2014/main" val="2145788876"/>
                  </a:ext>
                </a:extLst>
              </a:tr>
              <a:tr h="559481">
                <a:tc vMerge="1">
                  <a:txBody>
                    <a:bodyPr/>
                    <a:lstStyle/>
                    <a:p>
                      <a:endParaRPr kumimoji="1" lang="en-US" altLang="ja-JP" sz="1000" dirty="0">
                        <a:latin typeface="BIZ UDPゴシック" panose="020B0400000000000000" pitchFamily="50" charset="-128"/>
                        <a:ea typeface="BIZ UDPゴシック" panose="020B0400000000000000"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▲作業観察</a:t>
                      </a:r>
                      <a:endPar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DM</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封入、部品組み立て</a:t>
                      </a:r>
                      <a:endPar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txBody>
                  <a:tcPr>
                    <a:solidFill>
                      <a:srgbClr val="F6C3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■模擬的就労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総務課での事務作業</a:t>
                      </a:r>
                      <a:endPar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txBody>
                  <a:tcPr>
                    <a:solidFill>
                      <a:srgbClr val="F6C3FF"/>
                    </a:solidFill>
                  </a:tcPr>
                </a:tc>
                <a:tc>
                  <a:txBody>
                    <a:bodyPr/>
                    <a:lstStyle/>
                    <a:p>
                      <a:r>
                        <a:rPr kumimoji="1" lang="ja-JP" altLang="en-US" sz="1400" b="1" dirty="0">
                          <a:latin typeface="BIZ UDPゴシック" panose="020B0400000000000000" pitchFamily="50" charset="-128"/>
                          <a:ea typeface="BIZ UDPゴシック" panose="020B0400000000000000" pitchFamily="50" charset="-128"/>
                        </a:rPr>
                        <a:t>◆職場実習先の</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400" b="1" dirty="0">
                          <a:latin typeface="BIZ UDPゴシック" panose="020B0400000000000000" pitchFamily="50" charset="-128"/>
                          <a:ea typeface="BIZ UDPゴシック" panose="020B0400000000000000" pitchFamily="50" charset="-128"/>
                        </a:rPr>
                        <a:t>　 見学</a:t>
                      </a:r>
                    </a:p>
                  </a:txBody>
                  <a:tcPr>
                    <a:solidFill>
                      <a:schemeClr val="accent4">
                        <a:lumMod val="20000"/>
                        <a:lumOff val="80000"/>
                      </a:schemeClr>
                    </a:solidFill>
                  </a:tcPr>
                </a:tc>
                <a:tc vMerge="1">
                  <a:txBody>
                    <a:bodyPr/>
                    <a:lstStyle/>
                    <a:p>
                      <a:endParaRPr kumimoji="1" lang="en-US" altLang="ja-JP" sz="1000" dirty="0">
                        <a:latin typeface="BIZ UDPゴシック" panose="020B0400000000000000" pitchFamily="50" charset="-128"/>
                        <a:ea typeface="BIZ UDPゴシック" panose="020B0400000000000000" pitchFamily="50" charset="-128"/>
                      </a:endParaRPr>
                    </a:p>
                  </a:txBody>
                  <a:tcPr>
                    <a:solidFill>
                      <a:srgbClr val="F6C3FF"/>
                    </a:solidFill>
                  </a:tcPr>
                </a:tc>
                <a:tc>
                  <a:txBody>
                    <a:bodyPr/>
                    <a:lstStyle/>
                    <a:p>
                      <a:r>
                        <a:rPr kumimoji="1" lang="ja-JP" altLang="ja-JP" sz="1400" b="1" i="0" kern="1200" dirty="0">
                          <a:solidFill>
                            <a:schemeClr val="tx1"/>
                          </a:solidFill>
                          <a:effectLst/>
                          <a:latin typeface="+mn-lt"/>
                          <a:ea typeface="+mn-ea"/>
                          <a:cs typeface="+mn-cs"/>
                        </a:rPr>
                        <a:t>❖</a:t>
                      </a:r>
                      <a:r>
                        <a:rPr kumimoji="1" lang="ja-JP" altLang="en-US" sz="1400" b="1" dirty="0">
                          <a:latin typeface="BIZ UDPゴシック" panose="020B0400000000000000" pitchFamily="50" charset="-128"/>
                          <a:ea typeface="BIZ UDPゴシック" panose="020B0400000000000000" pitchFamily="50" charset="-128"/>
                        </a:rPr>
                        <a:t>多機関連携によ</a:t>
                      </a:r>
                      <a:endParaRPr kumimoji="1" lang="en-US" altLang="ja-JP" sz="1400" b="1" dirty="0">
                        <a:latin typeface="BIZ UDPゴシック" panose="020B0400000000000000" pitchFamily="50" charset="-128"/>
                        <a:ea typeface="BIZ UDPゴシック" panose="020B0400000000000000" pitchFamily="50" charset="-128"/>
                      </a:endParaRPr>
                    </a:p>
                    <a:p>
                      <a:r>
                        <a:rPr kumimoji="1" lang="en-US" altLang="ja-JP" sz="1400" b="1" dirty="0">
                          <a:latin typeface="BIZ UDPゴシック" panose="020B0400000000000000" pitchFamily="50" charset="-128"/>
                          <a:ea typeface="BIZ UDPゴシック" panose="020B0400000000000000" pitchFamily="50" charset="-128"/>
                        </a:rPr>
                        <a:t>   </a:t>
                      </a:r>
                      <a:r>
                        <a:rPr kumimoji="1" lang="ja-JP" altLang="en-US" sz="1400" b="1" dirty="0">
                          <a:latin typeface="BIZ UDPゴシック" panose="020B0400000000000000" pitchFamily="50" charset="-128"/>
                          <a:ea typeface="BIZ UDPゴシック" panose="020B0400000000000000" pitchFamily="50" charset="-128"/>
                        </a:rPr>
                        <a:t>るケース会議</a:t>
                      </a: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txBody>
                  <a:tcPr>
                    <a:solidFill>
                      <a:schemeClr val="accent4"/>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extLst>
                  <a:ext uri="{0D108BD9-81ED-4DB2-BD59-A6C34878D82A}">
                    <a16:rowId xmlns:a16="http://schemas.microsoft.com/office/drawing/2014/main" val="2416572005"/>
                  </a:ext>
                </a:extLst>
              </a:tr>
              <a:tr h="391147">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２週目</a:t>
                      </a:r>
                      <a:endParaRPr kumimoji="1" lang="en-US" altLang="ja-JP" sz="1400" b="1" dirty="0">
                        <a:latin typeface="BIZ UDPゴシック" panose="020B0400000000000000" pitchFamily="50" charset="-128"/>
                        <a:ea typeface="BIZ UDPゴシック" panose="020B0400000000000000" pitchFamily="50" charset="-128"/>
                      </a:endParaRPr>
                    </a:p>
                  </a:txBody>
                  <a:tcPr vert="eaVert"/>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rgbClr val="FF0000"/>
                          </a:solidFill>
                          <a:latin typeface="BIZ UDPゴシック" panose="020B0400000000000000" pitchFamily="50" charset="-128"/>
                          <a:ea typeface="BIZ UDPゴシック" panose="020B0400000000000000" pitchFamily="50" charset="-128"/>
                        </a:rPr>
                        <a:t>【</a:t>
                      </a:r>
                      <a:r>
                        <a:rPr kumimoji="1" lang="ja-JP" altLang="en-US" sz="1400" b="1" dirty="0">
                          <a:solidFill>
                            <a:srgbClr val="FF0000"/>
                          </a:solidFill>
                          <a:latin typeface="BIZ UDPゴシック" panose="020B0400000000000000" pitchFamily="50" charset="-128"/>
                          <a:ea typeface="BIZ UDPゴシック" panose="020B0400000000000000" pitchFamily="50" charset="-128"/>
                        </a:rPr>
                        <a:t>利用中の</a:t>
                      </a:r>
                      <a:r>
                        <a:rPr kumimoji="1" lang="en-US" altLang="ja-JP" sz="1400" b="1" dirty="0">
                          <a:solidFill>
                            <a:srgbClr val="FF0000"/>
                          </a:solidFill>
                          <a:latin typeface="BIZ UDPゴシック" panose="020B0400000000000000" pitchFamily="50" charset="-128"/>
                          <a:ea typeface="BIZ UDPゴシック" panose="020B0400000000000000" pitchFamily="50" charset="-128"/>
                        </a:rPr>
                        <a:t>B</a:t>
                      </a:r>
                      <a:r>
                        <a:rPr kumimoji="1" lang="ja-JP" altLang="en-US" sz="1400" b="1" dirty="0">
                          <a:solidFill>
                            <a:srgbClr val="FF0000"/>
                          </a:solidFill>
                          <a:latin typeface="BIZ UDPゴシック" panose="020B0400000000000000" pitchFamily="50" charset="-128"/>
                          <a:ea typeface="BIZ UDPゴシック" panose="020B0400000000000000" pitchFamily="50" charset="-128"/>
                        </a:rPr>
                        <a:t>型事業所への出張</a:t>
                      </a:r>
                      <a:r>
                        <a:rPr kumimoji="1" lang="en-US" altLang="ja-JP" sz="1400" b="1" dirty="0">
                          <a:solidFill>
                            <a:srgbClr val="FF0000"/>
                          </a:solidFill>
                          <a:latin typeface="BIZ UDPゴシック" panose="020B0400000000000000" pitchFamily="50" charset="-128"/>
                          <a:ea typeface="BIZ UDPゴシック" panose="020B0400000000000000"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●面談</a:t>
                      </a:r>
                      <a:endParaRPr kumimoji="1" lang="en-US" altLang="ja-JP" sz="1400" b="1"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企業研究</a:t>
                      </a:r>
                    </a:p>
                  </a:txBody>
                  <a:tcPr>
                    <a:solidFill>
                      <a:schemeClr val="accent6">
                        <a:lumMod val="20000"/>
                        <a:lumOff val="80000"/>
                      </a:schemeClr>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◆職場実習</a:t>
                      </a:r>
                      <a:endPar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製造業（成形されたパーツを検品してトレーに詰める）</a:t>
                      </a:r>
                    </a:p>
                    <a:p>
                      <a:endParaRPr kumimoji="1" lang="en-US" altLang="ja-JP" sz="1500" dirty="0">
                        <a:latin typeface="BIZ UDPゴシック" panose="020B0400000000000000" pitchFamily="50" charset="-128"/>
                        <a:ea typeface="BIZ UDPゴシック" panose="020B0400000000000000" pitchFamily="50" charset="-128"/>
                      </a:endParaRPr>
                    </a:p>
                  </a:txBody>
                  <a:tcPr>
                    <a:solidFill>
                      <a:schemeClr val="accent4">
                        <a:lumMod val="20000"/>
                        <a:lumOff val="80000"/>
                      </a:schemeClr>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◆職場実習</a:t>
                      </a:r>
                      <a:endPar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製造業（成形されたパーツを検品してトレーに詰める）</a:t>
                      </a:r>
                    </a:p>
                    <a:p>
                      <a:endParaRPr kumimoji="1" lang="en-US" altLang="ja-JP" sz="1500" dirty="0">
                        <a:latin typeface="BIZ UDPゴシック" panose="020B0400000000000000" pitchFamily="50" charset="-128"/>
                        <a:ea typeface="BIZ UDPゴシック" panose="020B0400000000000000" pitchFamily="50" charset="-128"/>
                      </a:endParaRPr>
                    </a:p>
                  </a:txBody>
                  <a:tcPr>
                    <a:solidFill>
                      <a:schemeClr val="accent4">
                        <a:lumMod val="20000"/>
                        <a:lumOff val="80000"/>
                      </a:schemeClr>
                    </a:solidFill>
                  </a:tcPr>
                </a:tc>
                <a:tc rowSpan="2">
                  <a:txBody>
                    <a:bodyPr/>
                    <a:lstStyle/>
                    <a:p>
                      <a:endParaRPr kumimoji="1" lang="en-US" altLang="ja-JP" sz="1400" b="1" dirty="0">
                        <a:latin typeface="BIZ UDPゴシック" panose="020B0400000000000000" pitchFamily="50" charset="-128"/>
                        <a:ea typeface="BIZ UDPゴシック" panose="020B0400000000000000" pitchFamily="50" charset="-128"/>
                      </a:endParaRPr>
                    </a:p>
                  </a:txBody>
                  <a:tcPr>
                    <a:noFill/>
                  </a:tcPr>
                </a:tc>
                <a:tc rowSpan="2">
                  <a:txBody>
                    <a:bodyPr/>
                    <a:lstStyle/>
                    <a:p>
                      <a:endParaRPr kumimoji="1" lang="en-US" altLang="ja-JP" sz="15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400" b="1" dirty="0">
                          <a:latin typeface="BIZ UDPゴシック" panose="020B0400000000000000" pitchFamily="50" charset="-128"/>
                          <a:ea typeface="BIZ UDPゴシック" panose="020B0400000000000000" pitchFamily="50" charset="-128"/>
                        </a:rPr>
                        <a:t>●面談</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障害者雇用事例</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就職活動の事例</a:t>
                      </a:r>
                    </a:p>
                  </a:txBody>
                  <a:tcPr>
                    <a:solidFill>
                      <a:schemeClr val="accent6">
                        <a:lumMod val="20000"/>
                        <a:lumOff val="80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extLst>
                  <a:ext uri="{0D108BD9-81ED-4DB2-BD59-A6C34878D82A}">
                    <a16:rowId xmlns:a16="http://schemas.microsoft.com/office/drawing/2014/main" val="2009125956"/>
                  </a:ext>
                </a:extLst>
              </a:tr>
              <a:tr h="391147">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400" b="0" dirty="0">
                        <a:latin typeface="BIZ UDPゴシック" panose="020B0400000000000000" pitchFamily="50" charset="-128"/>
                        <a:ea typeface="BIZ UDPゴシック" panose="020B0400000000000000" pitchFamily="50" charset="-128"/>
                      </a:endParaRPr>
                    </a:p>
                  </a:txBody>
                  <a:tcPr vert="eaVert"/>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▲作業観察</a:t>
                      </a:r>
                      <a:endParaRPr kumimoji="1" lang="en-US" altLang="ja-JP" sz="1400" b="1"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精肉工場</a:t>
                      </a:r>
                    </a:p>
                  </a:txBody>
                  <a:tcPr>
                    <a:solidFill>
                      <a:srgbClr val="F6C3FF"/>
                    </a:solidFill>
                  </a:tcPr>
                </a:tc>
                <a:tc vMerge="1">
                  <a:txBody>
                    <a:bodyPr/>
                    <a:lstStyle/>
                    <a:p>
                      <a:endParaRPr kumimoji="1" lang="en-US" altLang="ja-JP" sz="1500" dirty="0">
                        <a:latin typeface="BIZ UDPゴシック" panose="020B0400000000000000" pitchFamily="50" charset="-128"/>
                        <a:ea typeface="BIZ UDPゴシック" panose="020B0400000000000000" pitchFamily="50" charset="-128"/>
                      </a:endParaRPr>
                    </a:p>
                  </a:txBody>
                  <a:tcPr>
                    <a:solidFill>
                      <a:srgbClr val="F6C3FF"/>
                    </a:solidFill>
                  </a:tcPr>
                </a:tc>
                <a:tc vMerge="1">
                  <a:txBody>
                    <a:bodyPr/>
                    <a:lstStyle/>
                    <a:p>
                      <a:endParaRPr kumimoji="1" lang="en-US" altLang="ja-JP" sz="1500" dirty="0">
                        <a:latin typeface="BIZ UDPゴシック" panose="020B0400000000000000" pitchFamily="50" charset="-128"/>
                        <a:ea typeface="BIZ UDPゴシック" panose="020B0400000000000000" pitchFamily="50" charset="-128"/>
                      </a:endParaRPr>
                    </a:p>
                  </a:txBody>
                  <a:tcPr/>
                </a:tc>
                <a:tc vMerge="1">
                  <a:txBody>
                    <a:bodyPr/>
                    <a:lstStyle/>
                    <a:p>
                      <a:endParaRPr kumimoji="1" lang="en-US" altLang="ja-JP" sz="1000" dirty="0">
                        <a:latin typeface="BIZ UDPゴシック" panose="020B0400000000000000" pitchFamily="50" charset="-128"/>
                        <a:ea typeface="BIZ UDPゴシック" panose="020B0400000000000000" pitchFamily="50" charset="-128"/>
                      </a:endParaRPr>
                    </a:p>
                  </a:txBody>
                  <a:tcPr>
                    <a:noFill/>
                  </a:tcPr>
                </a:tc>
                <a:tc vMerge="1">
                  <a:txBody>
                    <a:bodyPr/>
                    <a:lstStyle/>
                    <a:p>
                      <a:endParaRPr kumimoji="1" lang="en-US" altLang="ja-JP" sz="15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400" b="1" dirty="0">
                          <a:latin typeface="BIZ UDPゴシック" panose="020B0400000000000000" pitchFamily="50" charset="-128"/>
                          <a:ea typeface="BIZ UDPゴシック" panose="020B0400000000000000" pitchFamily="50" charset="-128"/>
                        </a:rPr>
                        <a:t>★</a:t>
                      </a:r>
                      <a:r>
                        <a:rPr kumimoji="1" lang="en-US" altLang="ja-JP" sz="1400" b="1" dirty="0">
                          <a:latin typeface="BIZ UDPゴシック" panose="020B0400000000000000" pitchFamily="50" charset="-128"/>
                          <a:ea typeface="BIZ UDPゴシック" panose="020B0400000000000000" pitchFamily="50" charset="-128"/>
                        </a:rPr>
                        <a:t>OB</a:t>
                      </a:r>
                      <a:r>
                        <a:rPr kumimoji="1" lang="ja-JP" altLang="en-US" sz="1400" b="1" dirty="0">
                          <a:latin typeface="BIZ UDPゴシック" panose="020B0400000000000000" pitchFamily="50" charset="-128"/>
                          <a:ea typeface="BIZ UDPゴシック" panose="020B0400000000000000" pitchFamily="50" charset="-128"/>
                        </a:rPr>
                        <a:t>・</a:t>
                      </a:r>
                      <a:r>
                        <a:rPr kumimoji="1" lang="en-US" altLang="ja-JP" sz="1400" b="1" dirty="0">
                          <a:latin typeface="BIZ UDPゴシック" panose="020B0400000000000000" pitchFamily="50" charset="-128"/>
                          <a:ea typeface="BIZ UDPゴシック" panose="020B0400000000000000" pitchFamily="50" charset="-128"/>
                        </a:rPr>
                        <a:t>OG</a:t>
                      </a:r>
                      <a:r>
                        <a:rPr kumimoji="1" lang="ja-JP" altLang="en-US" sz="1400" b="1" dirty="0">
                          <a:latin typeface="BIZ UDPゴシック" panose="020B0400000000000000" pitchFamily="50" charset="-128"/>
                          <a:ea typeface="BIZ UDPゴシック" panose="020B0400000000000000" pitchFamily="50" charset="-128"/>
                        </a:rPr>
                        <a:t>会参加</a:t>
                      </a:r>
                      <a:endParaRPr kumimoji="1" lang="en-US" altLang="ja-JP" sz="1400" b="1" dirty="0">
                        <a:latin typeface="BIZ UDPゴシック" panose="020B0400000000000000" pitchFamily="50" charset="-128"/>
                        <a:ea typeface="BIZ UDPゴシック" panose="020B0400000000000000" pitchFamily="50" charset="-128"/>
                      </a:endParaRPr>
                    </a:p>
                  </a:txBody>
                  <a:tcPr>
                    <a:solidFill>
                      <a:schemeClr val="accent2">
                        <a:lumMod val="40000"/>
                        <a:lumOff val="60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extLst>
                  <a:ext uri="{0D108BD9-81ED-4DB2-BD59-A6C34878D82A}">
                    <a16:rowId xmlns:a16="http://schemas.microsoft.com/office/drawing/2014/main" val="562226572"/>
                  </a:ext>
                </a:extLst>
              </a:tr>
              <a:tr h="391147">
                <a:tc rowSpan="2">
                  <a:txBody>
                    <a:bodyPr/>
                    <a:lstStyle/>
                    <a:p>
                      <a:pPr algn="ctr"/>
                      <a:r>
                        <a:rPr kumimoji="1" lang="en-US" altLang="ja-JP" sz="1400" b="1" dirty="0">
                          <a:latin typeface="BIZ UDPゴシック" panose="020B0400000000000000" pitchFamily="50" charset="-128"/>
                          <a:ea typeface="BIZ UDPゴシック" panose="020B0400000000000000" pitchFamily="50" charset="-128"/>
                        </a:rPr>
                        <a:t>3</a:t>
                      </a:r>
                      <a:r>
                        <a:rPr kumimoji="1" lang="ja-JP" altLang="en-US" sz="1400" b="1" dirty="0">
                          <a:latin typeface="BIZ UDPゴシック" panose="020B0400000000000000" pitchFamily="50" charset="-128"/>
                          <a:ea typeface="BIZ UDPゴシック" panose="020B0400000000000000" pitchFamily="50" charset="-128"/>
                        </a:rPr>
                        <a:t>週目</a:t>
                      </a:r>
                    </a:p>
                  </a:txBody>
                  <a:tcPr vert="eaVert"/>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rgbClr val="FF0000"/>
                          </a:solidFill>
                          <a:latin typeface="BIZ UDPゴシック" panose="020B0400000000000000" pitchFamily="50" charset="-128"/>
                          <a:ea typeface="BIZ UDPゴシック" panose="020B0400000000000000" pitchFamily="50" charset="-128"/>
                        </a:rPr>
                        <a:t>【</a:t>
                      </a:r>
                      <a:r>
                        <a:rPr kumimoji="1" lang="ja-JP" altLang="en-US" sz="1400" b="1" dirty="0">
                          <a:solidFill>
                            <a:srgbClr val="FF0000"/>
                          </a:solidFill>
                          <a:latin typeface="BIZ UDPゴシック" panose="020B0400000000000000" pitchFamily="50" charset="-128"/>
                          <a:ea typeface="BIZ UDPゴシック" panose="020B0400000000000000" pitchFamily="50" charset="-128"/>
                        </a:rPr>
                        <a:t>利用中の</a:t>
                      </a:r>
                      <a:r>
                        <a:rPr kumimoji="1" lang="en-US" altLang="ja-JP" sz="1400" b="1" dirty="0">
                          <a:solidFill>
                            <a:srgbClr val="FF0000"/>
                          </a:solidFill>
                          <a:latin typeface="BIZ UDPゴシック" panose="020B0400000000000000" pitchFamily="50" charset="-128"/>
                          <a:ea typeface="BIZ UDPゴシック" panose="020B0400000000000000" pitchFamily="50" charset="-128"/>
                        </a:rPr>
                        <a:t>B</a:t>
                      </a:r>
                      <a:r>
                        <a:rPr kumimoji="1" lang="ja-JP" altLang="en-US" sz="1400" b="1" dirty="0">
                          <a:solidFill>
                            <a:srgbClr val="FF0000"/>
                          </a:solidFill>
                          <a:latin typeface="BIZ UDPゴシック" panose="020B0400000000000000" pitchFamily="50" charset="-128"/>
                          <a:ea typeface="BIZ UDPゴシック" panose="020B0400000000000000" pitchFamily="50" charset="-128"/>
                        </a:rPr>
                        <a:t>型事業所への出張</a:t>
                      </a:r>
                      <a:r>
                        <a:rPr kumimoji="1" lang="en-US" altLang="ja-JP" sz="1400" b="1" dirty="0">
                          <a:solidFill>
                            <a:srgbClr val="FF0000"/>
                          </a:solidFill>
                          <a:latin typeface="BIZ UDPゴシック" panose="020B0400000000000000" pitchFamily="50" charset="-128"/>
                          <a:ea typeface="BIZ UDPゴシック" panose="020B0400000000000000"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●面談</a:t>
                      </a:r>
                      <a:endParaRPr kumimoji="1" lang="en-US" altLang="ja-JP" sz="1400" b="1"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協同評価</a:t>
                      </a:r>
                    </a:p>
                  </a:txBody>
                  <a:tcPr>
                    <a:solidFill>
                      <a:schemeClr val="accent6">
                        <a:lumMod val="20000"/>
                        <a:lumOff val="80000"/>
                      </a:schemeClr>
                    </a:solidFill>
                  </a:tcPr>
                </a:tc>
                <a:tc rowSpan="2">
                  <a:txBody>
                    <a:bodyPr/>
                    <a:lstStyle/>
                    <a:p>
                      <a:endParaRPr kumimoji="1" lang="en-US" altLang="ja-JP" sz="1400" b="1" dirty="0">
                        <a:latin typeface="BIZ UDPゴシック" panose="020B0400000000000000" pitchFamily="50" charset="-128"/>
                        <a:ea typeface="BIZ UDPゴシック" panose="020B0400000000000000" pitchFamily="50" charset="-128"/>
                      </a:endParaRPr>
                    </a:p>
                  </a:txBody>
                  <a:tcPr>
                    <a:noFill/>
                  </a:tcPr>
                </a:tc>
                <a:tc rowSpan="2">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no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endParaRPr kumimoji="1" lang="ja-JP" altLang="en-US" sz="1500" dirty="0">
                        <a:latin typeface="BIZ UDPゴシック" panose="020B0400000000000000" pitchFamily="50" charset="-128"/>
                        <a:ea typeface="BIZ UDPゴシック" panose="020B0400000000000000" pitchFamily="50" charset="-128"/>
                      </a:endParaRPr>
                    </a:p>
                  </a:txBody>
                  <a:tcPr>
                    <a:noFill/>
                  </a:tcPr>
                </a:tc>
                <a:tc rowSpan="2">
                  <a:txBody>
                    <a:bodyPr/>
                    <a:lstStyle/>
                    <a:p>
                      <a:r>
                        <a:rPr kumimoji="1" lang="ja-JP" altLang="ja-JP" sz="1400" b="1" i="0" kern="1200" dirty="0">
                          <a:solidFill>
                            <a:schemeClr val="tx1"/>
                          </a:solidFill>
                          <a:effectLst/>
                          <a:latin typeface="+mn-lt"/>
                          <a:ea typeface="+mn-ea"/>
                          <a:cs typeface="+mn-cs"/>
                        </a:rPr>
                        <a:t>❖</a:t>
                      </a:r>
                      <a:r>
                        <a:rPr kumimoji="1" lang="ja-JP" altLang="en-US" sz="1400" b="1" dirty="0">
                          <a:latin typeface="BIZ UDPゴシック" panose="020B0400000000000000" pitchFamily="50" charset="-128"/>
                          <a:ea typeface="BIZ UDPゴシック" panose="020B0400000000000000" pitchFamily="50" charset="-128"/>
                        </a:rPr>
                        <a:t>多機関連携によ</a:t>
                      </a:r>
                      <a:endParaRPr kumimoji="1" lang="en-US" altLang="ja-JP" sz="1400" b="1" dirty="0">
                        <a:latin typeface="BIZ UDPゴシック" panose="020B0400000000000000" pitchFamily="50" charset="-128"/>
                        <a:ea typeface="BIZ UDPゴシック" panose="020B0400000000000000" pitchFamily="50" charset="-128"/>
                      </a:endParaRPr>
                    </a:p>
                    <a:p>
                      <a:r>
                        <a:rPr kumimoji="1" lang="en-US" altLang="ja-JP" sz="1400" b="1" dirty="0">
                          <a:latin typeface="BIZ UDPゴシック" panose="020B0400000000000000" pitchFamily="50" charset="-128"/>
                          <a:ea typeface="BIZ UDPゴシック" panose="020B0400000000000000" pitchFamily="50" charset="-128"/>
                        </a:rPr>
                        <a:t>   </a:t>
                      </a:r>
                      <a:r>
                        <a:rPr kumimoji="1" lang="ja-JP" altLang="en-US" sz="1400" b="1" dirty="0">
                          <a:latin typeface="BIZ UDPゴシック" panose="020B0400000000000000" pitchFamily="50" charset="-128"/>
                          <a:ea typeface="BIZ UDPゴシック" panose="020B0400000000000000" pitchFamily="50" charset="-128"/>
                        </a:rPr>
                        <a:t>るケース会議</a:t>
                      </a:r>
                      <a:endParaRPr kumimoji="1" lang="en-US" altLang="ja-JP"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txBody>
                  <a:tcPr>
                    <a:solidFill>
                      <a:schemeClr val="accent4"/>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extLst>
                  <a:ext uri="{0D108BD9-81ED-4DB2-BD59-A6C34878D82A}">
                    <a16:rowId xmlns:a16="http://schemas.microsoft.com/office/drawing/2014/main" val="2198137473"/>
                  </a:ext>
                </a:extLst>
              </a:tr>
              <a:tr h="391147">
                <a:tc vMerge="1">
                  <a:txBody>
                    <a:bodyPr/>
                    <a:lstStyle/>
                    <a:p>
                      <a:pPr algn="ctr"/>
                      <a:endParaRPr kumimoji="1" lang="ja-JP" altLang="en-US" sz="1400" b="0" dirty="0">
                        <a:latin typeface="BIZ UDPゴシック" panose="020B0400000000000000" pitchFamily="50" charset="-128"/>
                        <a:ea typeface="BIZ UDPゴシック" panose="020B0400000000000000" pitchFamily="50" charset="-128"/>
                      </a:endParaRPr>
                    </a:p>
                  </a:txBody>
                  <a:tcPr vert="eaVert"/>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▲作業観察</a:t>
                      </a:r>
                      <a:endParaRPr kumimoji="1" lang="en-US" altLang="ja-JP" sz="1400" b="1"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高齢者施設の清掃</a:t>
                      </a:r>
                    </a:p>
                  </a:txBody>
                  <a:tcPr>
                    <a:solidFill>
                      <a:srgbClr val="F6C3FF"/>
                    </a:solidFill>
                  </a:tcPr>
                </a:tc>
                <a:tc vMerge="1">
                  <a:txBody>
                    <a:bodyPr/>
                    <a:lstStyle/>
                    <a:p>
                      <a:endParaRPr kumimoji="1" lang="ja-JP" altLang="en-US" sz="1000" dirty="0">
                        <a:latin typeface="BIZ UDPゴシック" panose="020B0400000000000000" pitchFamily="50" charset="-128"/>
                        <a:ea typeface="BIZ UDPゴシック" panose="020B0400000000000000" pitchFamily="50" charset="-128"/>
                      </a:endParaRPr>
                    </a:p>
                  </a:txBody>
                  <a:tcPr>
                    <a:solidFill>
                      <a:schemeClr val="accent2">
                        <a:lumMod val="40000"/>
                        <a:lumOff val="60000"/>
                      </a:schemeClr>
                    </a:solidFill>
                  </a:tcPr>
                </a:tc>
                <a:tc vMerge="1">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tc>
                <a:tc vMerge="1">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accent2">
                        <a:lumMod val="40000"/>
                        <a:lumOff val="60000"/>
                      </a:schemeClr>
                    </a:solidFill>
                  </a:tcPr>
                </a:tc>
                <a:tc vMerge="1">
                  <a:txBody>
                    <a:bodyPr/>
                    <a:lstStyle/>
                    <a:p>
                      <a:endParaRPr kumimoji="1" lang="en-US" altLang="ja-JP" sz="1000" dirty="0">
                        <a:latin typeface="BIZ UDPゴシック" panose="020B0400000000000000" pitchFamily="50" charset="-128"/>
                        <a:ea typeface="BIZ UDPゴシック" panose="020B0400000000000000" pitchFamily="50" charset="-128"/>
                      </a:endParaRPr>
                    </a:p>
                  </a:txBody>
                  <a:tcPr>
                    <a:solidFill>
                      <a:schemeClr val="accent6">
                        <a:lumMod val="20000"/>
                        <a:lumOff val="80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extLst>
                  <a:ext uri="{0D108BD9-81ED-4DB2-BD59-A6C34878D82A}">
                    <a16:rowId xmlns:a16="http://schemas.microsoft.com/office/drawing/2014/main" val="2174603510"/>
                  </a:ext>
                </a:extLst>
              </a:tr>
              <a:tr h="669659">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４週目</a:t>
                      </a:r>
                    </a:p>
                  </a:txBody>
                  <a:tcPr vert="eaVert"/>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tc>
                <a:tc>
                  <a:txBody>
                    <a:bodyPr/>
                    <a:lstStyle/>
                    <a:p>
                      <a:endParaRPr kumimoji="1" lang="en-US" altLang="ja-JP" sz="1400" b="1" dirty="0">
                        <a:latin typeface="BIZ UDPゴシック" panose="020B0400000000000000" pitchFamily="50" charset="-128"/>
                        <a:ea typeface="BIZ UDPゴシック" panose="020B0400000000000000" pitchFamily="50" charset="-128"/>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400" b="1" i="0" kern="1200" dirty="0">
                          <a:solidFill>
                            <a:schemeClr val="tx1"/>
                          </a:solidFill>
                          <a:effectLst/>
                          <a:latin typeface="+mn-lt"/>
                          <a:ea typeface="+mn-ea"/>
                          <a:cs typeface="+mn-cs"/>
                        </a:rPr>
                        <a:t>❖</a:t>
                      </a:r>
                      <a:r>
                        <a:rPr kumimoji="1" lang="ja-JP" altLang="en-US" sz="1400" b="1" i="0" kern="1200" dirty="0">
                          <a:solidFill>
                            <a:schemeClr val="tx1"/>
                          </a:solidFill>
                          <a:effectLst/>
                          <a:latin typeface="BIZ UDPゴシック" panose="020B0400000000000000" pitchFamily="50" charset="-128"/>
                          <a:ea typeface="BIZ UDPゴシック" panose="020B0400000000000000" pitchFamily="50" charset="-128"/>
                          <a:cs typeface="+mn-cs"/>
                        </a:rPr>
                        <a:t>アセスメント結果</a:t>
                      </a:r>
                      <a:endParaRPr kumimoji="1" lang="en-US" altLang="ja-JP" sz="1400" b="1" i="0" kern="1200" dirty="0">
                        <a:solidFill>
                          <a:schemeClr val="tx1"/>
                        </a:solidFill>
                        <a:effectLst/>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kern="1200" dirty="0">
                          <a:solidFill>
                            <a:schemeClr val="tx1"/>
                          </a:solidFill>
                          <a:effectLst/>
                          <a:latin typeface="BIZ UDPゴシック" panose="020B0400000000000000" pitchFamily="50" charset="-128"/>
                          <a:ea typeface="BIZ UDPゴシック" panose="020B0400000000000000" pitchFamily="50" charset="-128"/>
                          <a:cs typeface="+mn-cs"/>
                        </a:rPr>
                        <a:t>　 の提出と共有</a:t>
                      </a:r>
                      <a:endParaRPr kumimoji="1" lang="en-US" altLang="ja-JP" sz="1400" b="1" dirty="0">
                        <a:latin typeface="BIZ UDPゴシック" panose="020B0400000000000000" pitchFamily="50" charset="-128"/>
                        <a:ea typeface="BIZ UDPゴシック" panose="020B0400000000000000" pitchFamily="50" charset="-128"/>
                      </a:endParaRPr>
                    </a:p>
                  </a:txBody>
                  <a:tcPr>
                    <a:lnB w="12700" cap="flat" cmpd="sng" algn="ctr">
                      <a:solidFill>
                        <a:schemeClr val="tx1"/>
                      </a:solidFill>
                      <a:prstDash val="solid"/>
                      <a:round/>
                      <a:headEnd type="none" w="med" len="med"/>
                      <a:tailEnd type="none" w="med" len="med"/>
                    </a:lnB>
                    <a:solidFill>
                      <a:schemeClr val="accent4"/>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lnB w="12700" cap="flat" cmpd="sng" algn="ctr">
                      <a:solidFill>
                        <a:schemeClr val="tx1"/>
                      </a:solidFill>
                      <a:prstDash val="solid"/>
                      <a:round/>
                      <a:headEnd type="none" w="med" len="med"/>
                      <a:tailEnd type="none" w="med" len="med"/>
                    </a:lnB>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34035991"/>
                  </a:ext>
                </a:extLst>
              </a:tr>
            </a:tbl>
          </a:graphicData>
        </a:graphic>
      </p:graphicFrame>
      <p:sp>
        <p:nvSpPr>
          <p:cNvPr id="5" name="吹き出し: 角を丸めた四角形 4">
            <a:extLst>
              <a:ext uri="{FF2B5EF4-FFF2-40B4-BE49-F238E27FC236}">
                <a16:creationId xmlns:a16="http://schemas.microsoft.com/office/drawing/2014/main" id="{008364D9-2671-F76D-DC4B-1571EEB73FE5}"/>
              </a:ext>
            </a:extLst>
          </p:cNvPr>
          <p:cNvSpPr/>
          <p:nvPr/>
        </p:nvSpPr>
        <p:spPr>
          <a:xfrm>
            <a:off x="9501186" y="1724573"/>
            <a:ext cx="2571751" cy="1549041"/>
          </a:xfrm>
          <a:prstGeom prst="wedgeRoundRectCallout">
            <a:avLst>
              <a:gd name="adj1" fmla="val -59745"/>
              <a:gd name="adj2" fmla="val 25817"/>
              <a:gd name="adj3" fmla="val 16667"/>
            </a:avLst>
          </a:prstGeom>
          <a:solidFill>
            <a:schemeClr val="bg1"/>
          </a:solidFill>
          <a:ln w="50800"/>
        </p:spPr>
        <p:style>
          <a:lnRef idx="2">
            <a:schemeClr val="dk1"/>
          </a:lnRef>
          <a:fillRef idx="1">
            <a:schemeClr val="lt1"/>
          </a:fillRef>
          <a:effectRef idx="0">
            <a:schemeClr val="dk1"/>
          </a:effectRef>
          <a:fontRef idx="minor">
            <a:schemeClr val="dk1"/>
          </a:fontRef>
        </p:style>
        <p:txBody>
          <a:bodyPr rtlCol="0" anchor="ctr"/>
          <a:lstStyle/>
          <a:p>
            <a:r>
              <a:rPr lang="ja-JP" altLang="en-US" sz="1400" dirty="0">
                <a:latin typeface="BIZ UDPゴシック" panose="020B0400000000000000" pitchFamily="50" charset="-128"/>
                <a:ea typeface="BIZ UDPゴシック" panose="020B0400000000000000" pitchFamily="50" charset="-128"/>
              </a:rPr>
              <a:t>出席：本人、相談支援専門員、サービス管理責任者、就労選択支援員</a:t>
            </a:r>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solidFill>
                  <a:srgbClr val="FF0000"/>
                </a:solidFill>
                <a:latin typeface="BIZ UDPゴシック" panose="020B0400000000000000" pitchFamily="50" charset="-128"/>
                <a:ea typeface="BIZ UDPゴシック" panose="020B0400000000000000" pitchFamily="50" charset="-128"/>
              </a:rPr>
              <a:t>※</a:t>
            </a:r>
            <a:r>
              <a:rPr lang="ja-JP" altLang="en-US" sz="1400" dirty="0">
                <a:solidFill>
                  <a:srgbClr val="FF0000"/>
                </a:solidFill>
                <a:latin typeface="BIZ UDPゴシック" panose="020B0400000000000000" pitchFamily="50" charset="-128"/>
                <a:ea typeface="BIZ UDPゴシック" panose="020B0400000000000000" pitchFamily="50" charset="-128"/>
              </a:rPr>
              <a:t>実際の支援活用や就労経験を知る機会があればいいのではと意見があり、企業研究と</a:t>
            </a:r>
            <a:r>
              <a:rPr lang="en-US" altLang="ja-JP" sz="1400" dirty="0">
                <a:solidFill>
                  <a:srgbClr val="FF0000"/>
                </a:solidFill>
                <a:latin typeface="BIZ UDPゴシック" panose="020B0400000000000000" pitchFamily="50" charset="-128"/>
                <a:ea typeface="BIZ UDPゴシック" panose="020B0400000000000000" pitchFamily="50" charset="-128"/>
              </a:rPr>
              <a:t>OB</a:t>
            </a:r>
            <a:r>
              <a:rPr lang="ja-JP" altLang="en-US" sz="1400">
                <a:solidFill>
                  <a:srgbClr val="FF0000"/>
                </a:solidFill>
                <a:latin typeface="BIZ UDPゴシック" panose="020B0400000000000000" pitchFamily="50" charset="-128"/>
                <a:ea typeface="BIZ UDPゴシック" panose="020B0400000000000000" pitchFamily="50" charset="-128"/>
              </a:rPr>
              <a:t>・</a:t>
            </a:r>
            <a:r>
              <a:rPr lang="en-US" altLang="ja-JP" sz="1400">
                <a:solidFill>
                  <a:srgbClr val="FF0000"/>
                </a:solidFill>
                <a:latin typeface="BIZ UDPゴシック" panose="020B0400000000000000" pitchFamily="50" charset="-128"/>
                <a:ea typeface="BIZ UDPゴシック" panose="020B0400000000000000" pitchFamily="50" charset="-128"/>
              </a:rPr>
              <a:t>OG</a:t>
            </a:r>
            <a:r>
              <a:rPr lang="ja-JP" altLang="en-US" sz="1400" dirty="0">
                <a:solidFill>
                  <a:srgbClr val="FF0000"/>
                </a:solidFill>
                <a:latin typeface="BIZ UDPゴシック" panose="020B0400000000000000" pitchFamily="50" charset="-128"/>
                <a:ea typeface="BIZ UDPゴシック" panose="020B0400000000000000" pitchFamily="50" charset="-128"/>
              </a:rPr>
              <a:t>会を設定した。</a:t>
            </a:r>
            <a:endParaRPr lang="en-US" altLang="ja-JP" sz="1400" dirty="0">
              <a:solidFill>
                <a:srgbClr val="FF0000"/>
              </a:solidFill>
              <a:latin typeface="BIZ UDPゴシック" panose="020B0400000000000000" pitchFamily="50" charset="-128"/>
              <a:ea typeface="BIZ UDPゴシック" panose="020B0400000000000000" pitchFamily="50" charset="-128"/>
            </a:endParaRPr>
          </a:p>
        </p:txBody>
      </p:sp>
      <p:sp>
        <p:nvSpPr>
          <p:cNvPr id="11" name="吹き出し: 角を丸めた四角形 10">
            <a:extLst>
              <a:ext uri="{FF2B5EF4-FFF2-40B4-BE49-F238E27FC236}">
                <a16:creationId xmlns:a16="http://schemas.microsoft.com/office/drawing/2014/main" id="{0E37438B-E793-2CF7-D524-4F2121A8038C}"/>
              </a:ext>
            </a:extLst>
          </p:cNvPr>
          <p:cNvSpPr/>
          <p:nvPr/>
        </p:nvSpPr>
        <p:spPr>
          <a:xfrm>
            <a:off x="9442159" y="4684805"/>
            <a:ext cx="2630778" cy="1904249"/>
          </a:xfrm>
          <a:prstGeom prst="wedgeRoundRectCallout">
            <a:avLst>
              <a:gd name="adj1" fmla="val -55831"/>
              <a:gd name="adj2" fmla="val -38811"/>
              <a:gd name="adj3" fmla="val 16667"/>
            </a:avLst>
          </a:prstGeom>
          <a:solidFill>
            <a:schemeClr val="bg1"/>
          </a:solidFill>
          <a:ln w="50800"/>
        </p:spPr>
        <p:style>
          <a:lnRef idx="2">
            <a:schemeClr val="dk1"/>
          </a:lnRef>
          <a:fillRef idx="1">
            <a:schemeClr val="lt1"/>
          </a:fillRef>
          <a:effectRef idx="0">
            <a:schemeClr val="dk1"/>
          </a:effectRef>
          <a:fontRef idx="minor">
            <a:schemeClr val="dk1"/>
          </a:fontRef>
        </p:style>
        <p:txBody>
          <a:bodyPr rtlCol="0" anchor="ctr"/>
          <a:lstStyle/>
          <a:p>
            <a:r>
              <a:rPr lang="zh-TW" altLang="en-US" sz="1400" dirty="0">
                <a:latin typeface="BIZ UDPゴシック" panose="020B0400000000000000" pitchFamily="50" charset="-128"/>
                <a:ea typeface="BIZ UDPゴシック" panose="020B0400000000000000" pitchFamily="50" charset="-128"/>
              </a:rPr>
              <a:t>出席：本人、母親、相談支援専門員、</a:t>
            </a:r>
            <a:r>
              <a:rPr lang="ja-JP" altLang="en-US" sz="1400" dirty="0">
                <a:latin typeface="BIZ UDPゴシック" panose="020B0400000000000000" pitchFamily="50" charset="-128"/>
                <a:ea typeface="BIZ UDPゴシック" panose="020B0400000000000000" pitchFamily="50" charset="-128"/>
              </a:rPr>
              <a:t>サービス管理責任者、</a:t>
            </a:r>
            <a:r>
              <a:rPr lang="zh-TW" altLang="en-US" sz="1400" dirty="0">
                <a:latin typeface="BIZ UDPゴシック" panose="020B0400000000000000" pitchFamily="50" charset="-128"/>
                <a:ea typeface="BIZ UDPゴシック" panose="020B0400000000000000" pitchFamily="50" charset="-128"/>
              </a:rPr>
              <a:t>就労選択支援員</a:t>
            </a:r>
            <a:endParaRPr lang="en-US" altLang="zh-TW" sz="1400" dirty="0">
              <a:latin typeface="BIZ UDPゴシック" panose="020B0400000000000000" pitchFamily="50" charset="-128"/>
              <a:ea typeface="BIZ UDPゴシック" panose="020B0400000000000000" pitchFamily="50" charset="-128"/>
            </a:endParaRPr>
          </a:p>
          <a:p>
            <a:r>
              <a:rPr lang="en-US" altLang="ja-JP" sz="1400" dirty="0">
                <a:solidFill>
                  <a:srgbClr val="FF0000"/>
                </a:solidFill>
                <a:latin typeface="BIZ UDPゴシック" panose="020B0400000000000000" pitchFamily="50" charset="-128"/>
                <a:ea typeface="BIZ UDPゴシック" panose="020B0400000000000000" pitchFamily="50" charset="-128"/>
              </a:rPr>
              <a:t>※</a:t>
            </a:r>
            <a:r>
              <a:rPr lang="ja-JP" altLang="en-US" sz="1400" dirty="0">
                <a:solidFill>
                  <a:srgbClr val="FF0000"/>
                </a:solidFill>
                <a:latin typeface="BIZ UDPゴシック" panose="020B0400000000000000" pitchFamily="50" charset="-128"/>
                <a:ea typeface="BIZ UDPゴシック" panose="020B0400000000000000" pitchFamily="50" charset="-128"/>
              </a:rPr>
              <a:t>様々な選択肢を検討する中で、</a:t>
            </a:r>
            <a:r>
              <a:rPr lang="en-US" altLang="ja-JP" sz="1400" dirty="0">
                <a:solidFill>
                  <a:srgbClr val="FF0000"/>
                </a:solidFill>
                <a:latin typeface="BIZ UDPゴシック" panose="020B0400000000000000" pitchFamily="50" charset="-128"/>
                <a:ea typeface="BIZ UDPゴシック" panose="020B0400000000000000" pitchFamily="50" charset="-128"/>
              </a:rPr>
              <a:t>B</a:t>
            </a:r>
            <a:r>
              <a:rPr lang="ja-JP" altLang="en-US" sz="1400" dirty="0">
                <a:solidFill>
                  <a:srgbClr val="FF0000"/>
                </a:solidFill>
                <a:latin typeface="BIZ UDPゴシック" panose="020B0400000000000000" pitchFamily="50" charset="-128"/>
                <a:ea typeface="BIZ UDPゴシック" panose="020B0400000000000000" pitchFamily="50" charset="-128"/>
              </a:rPr>
              <a:t>型事業所の利用を継続しながら、職業相談や職場実習、最終的には就職活動を行っていく方針となった</a:t>
            </a:r>
            <a:endParaRPr lang="zh-TW" altLang="en-US" sz="1400" dirty="0">
              <a:solidFill>
                <a:srgbClr val="FF0000"/>
              </a:solidFill>
              <a:latin typeface="BIZ UDPゴシック" panose="020B0400000000000000" pitchFamily="50" charset="-128"/>
              <a:ea typeface="BIZ UDPゴシック" panose="020B0400000000000000" pitchFamily="50" charset="-128"/>
            </a:endParaRPr>
          </a:p>
        </p:txBody>
      </p:sp>
      <p:sp useBgFill="1">
        <p:nvSpPr>
          <p:cNvPr id="13" name="吹き出し: 角を丸めた四角形 12">
            <a:extLst>
              <a:ext uri="{FF2B5EF4-FFF2-40B4-BE49-F238E27FC236}">
                <a16:creationId xmlns:a16="http://schemas.microsoft.com/office/drawing/2014/main" id="{1C1B234E-2AB5-7A65-44CF-E163B8DD76FF}"/>
              </a:ext>
            </a:extLst>
          </p:cNvPr>
          <p:cNvSpPr/>
          <p:nvPr/>
        </p:nvSpPr>
        <p:spPr>
          <a:xfrm>
            <a:off x="1057273" y="6055128"/>
            <a:ext cx="4676269" cy="524301"/>
          </a:xfrm>
          <a:prstGeom prst="wedgeRoundRectCallout">
            <a:avLst>
              <a:gd name="adj1" fmla="val 55293"/>
              <a:gd name="adj2" fmla="val -33373"/>
              <a:gd name="adj3" fmla="val 16667"/>
            </a:avLst>
          </a:prstGeom>
          <a:ln w="50800"/>
        </p:spPr>
        <p:style>
          <a:lnRef idx="2">
            <a:schemeClr val="dk1"/>
          </a:lnRef>
          <a:fillRef idx="1">
            <a:schemeClr val="lt1"/>
          </a:fillRef>
          <a:effectRef idx="0">
            <a:schemeClr val="dk1"/>
          </a:effectRef>
          <a:fontRef idx="minor">
            <a:schemeClr val="dk1"/>
          </a:fontRef>
        </p:style>
        <p:txBody>
          <a:bodyPr rtlCol="0" anchor="ctr"/>
          <a:lstStyle/>
          <a:p>
            <a:r>
              <a:rPr lang="ja-JP" altLang="en-US" sz="1400" dirty="0">
                <a:latin typeface="BIZ UDPゴシック" panose="020B0400000000000000" pitchFamily="50" charset="-128"/>
                <a:ea typeface="BIZ UDPゴシック" panose="020B0400000000000000" pitchFamily="50" charset="-128"/>
              </a:rPr>
              <a:t>自治体窓口へ提出した。</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本人、相談支援専門員、サービス管理責任者と共有した。</a:t>
            </a:r>
            <a:endParaRPr lang="zh-TW" altLang="en-US" sz="1400" dirty="0">
              <a:latin typeface="BIZ UDPゴシック" panose="020B0400000000000000" pitchFamily="50" charset="-128"/>
              <a:ea typeface="BIZ UDPゴシック" panose="020B0400000000000000" pitchFamily="50" charset="-128"/>
            </a:endParaRPr>
          </a:p>
        </p:txBody>
      </p:sp>
      <p:sp useBgFill="1">
        <p:nvSpPr>
          <p:cNvPr id="6" name="吹き出し: 角を丸めた四角形 5">
            <a:extLst>
              <a:ext uri="{FF2B5EF4-FFF2-40B4-BE49-F238E27FC236}">
                <a16:creationId xmlns:a16="http://schemas.microsoft.com/office/drawing/2014/main" id="{DA8BDF60-46CC-E4D5-CC5B-5B55F94F9AE0}"/>
              </a:ext>
            </a:extLst>
          </p:cNvPr>
          <p:cNvSpPr/>
          <p:nvPr/>
        </p:nvSpPr>
        <p:spPr>
          <a:xfrm>
            <a:off x="2132084" y="3993499"/>
            <a:ext cx="3325236" cy="524301"/>
          </a:xfrm>
          <a:prstGeom prst="wedgeRoundRectCallout">
            <a:avLst>
              <a:gd name="adj1" fmla="val -58416"/>
              <a:gd name="adj2" fmla="val -55174"/>
              <a:gd name="adj3" fmla="val 16667"/>
            </a:avLst>
          </a:prstGeom>
          <a:ln w="50800"/>
        </p:spPr>
        <p:style>
          <a:lnRef idx="2">
            <a:schemeClr val="dk1"/>
          </a:lnRef>
          <a:fillRef idx="1">
            <a:schemeClr val="lt1"/>
          </a:fillRef>
          <a:effectRef idx="0">
            <a:schemeClr val="dk1"/>
          </a:effectRef>
          <a:fontRef idx="minor">
            <a:schemeClr val="dk1"/>
          </a:fontRef>
        </p:style>
        <p:txBody>
          <a:bodyPr rtlCol="0" anchor="ctr"/>
          <a:lstStyle/>
          <a:p>
            <a:r>
              <a:rPr lang="en-US" altLang="zh-TW" sz="1400" dirty="0">
                <a:latin typeface="BIZ UDPゴシック" panose="020B0400000000000000" pitchFamily="50" charset="-128"/>
                <a:ea typeface="BIZ UDPゴシック" panose="020B0400000000000000" pitchFamily="50" charset="-128"/>
              </a:rPr>
              <a:t>job tag</a:t>
            </a:r>
            <a:r>
              <a:rPr lang="zh-TW" altLang="en-US" sz="1400" dirty="0">
                <a:latin typeface="BIZ UDPゴシック" panose="020B0400000000000000" pitchFamily="50" charset="-128"/>
                <a:ea typeface="BIZ UDPゴシック" panose="020B0400000000000000" pitchFamily="50" charset="-128"/>
              </a:rPr>
              <a:t>（職業情報提供</a:t>
            </a:r>
            <a:r>
              <a:rPr lang="ja-JP" altLang="en-US" sz="1400" dirty="0">
                <a:latin typeface="BIZ UDPゴシック" panose="020B0400000000000000" pitchFamily="50" charset="-128"/>
                <a:ea typeface="BIZ UDPゴシック" panose="020B0400000000000000" pitchFamily="50" charset="-128"/>
              </a:rPr>
              <a:t>サイト）や、</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障害者雇用リファレンスサービスを活用</a:t>
            </a:r>
            <a:endParaRPr lang="zh-TW" altLang="en-US" sz="1400" dirty="0">
              <a:latin typeface="BIZ UDPゴシック" panose="020B0400000000000000" pitchFamily="50" charset="-128"/>
              <a:ea typeface="BIZ UDPゴシック" panose="020B0400000000000000" pitchFamily="50" charset="-128"/>
            </a:endParaRPr>
          </a:p>
        </p:txBody>
      </p:sp>
      <p:sp>
        <p:nvSpPr>
          <p:cNvPr id="9" name="吹き出し: 角を丸めた四角形 8">
            <a:extLst>
              <a:ext uri="{FF2B5EF4-FFF2-40B4-BE49-F238E27FC236}">
                <a16:creationId xmlns:a16="http://schemas.microsoft.com/office/drawing/2014/main" id="{63284519-77D4-27C5-E961-6394685B2A1B}"/>
              </a:ext>
            </a:extLst>
          </p:cNvPr>
          <p:cNvSpPr/>
          <p:nvPr/>
        </p:nvSpPr>
        <p:spPr>
          <a:xfrm>
            <a:off x="6115868" y="3989025"/>
            <a:ext cx="3049011" cy="528775"/>
          </a:xfrm>
          <a:prstGeom prst="wedgeRoundRectCallout">
            <a:avLst>
              <a:gd name="adj1" fmla="val 58822"/>
              <a:gd name="adj2" fmla="val 23975"/>
              <a:gd name="adj3" fmla="val 16667"/>
            </a:avLst>
          </a:prstGeom>
          <a:solidFill>
            <a:schemeClr val="bg1"/>
          </a:solidFill>
          <a:ln w="50800"/>
        </p:spPr>
        <p:style>
          <a:lnRef idx="2">
            <a:schemeClr val="dk1"/>
          </a:lnRef>
          <a:fillRef idx="1">
            <a:schemeClr val="lt1"/>
          </a:fillRef>
          <a:effectRef idx="0">
            <a:schemeClr val="dk1"/>
          </a:effectRef>
          <a:fontRef idx="minor">
            <a:schemeClr val="dk1"/>
          </a:fontRef>
        </p:style>
        <p:txBody>
          <a:bodyPr rtlCol="0" anchor="ctr"/>
          <a:lstStyle/>
          <a:p>
            <a:r>
              <a:rPr lang="ja-JP" altLang="en-US" sz="1400" dirty="0">
                <a:latin typeface="BIZ UDPゴシック" panose="020B0400000000000000" pitchFamily="50" charset="-128"/>
                <a:ea typeface="BIZ UDPゴシック" panose="020B0400000000000000" pitchFamily="50" charset="-128"/>
              </a:rPr>
              <a:t> 一体的に運営する就労移行支援のプログラムを活用</a:t>
            </a:r>
            <a:endParaRPr lang="en-US" altLang="ja-JP" sz="1400" dirty="0">
              <a:latin typeface="BIZ UDPゴシック" panose="020B0400000000000000" pitchFamily="50" charset="-128"/>
              <a:ea typeface="BIZ UDPゴシック" panose="020B0400000000000000" pitchFamily="50" charset="-128"/>
            </a:endParaRPr>
          </a:p>
        </p:txBody>
      </p:sp>
      <p:sp>
        <p:nvSpPr>
          <p:cNvPr id="8" name="スライド番号プレースホルダー 7">
            <a:extLst>
              <a:ext uri="{FF2B5EF4-FFF2-40B4-BE49-F238E27FC236}">
                <a16:creationId xmlns:a16="http://schemas.microsoft.com/office/drawing/2014/main" id="{6073AD58-CB16-A5EC-2255-7D9180BEA62B}"/>
              </a:ext>
            </a:extLst>
          </p:cNvPr>
          <p:cNvSpPr>
            <a:spLocks noGrp="1"/>
          </p:cNvSpPr>
          <p:nvPr>
            <p:ph type="sldNum" sz="quarter" idx="12"/>
          </p:nvPr>
        </p:nvSpPr>
        <p:spPr/>
        <p:txBody>
          <a:bodyPr/>
          <a:lstStyle/>
          <a:p>
            <a:fld id="{C339E4E8-780C-47DA-9976-8D59F520AA81}" type="slidenum">
              <a:rPr kumimoji="1" lang="ja-JP" altLang="en-US" smtClean="0"/>
              <a:t>21</a:t>
            </a:fld>
            <a:endParaRPr kumimoji="1" lang="ja-JP" altLang="en-US"/>
          </a:p>
        </p:txBody>
      </p:sp>
    </p:spTree>
    <p:extLst>
      <p:ext uri="{BB962C8B-B14F-4D97-AF65-F5344CB8AC3E}">
        <p14:creationId xmlns:p14="http://schemas.microsoft.com/office/powerpoint/2010/main" val="1688825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66946-47FA-2177-587F-E32885F8120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D865ECA-7B6A-CC43-FB2A-E55C48352122}"/>
              </a:ext>
            </a:extLst>
          </p:cNvPr>
          <p:cNvSpPr>
            <a:spLocks noGrp="1"/>
          </p:cNvSpPr>
          <p:nvPr>
            <p:ph type="title"/>
          </p:nvPr>
        </p:nvSpPr>
        <p:spPr>
          <a:xfrm>
            <a:off x="779477" y="-253429"/>
            <a:ext cx="10515600" cy="108217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（１）アセスメント参考事項</a:t>
            </a:r>
            <a:r>
              <a:rPr lang="en-US" altLang="ja-JP" sz="1600" dirty="0">
                <a:solidFill>
                  <a:schemeClr val="accent1"/>
                </a:solidFill>
                <a:latin typeface="BIZ UDPゴシック" panose="020B0400000000000000" pitchFamily="50" charset="-128"/>
                <a:ea typeface="BIZ UDPゴシック" panose="020B0400000000000000" pitchFamily="50" charset="-128"/>
              </a:rPr>
              <a:t>※</a:t>
            </a:r>
            <a:r>
              <a:rPr lang="ja-JP" altLang="en-US" sz="1600" dirty="0">
                <a:solidFill>
                  <a:schemeClr val="accent1"/>
                </a:solidFill>
                <a:latin typeface="BIZ UDPゴシック" panose="020B0400000000000000" pitchFamily="50" charset="-128"/>
                <a:ea typeface="BIZ UDPゴシック" panose="020B0400000000000000" pitchFamily="50" charset="-128"/>
              </a:rPr>
              <a:t>青字箇所が前回実施からの変化</a:t>
            </a:r>
            <a:endParaRPr kumimoji="1" lang="ja-JP" altLang="en-US" sz="3600" dirty="0">
              <a:solidFill>
                <a:schemeClr val="accent1"/>
              </a:solidFill>
              <a:latin typeface="BIZ UDPゴシック" panose="020B0400000000000000" pitchFamily="50" charset="-128"/>
              <a:ea typeface="BIZ UDPゴシック" panose="020B0400000000000000" pitchFamily="50" charset="-128"/>
            </a:endParaRPr>
          </a:p>
        </p:txBody>
      </p:sp>
      <p:graphicFrame>
        <p:nvGraphicFramePr>
          <p:cNvPr id="6" name="コンテンツ プレースホルダー 10">
            <a:extLst>
              <a:ext uri="{FF2B5EF4-FFF2-40B4-BE49-F238E27FC236}">
                <a16:creationId xmlns:a16="http://schemas.microsoft.com/office/drawing/2014/main" id="{B3B4DDCC-710E-53AC-3E86-2D1094DF33BA}"/>
              </a:ext>
            </a:extLst>
          </p:cNvPr>
          <p:cNvGraphicFramePr>
            <a:graphicFrameLocks noGrp="1"/>
          </p:cNvGraphicFramePr>
          <p:nvPr>
            <p:ph idx="1"/>
            <p:extLst>
              <p:ext uri="{D42A27DB-BD31-4B8C-83A1-F6EECF244321}">
                <p14:modId xmlns:p14="http://schemas.microsoft.com/office/powerpoint/2010/main" val="2528820275"/>
              </p:ext>
            </p:extLst>
          </p:nvPr>
        </p:nvGraphicFramePr>
        <p:xfrm>
          <a:off x="779477" y="722371"/>
          <a:ext cx="10685318" cy="6096000"/>
        </p:xfrm>
        <a:graphic>
          <a:graphicData uri="http://schemas.openxmlformats.org/drawingml/2006/table">
            <a:tbl>
              <a:tblPr/>
              <a:tblGrid>
                <a:gridCol w="1844386">
                  <a:extLst>
                    <a:ext uri="{9D8B030D-6E8A-4147-A177-3AD203B41FA5}">
                      <a16:colId xmlns:a16="http://schemas.microsoft.com/office/drawing/2014/main" val="3040361329"/>
                    </a:ext>
                  </a:extLst>
                </a:gridCol>
                <a:gridCol w="5694218">
                  <a:extLst>
                    <a:ext uri="{9D8B030D-6E8A-4147-A177-3AD203B41FA5}">
                      <a16:colId xmlns:a16="http://schemas.microsoft.com/office/drawing/2014/main" val="3885945434"/>
                    </a:ext>
                  </a:extLst>
                </a:gridCol>
                <a:gridCol w="3146714">
                  <a:extLst>
                    <a:ext uri="{9D8B030D-6E8A-4147-A177-3AD203B41FA5}">
                      <a16:colId xmlns:a16="http://schemas.microsoft.com/office/drawing/2014/main" val="4024473103"/>
                    </a:ext>
                  </a:extLst>
                </a:gridCol>
              </a:tblGrid>
              <a:tr h="191661">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項　　目</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現　　　状</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これまでの支援経過や方針・課題等</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21657"/>
                  </a:ext>
                </a:extLst>
              </a:tr>
              <a:tr h="490201">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住環境</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住宅地の一戸建て。</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公共交通機関は少ない</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・父親は単身赴任。母親、弟、祖母</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との</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4</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人暮らし。</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本人は当面はこの暮らし方が続いていくと思っている。母親からは親亡き後の生活を気に掛ける発言もある。</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5303188"/>
                  </a:ext>
                </a:extLst>
              </a:tr>
              <a:tr h="724747">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障害の状況</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障害程度</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区分：未実施　　　</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・精神保健福祉手帳：有り（２級）</a:t>
                      </a:r>
                      <a:endParaRPr 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WAIS-</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Ⅳ</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全</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IQ98</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、言語理解</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86</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、知覚</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推理</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99</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ワ－キングメモリ</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118</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、処理速度</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９５</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利用２年目時に取得</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新たに検査は行っていない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3836410"/>
                  </a:ext>
                </a:extLst>
              </a:tr>
              <a:tr h="157018">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健康面・身体の状況</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・持病なし。</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170cm58kg</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0302938"/>
                  </a:ext>
                </a:extLst>
              </a:tr>
              <a:tr h="746760">
                <a:tc>
                  <a:txBody>
                    <a:bodyPr/>
                    <a:lstStyle/>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日常生活</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・生活リズムは整っている（</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6:00</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起床</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23:00</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就寝）</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・食事、トイレ、入浴等</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身の回りのことは自立。</a:t>
                      </a: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・自分の部屋の掃除は、家族の促しを受けながらも、自ら実施。</a:t>
                      </a: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・事業所で出会った気の合う友人２名と時々出かける。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・スマホを所持している。家族や</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友人</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とのやり取り。</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・服薬は自分で管理している。服薬変更はない。通院は</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8</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週に</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回。</a:t>
                      </a:r>
                      <a:endPar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以前より早く起床している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家族と情報共有しながら進めてきた。友人は掃除以外の家事も担っていることを知っている。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7645681"/>
                  </a:ext>
                </a:extLst>
              </a:tr>
              <a:tr h="746760">
                <a:tc>
                  <a:txBody>
                    <a:bodyPr/>
                    <a:lstStyle/>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金銭管理</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・障害基礎年金２級</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・金銭の管理は自分で行っている。生活費の内訳ややりくりについ　</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て、</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大まかに想定できるが、体感する機会を得られていない。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10,000</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円を生活費とし母親に渡している。スマホ代</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4,000</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円、車</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の維持費を支出している。</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交際費は</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10,000</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15,000</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日常的な買い物はできる</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。無駄遣いや高額な買い物はしない。</a:t>
                      </a:r>
                      <a:endPar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807072"/>
                  </a:ext>
                </a:extLst>
              </a:tr>
              <a:tr h="355600">
                <a:tc>
                  <a:txBody>
                    <a:bodyPr/>
                    <a:lstStyle/>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コミュニケーション</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言葉での会話、常識、社会ルールの理解は平均的。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・安心できる人との会話は好む。</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・曖昧な指示は分かりづらい。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・暗黙の了解が分かりづらい。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・言語的な推論が必要な場面は苦手。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初めは遠慮がちだが、徐々に支援者と援助関係を築くことができる（よく話合うことができる）</a:t>
                      </a:r>
                      <a:endParaRPr lang="ja-JP"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3397207"/>
                  </a:ext>
                </a:extLst>
              </a:tr>
            </a:tbl>
          </a:graphicData>
        </a:graphic>
      </p:graphicFrame>
      <p:sp>
        <p:nvSpPr>
          <p:cNvPr id="5" name="スライド番号プレースホルダー 4">
            <a:extLst>
              <a:ext uri="{FF2B5EF4-FFF2-40B4-BE49-F238E27FC236}">
                <a16:creationId xmlns:a16="http://schemas.microsoft.com/office/drawing/2014/main" id="{BDD8B65C-72C7-A1EA-798B-E445B7BED1F9}"/>
              </a:ext>
            </a:extLst>
          </p:cNvPr>
          <p:cNvSpPr>
            <a:spLocks noGrp="1"/>
          </p:cNvSpPr>
          <p:nvPr>
            <p:ph type="sldNum" sz="quarter" idx="12"/>
          </p:nvPr>
        </p:nvSpPr>
        <p:spPr/>
        <p:txBody>
          <a:bodyPr/>
          <a:lstStyle/>
          <a:p>
            <a:fld id="{C339E4E8-780C-47DA-9976-8D59F520AA81}" type="slidenum">
              <a:rPr kumimoji="1" lang="ja-JP" altLang="en-US" smtClean="0"/>
              <a:t>22</a:t>
            </a:fld>
            <a:endParaRPr kumimoji="1" lang="ja-JP" altLang="en-US"/>
          </a:p>
        </p:txBody>
      </p:sp>
    </p:spTree>
    <p:extLst>
      <p:ext uri="{BB962C8B-B14F-4D97-AF65-F5344CB8AC3E}">
        <p14:creationId xmlns:p14="http://schemas.microsoft.com/office/powerpoint/2010/main" val="2456530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AC188-13CE-74A6-4C00-88423C3F23B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CFBB99B-31C4-C93E-FDF1-0352A5A611AB}"/>
              </a:ext>
            </a:extLst>
          </p:cNvPr>
          <p:cNvSpPr>
            <a:spLocks noGrp="1"/>
          </p:cNvSpPr>
          <p:nvPr>
            <p:ph type="title"/>
          </p:nvPr>
        </p:nvSpPr>
        <p:spPr>
          <a:xfrm>
            <a:off x="779477" y="-253422"/>
            <a:ext cx="10515600" cy="108217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（１）アセスメント参考事項</a:t>
            </a:r>
            <a:r>
              <a:rPr lang="en-US" altLang="ja-JP" sz="1600" dirty="0">
                <a:solidFill>
                  <a:schemeClr val="accent1"/>
                </a:solidFill>
                <a:latin typeface="BIZ UDPゴシック" panose="020B0400000000000000" pitchFamily="50" charset="-128"/>
                <a:ea typeface="BIZ UDPゴシック" panose="020B0400000000000000" pitchFamily="50" charset="-128"/>
              </a:rPr>
              <a:t>※</a:t>
            </a:r>
            <a:r>
              <a:rPr lang="ja-JP" altLang="en-US" sz="1600" dirty="0">
                <a:solidFill>
                  <a:schemeClr val="accent1"/>
                </a:solidFill>
                <a:latin typeface="BIZ UDPゴシック" panose="020B0400000000000000" pitchFamily="50" charset="-128"/>
                <a:ea typeface="BIZ UDPゴシック" panose="020B0400000000000000" pitchFamily="50" charset="-128"/>
              </a:rPr>
              <a:t>青字箇所が前回実施からの変化</a:t>
            </a:r>
            <a:endParaRPr kumimoji="1" lang="ja-JP" altLang="en-US" sz="3600" dirty="0">
              <a:latin typeface="BIZ UDPゴシック" panose="020B0400000000000000" pitchFamily="50" charset="-128"/>
              <a:ea typeface="BIZ UDPゴシック" panose="020B0400000000000000" pitchFamily="50" charset="-128"/>
            </a:endParaRPr>
          </a:p>
        </p:txBody>
      </p:sp>
      <p:graphicFrame>
        <p:nvGraphicFramePr>
          <p:cNvPr id="5" name="コンテンツ プレースホルダー 10">
            <a:extLst>
              <a:ext uri="{FF2B5EF4-FFF2-40B4-BE49-F238E27FC236}">
                <a16:creationId xmlns:a16="http://schemas.microsoft.com/office/drawing/2014/main" id="{62CF588C-FA73-76F0-7656-E8452D008B5A}"/>
              </a:ext>
            </a:extLst>
          </p:cNvPr>
          <p:cNvGraphicFramePr>
            <a:graphicFrameLocks noGrp="1"/>
          </p:cNvGraphicFramePr>
          <p:nvPr>
            <p:ph idx="1"/>
            <p:extLst>
              <p:ext uri="{D42A27DB-BD31-4B8C-83A1-F6EECF244321}">
                <p14:modId xmlns:p14="http://schemas.microsoft.com/office/powerpoint/2010/main" val="3942232657"/>
              </p:ext>
            </p:extLst>
          </p:nvPr>
        </p:nvGraphicFramePr>
        <p:xfrm>
          <a:off x="838200" y="733009"/>
          <a:ext cx="10685318" cy="5653688"/>
        </p:xfrm>
        <a:graphic>
          <a:graphicData uri="http://schemas.openxmlformats.org/drawingml/2006/table">
            <a:tbl>
              <a:tblPr/>
              <a:tblGrid>
                <a:gridCol w="1844386">
                  <a:extLst>
                    <a:ext uri="{9D8B030D-6E8A-4147-A177-3AD203B41FA5}">
                      <a16:colId xmlns:a16="http://schemas.microsoft.com/office/drawing/2014/main" val="3040361329"/>
                    </a:ext>
                  </a:extLst>
                </a:gridCol>
                <a:gridCol w="5359978">
                  <a:extLst>
                    <a:ext uri="{9D8B030D-6E8A-4147-A177-3AD203B41FA5}">
                      <a16:colId xmlns:a16="http://schemas.microsoft.com/office/drawing/2014/main" val="3885945434"/>
                    </a:ext>
                  </a:extLst>
                </a:gridCol>
                <a:gridCol w="3480954">
                  <a:extLst>
                    <a:ext uri="{9D8B030D-6E8A-4147-A177-3AD203B41FA5}">
                      <a16:colId xmlns:a16="http://schemas.microsoft.com/office/drawing/2014/main" val="4024473103"/>
                    </a:ext>
                  </a:extLst>
                </a:gridCol>
              </a:tblGrid>
              <a:tr h="169687">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項　　目</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現　　　状</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これまでの支援経過や方針・課題等</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21657"/>
                  </a:ext>
                </a:extLst>
              </a:tr>
              <a:tr h="533048">
                <a:tc>
                  <a:txBody>
                    <a:bodyPr/>
                    <a:lstStyle/>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交通手段</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・徒歩、自転車、車（本人名義の車が１台ある）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電車やバスは高等学校以来利用していない。</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5303188"/>
                  </a:ext>
                </a:extLst>
              </a:tr>
              <a:tr h="1341120">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家族関係</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・父は正社員で単身赴任（本人の通院開始あたりから１～２カ　</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月に１回は家に戻ってきている）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・母親はパートタイム。日中帯の時間で働いている。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・弟は高校卒業後に正社員として働いている。</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・父親は、本人の障害受容に対する抵抗感がかなり軽減してい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る。クローズ（一般枠）での就労を望む想いもあるが、本人が</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オープン枠での就労を希望するのであれば、その選択を尊重</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し応援したいと考えている。</a:t>
                      </a: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・母親は基本的に本人の意向や希望を尊重したいと考えてい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る。父親とも本人の将来について話し合いを重ね、家族として</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本人の選択を応援したいと考えている。一方で、「新しい働き</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方を検討することで、せっかく定着した安定した生活リズムや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暮らしが崩れるのではないか」という再不調への懸念も抱い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ている。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また、自分たちがいなくなった時のことを考えると暮らしていけ　</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るのか不安に思うこともある。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・弟との関係は良好。</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これまで同様、食卓でお互いに仕事の話　</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をしたり、時には弟が職業人の先輩として、仕事での立ち振る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舞いについて助言したりする場面も見られる。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・祖母は本人を肯定的に捉え、優しい言葉をかけてくれる。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モニタリングの機会などを通して、本人から生活の様子についても丁寧に伺っていった。また、利用開始初期においてはご家族にも安心していただけるよう、事業所での本人の具体的な取り組みや変化について、支援者から定期的に電話で状況をお伝えするなどの連携・工夫を行った。</a:t>
                      </a: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利用開始から</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3</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年が経過した現在では、初期のようなこまめな電話報告から、定期的なモニタリングや面談を中心とした中長期的な情報共有体制へと移行している。</a:t>
                      </a: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8726935"/>
                  </a:ext>
                </a:extLst>
              </a:tr>
            </a:tbl>
          </a:graphicData>
        </a:graphic>
      </p:graphicFrame>
      <p:sp>
        <p:nvSpPr>
          <p:cNvPr id="6" name="スライド番号プレースホルダー 5">
            <a:extLst>
              <a:ext uri="{FF2B5EF4-FFF2-40B4-BE49-F238E27FC236}">
                <a16:creationId xmlns:a16="http://schemas.microsoft.com/office/drawing/2014/main" id="{383F7A4E-C69F-4A78-F9C0-BB833243F098}"/>
              </a:ext>
            </a:extLst>
          </p:cNvPr>
          <p:cNvSpPr>
            <a:spLocks noGrp="1"/>
          </p:cNvSpPr>
          <p:nvPr>
            <p:ph type="sldNum" sz="quarter" idx="12"/>
          </p:nvPr>
        </p:nvSpPr>
        <p:spPr/>
        <p:txBody>
          <a:bodyPr/>
          <a:lstStyle/>
          <a:p>
            <a:fld id="{C339E4E8-780C-47DA-9976-8D59F520AA81}" type="slidenum">
              <a:rPr kumimoji="1" lang="ja-JP" altLang="en-US" smtClean="0"/>
              <a:t>23</a:t>
            </a:fld>
            <a:endParaRPr kumimoji="1" lang="ja-JP" altLang="en-US"/>
          </a:p>
        </p:txBody>
      </p:sp>
    </p:spTree>
    <p:extLst>
      <p:ext uri="{BB962C8B-B14F-4D97-AF65-F5344CB8AC3E}">
        <p14:creationId xmlns:p14="http://schemas.microsoft.com/office/powerpoint/2010/main" val="2779200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06A5B-F85E-6D6D-231C-496F7F86EBF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5217EF8-7538-CEB2-BB1F-E858A6262852}"/>
              </a:ext>
            </a:extLst>
          </p:cNvPr>
          <p:cNvSpPr>
            <a:spLocks noGrp="1"/>
          </p:cNvSpPr>
          <p:nvPr>
            <p:ph type="title"/>
          </p:nvPr>
        </p:nvSpPr>
        <p:spPr>
          <a:xfrm>
            <a:off x="779477" y="-253427"/>
            <a:ext cx="10515600" cy="108217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（１）アセスメント参考事項</a:t>
            </a:r>
            <a:r>
              <a:rPr kumimoji="1" lang="en-US" altLang="ja-JP" sz="1600" b="0" i="0" u="none" strike="noStrike" kern="1200" cap="none" spc="0" normalizeH="0" baseline="0" noProof="0" dirty="0">
                <a:ln>
                  <a:noFill/>
                </a:ln>
                <a:solidFill>
                  <a:srgbClr val="4472C4"/>
                </a:solidFill>
                <a:effectLst/>
                <a:uLnTx/>
                <a:uFillTx/>
                <a:latin typeface="BIZ UDPゴシック" panose="020B0400000000000000" pitchFamily="50" charset="-128"/>
                <a:ea typeface="BIZ UDPゴシック" panose="020B0400000000000000" pitchFamily="50" charset="-128"/>
                <a:cs typeface="+mj-cs"/>
              </a:rPr>
              <a:t>※</a:t>
            </a:r>
            <a:r>
              <a:rPr kumimoji="1" lang="ja-JP" altLang="en-US" sz="1600" b="0" i="0" u="none" strike="noStrike" kern="1200" cap="none" spc="0" normalizeH="0" baseline="0" noProof="0" dirty="0">
                <a:ln>
                  <a:noFill/>
                </a:ln>
                <a:solidFill>
                  <a:srgbClr val="4472C4"/>
                </a:solidFill>
                <a:effectLst/>
                <a:uLnTx/>
                <a:uFillTx/>
                <a:latin typeface="BIZ UDPゴシック" panose="020B0400000000000000" pitchFamily="50" charset="-128"/>
                <a:ea typeface="BIZ UDPゴシック" panose="020B0400000000000000" pitchFamily="50" charset="-128"/>
                <a:cs typeface="+mj-cs"/>
              </a:rPr>
              <a:t>青字箇所が前回実施からの変化</a:t>
            </a:r>
            <a:endParaRPr kumimoji="1" lang="ja-JP" altLang="en-US" sz="3600" dirty="0">
              <a:latin typeface="BIZ UDPゴシック" panose="020B0400000000000000" pitchFamily="50" charset="-128"/>
              <a:ea typeface="BIZ UDPゴシック" panose="020B0400000000000000" pitchFamily="50" charset="-128"/>
            </a:endParaRPr>
          </a:p>
        </p:txBody>
      </p:sp>
      <p:graphicFrame>
        <p:nvGraphicFramePr>
          <p:cNvPr id="5" name="コンテンツ プレースホルダー 10">
            <a:extLst>
              <a:ext uri="{FF2B5EF4-FFF2-40B4-BE49-F238E27FC236}">
                <a16:creationId xmlns:a16="http://schemas.microsoft.com/office/drawing/2014/main" id="{22F65CE8-7DFE-FCCE-47BF-701594156715}"/>
              </a:ext>
            </a:extLst>
          </p:cNvPr>
          <p:cNvGraphicFramePr>
            <a:graphicFrameLocks noGrp="1"/>
          </p:cNvGraphicFramePr>
          <p:nvPr>
            <p:ph idx="1"/>
            <p:extLst>
              <p:ext uri="{D42A27DB-BD31-4B8C-83A1-F6EECF244321}">
                <p14:modId xmlns:p14="http://schemas.microsoft.com/office/powerpoint/2010/main" val="3467518046"/>
              </p:ext>
            </p:extLst>
          </p:nvPr>
        </p:nvGraphicFramePr>
        <p:xfrm>
          <a:off x="838200" y="733004"/>
          <a:ext cx="10685318" cy="6096000"/>
        </p:xfrm>
        <a:graphic>
          <a:graphicData uri="http://schemas.openxmlformats.org/drawingml/2006/table">
            <a:tbl>
              <a:tblPr/>
              <a:tblGrid>
                <a:gridCol w="1844386">
                  <a:extLst>
                    <a:ext uri="{9D8B030D-6E8A-4147-A177-3AD203B41FA5}">
                      <a16:colId xmlns:a16="http://schemas.microsoft.com/office/drawing/2014/main" val="3040361329"/>
                    </a:ext>
                  </a:extLst>
                </a:gridCol>
                <a:gridCol w="8840932">
                  <a:extLst>
                    <a:ext uri="{9D8B030D-6E8A-4147-A177-3AD203B41FA5}">
                      <a16:colId xmlns:a16="http://schemas.microsoft.com/office/drawing/2014/main" val="3885945434"/>
                    </a:ext>
                  </a:extLst>
                </a:gridCol>
              </a:tblGrid>
              <a:tr h="81069">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項　　目</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現　　　状</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21657"/>
                  </a:ext>
                </a:extLst>
              </a:tr>
              <a:tr h="670560">
                <a:tc>
                  <a:txBody>
                    <a:bodyPr/>
                    <a:lstStyle/>
                    <a:p>
                      <a:pPr algn="just">
                        <a:buNone/>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Ⅰ</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．就労に関する希</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望、ニーズ</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・就労した経験：無し</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・「本格的に仕事がしたい」という思いと、「また失敗して体調を崩し、今の落ち着いた生活が壊れる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のでは」という不安もあり、ステップアップに向けた葛藤が生じている。以前、</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型や就労移行支援、障害</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者職業センターや障害者就業・生活支援センターについての説明は受けたので、ある程度支援内容は</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理解している。希望する支援が可能なのであれば、現在の</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B</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型を利用しながら就職活動するのが安心。</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・動機としては「収入を得て生活するため」「ほしいものを買ったり、楽しみに使うため」</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「仕事をすることが</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楽しいため」</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「人や社会と関わりたいため」「働くことで家族に安心してほしい」</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・ハローワークや就労支援機関を活用して仕事を探せればと考えている。</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・障害をオープンにして働く方が安心である。障害や特性を理解してもらえる環境の方が、自分の力を発</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揮できると思っている。</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・経歴の事情もあり、自分を雇ってくれる企業があるものか心配である。資格は特に持っていない。</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・「明確に決められた手順で実施していく作業」や「手先を使う仕事」は向いてるような気がする。</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・現在の事業所は１日</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時間程の実働なので、それくらいの時間であれば働けるような気がする。ただし、</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職場によってはもう少し働けるかもしれない。また、将来の生活を考えればフルタイムで働いたほうが安</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心なのかなとも思う。</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100,000</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円程度の手取りがあれば、取り合えず自宅での生活が継続できるのはないかと考えている。</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取り組みはじめ時は体調を崩しやすいので、無理をしすぎてはいけないのではという認識もある。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・賃金額の優先度はそこまで高くなく、安定して長く働き続けられる環境を最優先としている</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・片道１時間程度の通勤は可能で、立地上許容すべきだと思っている。車でも公共交通機関でも可。</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・相談や質問しやすい環境を希望する。</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・屋内の作業に従事してきたが、屋外の作業が嫌というわけではなく、仕事によってはできると思う。</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・赤ちゃんの泣き声や花火の音は苦手だが、大きい音が全般的に苦手というわけではない。</a:t>
                      </a: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・「使用した物は必ず元の位置に戻す」「音は一定の大きさであるべき（ドアの開閉）」という認知の硬さもみられていたが、</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自己理解が進んだことと、相談環境があれば、物事を理解して取り組むことができる。</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5303188"/>
                  </a:ext>
                </a:extLst>
              </a:tr>
            </a:tbl>
          </a:graphicData>
        </a:graphic>
      </p:graphicFrame>
      <p:sp>
        <p:nvSpPr>
          <p:cNvPr id="6" name="スライド番号プレースホルダー 5">
            <a:extLst>
              <a:ext uri="{FF2B5EF4-FFF2-40B4-BE49-F238E27FC236}">
                <a16:creationId xmlns:a16="http://schemas.microsoft.com/office/drawing/2014/main" id="{6B7D881B-9DF5-4983-DB79-F8FE0F39FA11}"/>
              </a:ext>
            </a:extLst>
          </p:cNvPr>
          <p:cNvSpPr>
            <a:spLocks noGrp="1"/>
          </p:cNvSpPr>
          <p:nvPr>
            <p:ph type="sldNum" sz="quarter" idx="12"/>
          </p:nvPr>
        </p:nvSpPr>
        <p:spPr/>
        <p:txBody>
          <a:bodyPr/>
          <a:lstStyle/>
          <a:p>
            <a:fld id="{C339E4E8-780C-47DA-9976-8D59F520AA81}" type="slidenum">
              <a:rPr kumimoji="1" lang="ja-JP" altLang="en-US" smtClean="0"/>
              <a:t>24</a:t>
            </a:fld>
            <a:endParaRPr kumimoji="1" lang="ja-JP" altLang="en-US"/>
          </a:p>
        </p:txBody>
      </p:sp>
    </p:spTree>
    <p:extLst>
      <p:ext uri="{BB962C8B-B14F-4D97-AF65-F5344CB8AC3E}">
        <p14:creationId xmlns:p14="http://schemas.microsoft.com/office/powerpoint/2010/main" val="3828923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195B0-EC61-CA67-AADE-1D0226AA133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4081C45-A43D-2FC6-AEA7-9697E8C5B0F5}"/>
              </a:ext>
            </a:extLst>
          </p:cNvPr>
          <p:cNvSpPr>
            <a:spLocks noGrp="1"/>
          </p:cNvSpPr>
          <p:nvPr>
            <p:ph type="title"/>
          </p:nvPr>
        </p:nvSpPr>
        <p:spPr>
          <a:xfrm>
            <a:off x="779477" y="-253427"/>
            <a:ext cx="10515600" cy="108217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（１）アセスメント参考事項</a:t>
            </a:r>
            <a:r>
              <a:rPr kumimoji="1" lang="en-US" altLang="ja-JP" sz="1600" b="0" i="0" u="none" strike="noStrike" kern="1200" cap="none" spc="0" normalizeH="0" baseline="0" noProof="0" dirty="0">
                <a:ln>
                  <a:noFill/>
                </a:ln>
                <a:solidFill>
                  <a:srgbClr val="4472C4"/>
                </a:solidFill>
                <a:effectLst/>
                <a:uLnTx/>
                <a:uFillTx/>
                <a:latin typeface="BIZ UDPゴシック" panose="020B0400000000000000" pitchFamily="50" charset="-128"/>
                <a:ea typeface="BIZ UDPゴシック" panose="020B0400000000000000" pitchFamily="50" charset="-128"/>
                <a:cs typeface="+mj-cs"/>
              </a:rPr>
              <a:t>※</a:t>
            </a:r>
            <a:r>
              <a:rPr kumimoji="1" lang="ja-JP" altLang="en-US" sz="1600" b="0" i="0" u="none" strike="noStrike" kern="1200" cap="none" spc="0" normalizeH="0" baseline="0" noProof="0" dirty="0">
                <a:ln>
                  <a:noFill/>
                </a:ln>
                <a:solidFill>
                  <a:srgbClr val="4472C4"/>
                </a:solidFill>
                <a:effectLst/>
                <a:uLnTx/>
                <a:uFillTx/>
                <a:latin typeface="BIZ UDPゴシック" panose="020B0400000000000000" pitchFamily="50" charset="-128"/>
                <a:ea typeface="BIZ UDPゴシック" panose="020B0400000000000000" pitchFamily="50" charset="-128"/>
                <a:cs typeface="+mj-cs"/>
              </a:rPr>
              <a:t>青字箇所が前回実施からの変化</a:t>
            </a:r>
            <a:endParaRPr kumimoji="1" lang="ja-JP" altLang="en-US" sz="3600" dirty="0">
              <a:latin typeface="BIZ UDPゴシック" panose="020B0400000000000000" pitchFamily="50" charset="-128"/>
              <a:ea typeface="BIZ UDPゴシック" panose="020B0400000000000000" pitchFamily="50" charset="-128"/>
            </a:endParaRPr>
          </a:p>
        </p:txBody>
      </p:sp>
      <p:graphicFrame>
        <p:nvGraphicFramePr>
          <p:cNvPr id="5" name="コンテンツ プレースホルダー 10">
            <a:extLst>
              <a:ext uri="{FF2B5EF4-FFF2-40B4-BE49-F238E27FC236}">
                <a16:creationId xmlns:a16="http://schemas.microsoft.com/office/drawing/2014/main" id="{8E17BE93-2D48-6CAF-5A62-DFC83EBCECF5}"/>
              </a:ext>
            </a:extLst>
          </p:cNvPr>
          <p:cNvGraphicFramePr>
            <a:graphicFrameLocks noGrp="1"/>
          </p:cNvGraphicFramePr>
          <p:nvPr>
            <p:ph idx="1"/>
            <p:extLst>
              <p:ext uri="{D42A27DB-BD31-4B8C-83A1-F6EECF244321}">
                <p14:modId xmlns:p14="http://schemas.microsoft.com/office/powerpoint/2010/main" val="4215162700"/>
              </p:ext>
            </p:extLst>
          </p:nvPr>
        </p:nvGraphicFramePr>
        <p:xfrm>
          <a:off x="838200" y="685709"/>
          <a:ext cx="10685318" cy="5364480"/>
        </p:xfrm>
        <a:graphic>
          <a:graphicData uri="http://schemas.openxmlformats.org/drawingml/2006/table">
            <a:tbl>
              <a:tblPr/>
              <a:tblGrid>
                <a:gridCol w="1844386">
                  <a:extLst>
                    <a:ext uri="{9D8B030D-6E8A-4147-A177-3AD203B41FA5}">
                      <a16:colId xmlns:a16="http://schemas.microsoft.com/office/drawing/2014/main" val="3040361329"/>
                    </a:ext>
                  </a:extLst>
                </a:gridCol>
                <a:gridCol w="8840932">
                  <a:extLst>
                    <a:ext uri="{9D8B030D-6E8A-4147-A177-3AD203B41FA5}">
                      <a16:colId xmlns:a16="http://schemas.microsoft.com/office/drawing/2014/main" val="3885945434"/>
                    </a:ext>
                  </a:extLst>
                </a:gridCol>
              </a:tblGrid>
              <a:tr h="169687">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項　　目</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現　　　状</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21657"/>
                  </a:ext>
                </a:extLst>
              </a:tr>
              <a:tr h="670560">
                <a:tc>
                  <a:txBody>
                    <a:bodyPr/>
                    <a:lstStyle/>
                    <a:p>
                      <a:pPr algn="just">
                        <a:buNone/>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Ⅱ</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．就労のための基</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本的事項</a:t>
                      </a:r>
                      <a:endPar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・具体的に指示されれば、手順に従ってだいたい作業できる。</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複雑な工程のものも「</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工程ずつの具体的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な指示」で理解を積み重ねることができる。　メモや手順書も有効であるが、簡易な手順の作業であれ</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ば、手順書等を活用しなくても、問題なく手順を把握し実施できる。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・安全に作業することができる。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運送業、製造業の作業では、取り組みはじめにぎこちなさは観られたものの、徐々にラインの速さに合わ</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せて作業することができていた。企業担当者からも、徐々に習熟していくのではないかという見立てをい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ただいた。</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作業全般をとおして、</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道具や製品を大切に扱うことができる。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・指示された内容はメモしている。その場でメモを取れない場合は、後ほど自分でメモ帳に整理している。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不明な点があれば、担当者や支援者に確認することができている。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B</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型事業所では</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時間</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週</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日参加できている。今回の企業実習先は初めてということもあり気疲れした</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とのこと。また体力も消耗したようで、いつもより早く就寝したそうだが、最後までやり遂げていた。</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・職場の規則を確認して、守ることができる。規則を守らなかった場合のリスクも理解している。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・身だしなみは整っている。</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事前に確認しながら準備することができる。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・「支援者への早期相談」や「</a:t>
                      </a:r>
                      <a:r>
                        <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7</a:t>
                      </a: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秒間の深呼吸」といった対処に取り組みは効果があると実感している。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自分の認知の癖を理解し、折り合いをつけながら働くことも必要な場面があると捉えている。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・スモールステップでの成功体験や丁寧な関わりを通じ、過度な自己否定感や不安は大きく緩和している。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新しい業務や課題に直面した際も、むやみに「自分にはできない」と抱え込まず、支援者に相談しながら</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前向きに気持ちを切り替えられる場面が増えた。また、気持ちに余裕が生まれたためか、周囲へのイライ</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ラも減少しており、自分と他者との違いを受け入れながら落ち着いて作業に取り組む姿勢が定着してい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5303188"/>
                  </a:ext>
                </a:extLst>
              </a:tr>
            </a:tbl>
          </a:graphicData>
        </a:graphic>
      </p:graphicFrame>
      <p:sp>
        <p:nvSpPr>
          <p:cNvPr id="6" name="スライド番号プレースホルダー 5">
            <a:extLst>
              <a:ext uri="{FF2B5EF4-FFF2-40B4-BE49-F238E27FC236}">
                <a16:creationId xmlns:a16="http://schemas.microsoft.com/office/drawing/2014/main" id="{48FC16BB-3CFC-8799-0979-AE05241BC635}"/>
              </a:ext>
            </a:extLst>
          </p:cNvPr>
          <p:cNvSpPr>
            <a:spLocks noGrp="1"/>
          </p:cNvSpPr>
          <p:nvPr>
            <p:ph type="sldNum" sz="quarter" idx="12"/>
          </p:nvPr>
        </p:nvSpPr>
        <p:spPr/>
        <p:txBody>
          <a:bodyPr/>
          <a:lstStyle/>
          <a:p>
            <a:fld id="{C339E4E8-780C-47DA-9976-8D59F520AA81}" type="slidenum">
              <a:rPr kumimoji="1" lang="ja-JP" altLang="en-US" smtClean="0"/>
              <a:t>25</a:t>
            </a:fld>
            <a:endParaRPr kumimoji="1" lang="ja-JP" altLang="en-US"/>
          </a:p>
        </p:txBody>
      </p:sp>
    </p:spTree>
    <p:extLst>
      <p:ext uri="{BB962C8B-B14F-4D97-AF65-F5344CB8AC3E}">
        <p14:creationId xmlns:p14="http://schemas.microsoft.com/office/powerpoint/2010/main" val="4029059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42952-1427-FB2E-F3B3-D667434FC03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00F84B0-69CA-EDFA-19DA-963E5EABE08E}"/>
              </a:ext>
            </a:extLst>
          </p:cNvPr>
          <p:cNvSpPr>
            <a:spLocks noGrp="1"/>
          </p:cNvSpPr>
          <p:nvPr>
            <p:ph type="title"/>
          </p:nvPr>
        </p:nvSpPr>
        <p:spPr>
          <a:xfrm>
            <a:off x="779477" y="-253427"/>
            <a:ext cx="10515600" cy="108217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（１）アセスメント参考事項</a:t>
            </a:r>
            <a:r>
              <a:rPr kumimoji="1" lang="en-US" altLang="ja-JP" sz="1600" b="0" i="0" u="none" strike="noStrike" kern="1200" cap="none" spc="0" normalizeH="0" baseline="0" noProof="0" dirty="0">
                <a:ln>
                  <a:noFill/>
                </a:ln>
                <a:solidFill>
                  <a:srgbClr val="4472C4"/>
                </a:solidFill>
                <a:effectLst/>
                <a:uLnTx/>
                <a:uFillTx/>
                <a:latin typeface="BIZ UDPゴシック" panose="020B0400000000000000" pitchFamily="50" charset="-128"/>
                <a:ea typeface="BIZ UDPゴシック" panose="020B0400000000000000" pitchFamily="50" charset="-128"/>
                <a:cs typeface="+mj-cs"/>
              </a:rPr>
              <a:t>※</a:t>
            </a:r>
            <a:r>
              <a:rPr kumimoji="1" lang="ja-JP" altLang="en-US" sz="1600" b="0" i="0" u="none" strike="noStrike" kern="1200" cap="none" spc="0" normalizeH="0" baseline="0" noProof="0" dirty="0">
                <a:ln>
                  <a:noFill/>
                </a:ln>
                <a:solidFill>
                  <a:srgbClr val="4472C4"/>
                </a:solidFill>
                <a:effectLst/>
                <a:uLnTx/>
                <a:uFillTx/>
                <a:latin typeface="BIZ UDPゴシック" panose="020B0400000000000000" pitchFamily="50" charset="-128"/>
                <a:ea typeface="BIZ UDPゴシック" panose="020B0400000000000000" pitchFamily="50" charset="-128"/>
                <a:cs typeface="+mj-cs"/>
              </a:rPr>
              <a:t>青字箇所が前回実施からの変化</a:t>
            </a:r>
            <a:endParaRPr kumimoji="1" lang="ja-JP" altLang="en-US" sz="3600" dirty="0">
              <a:latin typeface="BIZ UDPゴシック" panose="020B0400000000000000" pitchFamily="50" charset="-128"/>
              <a:ea typeface="BIZ UDPゴシック" panose="020B0400000000000000" pitchFamily="50" charset="-128"/>
            </a:endParaRPr>
          </a:p>
        </p:txBody>
      </p:sp>
      <p:graphicFrame>
        <p:nvGraphicFramePr>
          <p:cNvPr id="5" name="コンテンツ プレースホルダー 10">
            <a:extLst>
              <a:ext uri="{FF2B5EF4-FFF2-40B4-BE49-F238E27FC236}">
                <a16:creationId xmlns:a16="http://schemas.microsoft.com/office/drawing/2014/main" id="{CC0FDDEC-2A9C-EE24-2119-B3422F2DDAFD}"/>
              </a:ext>
            </a:extLst>
          </p:cNvPr>
          <p:cNvGraphicFramePr>
            <a:graphicFrameLocks noGrp="1"/>
          </p:cNvGraphicFramePr>
          <p:nvPr>
            <p:ph idx="1"/>
            <p:extLst>
              <p:ext uri="{D42A27DB-BD31-4B8C-83A1-F6EECF244321}">
                <p14:modId xmlns:p14="http://schemas.microsoft.com/office/powerpoint/2010/main" val="612537176"/>
              </p:ext>
            </p:extLst>
          </p:nvPr>
        </p:nvGraphicFramePr>
        <p:xfrm>
          <a:off x="838200" y="685709"/>
          <a:ext cx="10685318" cy="5364480"/>
        </p:xfrm>
        <a:graphic>
          <a:graphicData uri="http://schemas.openxmlformats.org/drawingml/2006/table">
            <a:tbl>
              <a:tblPr/>
              <a:tblGrid>
                <a:gridCol w="1844386">
                  <a:extLst>
                    <a:ext uri="{9D8B030D-6E8A-4147-A177-3AD203B41FA5}">
                      <a16:colId xmlns:a16="http://schemas.microsoft.com/office/drawing/2014/main" val="3040361329"/>
                    </a:ext>
                  </a:extLst>
                </a:gridCol>
                <a:gridCol w="8840932">
                  <a:extLst>
                    <a:ext uri="{9D8B030D-6E8A-4147-A177-3AD203B41FA5}">
                      <a16:colId xmlns:a16="http://schemas.microsoft.com/office/drawing/2014/main" val="3885945434"/>
                    </a:ext>
                  </a:extLst>
                </a:gridCol>
              </a:tblGrid>
              <a:tr h="169687">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項　　目</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現　　　状</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21657"/>
                  </a:ext>
                </a:extLst>
              </a:tr>
              <a:tr h="1341120">
                <a:tc>
                  <a:txBody>
                    <a:bodyPr/>
                    <a:lstStyle/>
                    <a:p>
                      <a:pPr algn="just">
                        <a:buNone/>
                      </a:pP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Ⅲ</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．就労継続のため</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の環境</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○職務への適応</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・一度の指示数を限定し、指示のポイントを具体的、簡潔に示してもらうのが望ましい。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・メモが活用可能であれば、メモが追いつくスピードで話したり、内容を確認できるような環境が望ましい。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○労働条件の設定、変更</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・短時間勤務から開始し、徐々に勤務時間を延ばしていける環境があるとなおよい。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○職場のルールや指示を理解し守ること</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・職場のルールは事前に確認できる機会があるとよい。不明な点を確認しやすい環境があるとよい。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○職場での適応行動・態度</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・相談窓口が明確であることが望ましい。初めのうちは定期的な面談機会を設けることも方法である。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○体調、疲労・ストレス、不安、感情コントロール等</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・自身の不安に気づいて対処したり、感情に目を向けてコントロールしたりすることがでる。相談できる環</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境を有効に活用しながら、早めに疑問や悩みに気づける体制を整えるとともに、必要に応じてその背景</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を丁寧に整理できる機会を設けることが望ましい。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○家族のサポート</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・本人の就労を支えるご家族の存在は大きい。必要に応じて障害者就業・生活支援センターや就労定着</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支援等の利用も検討も有益と思われる。</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○職場の人間関係</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・上司や同僚と一緒に働く中で、疑問や思い通りにいかない時の気持ちの整理が必要になるかもしれな</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いので、相談機会を活用しながら、本人の気持ちや対応について確認していける環境が望ましい。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・上司や同僚が異動になる際には、後任の担当者を選任し、本人の状態や支援体制について引継ぎを行</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うことが望ましい。</a:t>
                      </a:r>
                      <a:endParaRPr lang="en-US" altLang="ja-JP" sz="1600" kern="100" dirty="0">
                        <a:solidFill>
                          <a:schemeClr val="accent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8726935"/>
                  </a:ext>
                </a:extLst>
              </a:tr>
            </a:tbl>
          </a:graphicData>
        </a:graphic>
      </p:graphicFrame>
      <p:sp>
        <p:nvSpPr>
          <p:cNvPr id="6" name="スライド番号プレースホルダー 5">
            <a:extLst>
              <a:ext uri="{FF2B5EF4-FFF2-40B4-BE49-F238E27FC236}">
                <a16:creationId xmlns:a16="http://schemas.microsoft.com/office/drawing/2014/main" id="{35CC4C50-6434-8722-1A03-66FF890BF345}"/>
              </a:ext>
            </a:extLst>
          </p:cNvPr>
          <p:cNvSpPr>
            <a:spLocks noGrp="1"/>
          </p:cNvSpPr>
          <p:nvPr>
            <p:ph type="sldNum" sz="quarter" idx="12"/>
          </p:nvPr>
        </p:nvSpPr>
        <p:spPr/>
        <p:txBody>
          <a:bodyPr/>
          <a:lstStyle/>
          <a:p>
            <a:fld id="{C339E4E8-780C-47DA-9976-8D59F520AA81}" type="slidenum">
              <a:rPr kumimoji="1" lang="ja-JP" altLang="en-US" smtClean="0"/>
              <a:t>26</a:t>
            </a:fld>
            <a:endParaRPr kumimoji="1" lang="ja-JP" altLang="en-US"/>
          </a:p>
        </p:txBody>
      </p:sp>
    </p:spTree>
    <p:extLst>
      <p:ext uri="{BB962C8B-B14F-4D97-AF65-F5344CB8AC3E}">
        <p14:creationId xmlns:p14="http://schemas.microsoft.com/office/powerpoint/2010/main" val="3291432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C204F-B708-C49E-FEF6-3807FEBAC2F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21AD27B-1DF9-5504-5E70-8D2A9A13B369}"/>
              </a:ext>
            </a:extLst>
          </p:cNvPr>
          <p:cNvSpPr>
            <a:spLocks noGrp="1"/>
          </p:cNvSpPr>
          <p:nvPr>
            <p:ph type="title"/>
          </p:nvPr>
        </p:nvSpPr>
        <p:spPr>
          <a:xfrm>
            <a:off x="838200" y="558071"/>
            <a:ext cx="10515600" cy="656279"/>
          </a:xfrm>
        </p:spPr>
        <p:txBody>
          <a:bodyPr>
            <a:normAutofit/>
          </a:bodyPr>
          <a:lstStyle/>
          <a:p>
            <a:r>
              <a:rPr kumimoji="1" lang="ja-JP" altLang="en-US" sz="3600" dirty="0">
                <a:latin typeface="BIZ UDPゴシック" panose="020B0400000000000000" pitchFamily="50" charset="-128"/>
                <a:ea typeface="BIZ UDPゴシック" panose="020B0400000000000000" pitchFamily="50" charset="-128"/>
              </a:rPr>
              <a:t>本人が暮らす地域の状況</a:t>
            </a:r>
          </a:p>
        </p:txBody>
      </p:sp>
      <p:graphicFrame>
        <p:nvGraphicFramePr>
          <p:cNvPr id="6" name="コンテンツ プレースホルダー 10">
            <a:extLst>
              <a:ext uri="{FF2B5EF4-FFF2-40B4-BE49-F238E27FC236}">
                <a16:creationId xmlns:a16="http://schemas.microsoft.com/office/drawing/2014/main" id="{9CDC372C-A126-0F2D-E87C-3F0EE78F1672}"/>
              </a:ext>
            </a:extLst>
          </p:cNvPr>
          <p:cNvGraphicFramePr>
            <a:graphicFrameLocks noGrp="1"/>
          </p:cNvGraphicFramePr>
          <p:nvPr>
            <p:ph idx="1"/>
            <p:extLst>
              <p:ext uri="{D42A27DB-BD31-4B8C-83A1-F6EECF244321}">
                <p14:modId xmlns:p14="http://schemas.microsoft.com/office/powerpoint/2010/main" val="1012889592"/>
              </p:ext>
            </p:extLst>
          </p:nvPr>
        </p:nvGraphicFramePr>
        <p:xfrm>
          <a:off x="838200" y="1640583"/>
          <a:ext cx="10685318" cy="4876800"/>
        </p:xfrm>
        <a:graphic>
          <a:graphicData uri="http://schemas.openxmlformats.org/drawingml/2006/table">
            <a:tbl>
              <a:tblPr/>
              <a:tblGrid>
                <a:gridCol w="1844386">
                  <a:extLst>
                    <a:ext uri="{9D8B030D-6E8A-4147-A177-3AD203B41FA5}">
                      <a16:colId xmlns:a16="http://schemas.microsoft.com/office/drawing/2014/main" val="3040361329"/>
                    </a:ext>
                  </a:extLst>
                </a:gridCol>
                <a:gridCol w="8840932">
                  <a:extLst>
                    <a:ext uri="{9D8B030D-6E8A-4147-A177-3AD203B41FA5}">
                      <a16:colId xmlns:a16="http://schemas.microsoft.com/office/drawing/2014/main" val="3885945434"/>
                    </a:ext>
                  </a:extLst>
                </a:gridCol>
              </a:tblGrid>
              <a:tr h="670560">
                <a:tc>
                  <a:txBody>
                    <a:bodyPr/>
                    <a:lstStyle/>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事業所所在地の</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環境</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indent="0" algn="just">
                        <a:buNone/>
                      </a:pPr>
                      <a:r>
                        <a:rPr lang="ja-JP" altLang="en-US"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土地の</a:t>
                      </a:r>
                      <a:r>
                        <a:rPr lang="en-US" altLang="ja-JP"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62%</a:t>
                      </a:r>
                      <a:r>
                        <a:rPr lang="ja-JP" altLang="ja-JP"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が森林で周りを山々に囲まれた盆地</a:t>
                      </a:r>
                      <a:endParaRPr lang="en-US" altLang="ja-JP"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indent="0" algn="just">
                        <a:buNone/>
                      </a:pPr>
                      <a:r>
                        <a:rPr lang="ja-JP" altLang="en-US"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県庁までは自動車で１時間、都市圏までは私鉄特急で１時間半程度かかる。</a:t>
                      </a:r>
                      <a:endParaRPr lang="en-US" altLang="ja-JP"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indent="0" algn="just">
                        <a:buNone/>
                      </a:pPr>
                      <a:r>
                        <a:rPr lang="ja-JP" altLang="en-US"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公共交通機関は年々減少し、行政バスが運行している程度で、自動車以外に長距離の移動手段はない。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indent="0"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人口は</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10</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万人弱</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人口の</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約</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26%</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は</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65</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歳以上の高齢者であり、</a:t>
                      </a:r>
                      <a:r>
                        <a:rPr lang="ja-JP" altLang="ja-JP" sz="1600" kern="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人口の</a:t>
                      </a:r>
                      <a:r>
                        <a:rPr lang="en-US" altLang="ja-JP" sz="1600" kern="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a:t>
                      </a:r>
                      <a:r>
                        <a:rPr lang="ja-JP" altLang="ja-JP" sz="1600" kern="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が外国人労働者とその家族、</a:t>
                      </a:r>
                      <a:endParaRPr lang="en-US" altLang="ja-JP" sz="1600" kern="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indent="0" algn="just">
                        <a:buNone/>
                      </a:pPr>
                      <a:r>
                        <a:rPr lang="ja-JP" altLang="en-US" sz="1600" kern="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sz="1600" kern="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約</a:t>
                      </a:r>
                      <a:r>
                        <a:rPr lang="en-US" altLang="ja-JP" sz="1600" kern="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5</a:t>
                      </a:r>
                      <a:r>
                        <a:rPr lang="ja-JP" altLang="ja-JP" sz="1600" kern="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千人が障害者手帳を保持している。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indent="0"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産業は、第一次産業は減少しほとんどが兼業農家、新都市開発による工場誘致により第二次産業が増</a:t>
                      </a:r>
                      <a:endParaRPr lang="en-US" altLang="ja-JP"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indent="0" algn="just">
                        <a:buNone/>
                      </a:pPr>
                      <a:r>
                        <a:rPr lang="ja-JP" altLang="en-US"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加傾向にある。</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観光地であるが観光産業は盛んでない</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焼き物や伝統工芸品の地場産業があるが年々</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indent="0"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衰退している。以前は、家内</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工</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業の工場がたくさんあり、障害のある人の雇用もされていたが、最近はほ</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indent="0"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とんどが閉鎖・倒産している。</a:t>
                      </a:r>
                      <a:endParaRPr lang="en-US" altLang="ja-JP"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indent="0" algn="just">
                        <a:buNone/>
                      </a:pPr>
                      <a:r>
                        <a:rPr lang="ja-JP" altLang="en-US" sz="1600" kern="100" dirty="0">
                          <a:solidFill>
                            <a:srgbClr val="000000"/>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事業所は、市街地の中にあり、近くには大型のスーパーマーケットもある。</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5303188"/>
                  </a:ext>
                </a:extLst>
              </a:tr>
              <a:tr h="1341120">
                <a:tc>
                  <a:txBody>
                    <a:bodyPr/>
                    <a:lstStyle/>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地域の社会資源の状況</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・福祉資源としては、高齢者福祉関係のサービスが多数を占めるが、身体・知的・精神の福祉事業をする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法人も複数ある。一通りの障害福祉サービスが提供されている地域である。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・基幹相談支援センターは同市にあり、市に委託された社会福祉法人が運営している。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・ハローワークは同市にある。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・障害者職業センターは隣市にある（車で１時間半程）。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・障害者就業・生活支援センターは隣市にあり、社会福祉法人が運営している（車で１時間程）。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・地域若者サポートステーションは、同市にある</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NPO</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法人が運営している。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・発達障害者支援センターは隣市にあり、社会福祉法人が運営している（車で１時間半程）。</a:t>
                      </a:r>
                      <a:endPar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zh-TW"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生活困窮者自立相談支援事業</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は同市にあり、社会福祉協議会が運営している。</a:t>
                      </a:r>
                    </a:p>
                    <a:p>
                      <a:pPr algn="just">
                        <a:buNone/>
                      </a:pP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・精神科の病院が同市に</a:t>
                      </a:r>
                      <a:r>
                        <a:rPr lang="en-US" altLang="ja-JP"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a:t>
                      </a:r>
                      <a:r>
                        <a:rPr lang="ja-JP" altLang="en-US" sz="1600" kern="100" dirty="0">
                          <a:solidFill>
                            <a:schemeClr val="tx1"/>
                          </a:solidFill>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か所ある。精神科クリニックが同市に２か所ある。</a:t>
                      </a:r>
                    </a:p>
                  </a:txBody>
                  <a:tcPr marL="62865" marR="6286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8726935"/>
                  </a:ext>
                </a:extLst>
              </a:tr>
            </a:tbl>
          </a:graphicData>
        </a:graphic>
      </p:graphicFrame>
      <p:sp>
        <p:nvSpPr>
          <p:cNvPr id="5" name="スライド番号プレースホルダー 4">
            <a:extLst>
              <a:ext uri="{FF2B5EF4-FFF2-40B4-BE49-F238E27FC236}">
                <a16:creationId xmlns:a16="http://schemas.microsoft.com/office/drawing/2014/main" id="{EE014F6A-57FA-412E-969A-B894188ABE56}"/>
              </a:ext>
            </a:extLst>
          </p:cNvPr>
          <p:cNvSpPr>
            <a:spLocks noGrp="1"/>
          </p:cNvSpPr>
          <p:nvPr>
            <p:ph type="sldNum" sz="quarter" idx="12"/>
          </p:nvPr>
        </p:nvSpPr>
        <p:spPr/>
        <p:txBody>
          <a:bodyPr/>
          <a:lstStyle/>
          <a:p>
            <a:fld id="{C339E4E8-780C-47DA-9976-8D59F520AA81}" type="slidenum">
              <a:rPr kumimoji="1" lang="ja-JP" altLang="en-US" smtClean="0"/>
              <a:t>3</a:t>
            </a:fld>
            <a:endParaRPr kumimoji="1" lang="ja-JP" altLang="en-US"/>
          </a:p>
        </p:txBody>
      </p:sp>
    </p:spTree>
    <p:extLst>
      <p:ext uri="{BB962C8B-B14F-4D97-AF65-F5344CB8AC3E}">
        <p14:creationId xmlns:p14="http://schemas.microsoft.com/office/powerpoint/2010/main" val="3463398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F0A317F-FC83-6654-9287-2E80E1B1140B}"/>
              </a:ext>
            </a:extLst>
          </p:cNvPr>
          <p:cNvSpPr>
            <a:spLocks noGrp="1"/>
          </p:cNvSpPr>
          <p:nvPr>
            <p:ph type="title"/>
          </p:nvPr>
        </p:nvSpPr>
        <p:spPr>
          <a:xfrm>
            <a:off x="838200" y="239628"/>
            <a:ext cx="10515600" cy="107456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事例の概要</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E0AB34C2-89BD-0356-1EB5-6C377675D14A}"/>
              </a:ext>
            </a:extLst>
          </p:cNvPr>
          <p:cNvSpPr>
            <a:spLocks noGrp="1"/>
          </p:cNvSpPr>
          <p:nvPr>
            <p:ph sz="half" idx="1"/>
          </p:nvPr>
        </p:nvSpPr>
        <p:spPr>
          <a:xfrm>
            <a:off x="838200" y="1245139"/>
            <a:ext cx="5467066" cy="5551445"/>
          </a:xfrm>
        </p:spPr>
        <p:txBody>
          <a:bodyPr>
            <a:noAutofit/>
          </a:bodyPr>
          <a:lstStyle/>
          <a:p>
            <a:pPr marL="0" indent="0">
              <a:buNone/>
            </a:pPr>
            <a:r>
              <a:rPr kumimoji="1" lang="ja-JP" altLang="en-US" sz="1600" dirty="0">
                <a:latin typeface="BIZ UDPゴシック" panose="020B0400000000000000" pitchFamily="50" charset="-128"/>
                <a:ea typeface="BIZ UDPゴシック" panose="020B0400000000000000" pitchFamily="50" charset="-128"/>
              </a:rPr>
              <a:t>・氏名等　</a:t>
            </a:r>
          </a:p>
          <a:p>
            <a:pPr marL="0" indent="0">
              <a:buNone/>
            </a:pPr>
            <a:r>
              <a:rPr lang="ja-JP" altLang="en-US" sz="1600" dirty="0">
                <a:latin typeface="BIZ UDPゴシック" panose="020B0400000000000000" pitchFamily="50" charset="-128"/>
                <a:ea typeface="BIZ UDPゴシック" panose="020B0400000000000000" pitchFamily="50" charset="-128"/>
              </a:rPr>
              <a:t>　　花咲　未来　</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はなさく　みらい</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さん</a:t>
            </a: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a:t>
            </a:r>
            <a:r>
              <a:rPr kumimoji="1" lang="en-US" altLang="ja-JP" sz="1600" dirty="0">
                <a:latin typeface="BIZ UDPゴシック" panose="020B0400000000000000" pitchFamily="50" charset="-128"/>
                <a:ea typeface="BIZ UDPゴシック" panose="020B0400000000000000" pitchFamily="50" charset="-128"/>
              </a:rPr>
              <a:t>2</a:t>
            </a:r>
            <a:r>
              <a:rPr kumimoji="1" lang="ja-JP" altLang="en-US" sz="1600" dirty="0">
                <a:latin typeface="BIZ UDPゴシック" panose="020B0400000000000000" pitchFamily="50" charset="-128"/>
                <a:ea typeface="BIZ UDPゴシック" panose="020B0400000000000000" pitchFamily="50" charset="-128"/>
              </a:rPr>
              <a:t>３歳、男性、</a:t>
            </a:r>
            <a:r>
              <a:rPr lang="ja-JP" altLang="en-US" sz="1600" dirty="0">
                <a:latin typeface="BIZ UDPゴシック" panose="020B0400000000000000" pitchFamily="50" charset="-128"/>
                <a:ea typeface="BIZ UDPゴシック" panose="020B0400000000000000" pitchFamily="50" charset="-128"/>
              </a:rPr>
              <a:t>身長</a:t>
            </a:r>
            <a:r>
              <a:rPr lang="en-US" altLang="ja-JP" sz="1600" dirty="0">
                <a:latin typeface="BIZ UDPゴシック" panose="020B0400000000000000" pitchFamily="50" charset="-128"/>
                <a:ea typeface="BIZ UDPゴシック" panose="020B0400000000000000" pitchFamily="50" charset="-128"/>
              </a:rPr>
              <a:t>1</a:t>
            </a:r>
            <a:r>
              <a:rPr lang="ja-JP" altLang="en-US" sz="1600" dirty="0">
                <a:latin typeface="BIZ UDPゴシック" panose="020B0400000000000000" pitchFamily="50" charset="-128"/>
                <a:ea typeface="BIZ UDPゴシック" panose="020B0400000000000000" pitchFamily="50" charset="-128"/>
              </a:rPr>
              <a:t>７</a:t>
            </a:r>
            <a:r>
              <a:rPr lang="en-US" altLang="ja-JP" sz="1600" dirty="0">
                <a:latin typeface="BIZ UDPゴシック" panose="020B0400000000000000" pitchFamily="50" charset="-128"/>
                <a:ea typeface="BIZ UDPゴシック" panose="020B0400000000000000" pitchFamily="50" charset="-128"/>
              </a:rPr>
              <a:t>0cm</a:t>
            </a:r>
            <a:r>
              <a:rPr lang="ja-JP" altLang="en-US" sz="1600" dirty="0">
                <a:latin typeface="BIZ UDPゴシック" panose="020B0400000000000000" pitchFamily="50" charset="-128"/>
                <a:ea typeface="BIZ UDPゴシック" panose="020B0400000000000000" pitchFamily="50" charset="-128"/>
              </a:rPr>
              <a:t>、体重５８㎏</a:t>
            </a:r>
          </a:p>
          <a:p>
            <a:pPr marL="0" indent="0">
              <a:buNone/>
            </a:pPr>
            <a:r>
              <a:rPr lang="ja-JP" altLang="en-US" sz="1600" dirty="0">
                <a:latin typeface="BIZ UDPゴシック" panose="020B0400000000000000" pitchFamily="50" charset="-128"/>
                <a:ea typeface="BIZ UDPゴシック" panose="020B0400000000000000" pitchFamily="50" charset="-128"/>
              </a:rPr>
              <a:t>　　サービス利用歴なし</a:t>
            </a:r>
          </a:p>
          <a:p>
            <a:pPr marL="0" indent="0">
              <a:buNone/>
            </a:pPr>
            <a:r>
              <a:rPr lang="ja-JP" altLang="en-US" sz="1600" dirty="0">
                <a:latin typeface="BIZ UDPゴシック" panose="020B0400000000000000" pitchFamily="50" charset="-128"/>
                <a:ea typeface="BIZ UDPゴシック" panose="020B0400000000000000" pitchFamily="50" charset="-128"/>
              </a:rPr>
              <a:t>・診断名等</a:t>
            </a:r>
          </a:p>
          <a:p>
            <a:pPr marL="0" indent="0">
              <a:buNone/>
            </a:pPr>
            <a:r>
              <a:rPr lang="ja-JP" altLang="en-US" sz="1600" dirty="0">
                <a:latin typeface="BIZ UDPゴシック" panose="020B0400000000000000" pitchFamily="50" charset="-128"/>
                <a:ea typeface="BIZ UDPゴシック" panose="020B0400000000000000" pitchFamily="50" charset="-128"/>
              </a:rPr>
              <a:t>　　自閉スペクトラム症（障害者手帳　未所持）</a:t>
            </a:r>
          </a:p>
          <a:p>
            <a:pPr marL="0" indent="0">
              <a:buNone/>
            </a:pPr>
            <a:r>
              <a:rPr kumimoji="1" lang="ja-JP" altLang="en-US" sz="1600" dirty="0">
                <a:latin typeface="BIZ UDPゴシック" panose="020B0400000000000000" pitchFamily="50" charset="-128"/>
                <a:ea typeface="BIZ UDPゴシック" panose="020B0400000000000000" pitchFamily="50" charset="-128"/>
              </a:rPr>
              <a:t>　　障害支援</a:t>
            </a:r>
            <a:r>
              <a:rPr lang="ja-JP" altLang="en-US" sz="1600" dirty="0">
                <a:latin typeface="BIZ UDPゴシック" panose="020B0400000000000000" pitchFamily="50" charset="-128"/>
                <a:ea typeface="BIZ UDPゴシック" panose="020B0400000000000000" pitchFamily="50" charset="-128"/>
              </a:rPr>
              <a:t>区分　未実施</a:t>
            </a:r>
            <a:endParaRPr kumimoji="1" lang="ja-JP" altLang="en-US"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・健康面・受診等　</a:t>
            </a:r>
          </a:p>
          <a:p>
            <a:pPr marL="0" indent="0">
              <a:buNone/>
            </a:pPr>
            <a:r>
              <a:rPr kumimoji="1" lang="ja-JP" altLang="en-US" sz="1600" dirty="0">
                <a:latin typeface="BIZ UDPゴシック" panose="020B0400000000000000" pitchFamily="50" charset="-128"/>
                <a:ea typeface="BIZ UDPゴシック" panose="020B0400000000000000" pitchFamily="50" charset="-128"/>
              </a:rPr>
              <a:t>　　精神科　　８</a:t>
            </a:r>
            <a:r>
              <a:rPr lang="ja-JP" altLang="en-US" sz="1600" dirty="0">
                <a:latin typeface="BIZ UDPゴシック" panose="020B0400000000000000" pitchFamily="50" charset="-128"/>
                <a:ea typeface="BIZ UDPゴシック" panose="020B0400000000000000" pitchFamily="50" charset="-128"/>
              </a:rPr>
              <a:t>週間</a:t>
            </a:r>
            <a:r>
              <a:rPr kumimoji="1" lang="ja-JP" altLang="en-US" sz="1600" dirty="0">
                <a:latin typeface="BIZ UDPゴシック" panose="020B0400000000000000" pitchFamily="50" charset="-128"/>
                <a:ea typeface="BIZ UDPゴシック" panose="020B0400000000000000" pitchFamily="50" charset="-128"/>
              </a:rPr>
              <a:t>に１度の受診</a:t>
            </a: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感情調節や不安緩和を目的に、</a:t>
            </a:r>
            <a:r>
              <a:rPr lang="ja-JP" altLang="en-US" sz="1600" dirty="0">
                <a:latin typeface="BIZ UDPゴシック" panose="020B0400000000000000" pitchFamily="50" charset="-128"/>
                <a:ea typeface="BIZ UDPゴシック" panose="020B0400000000000000" pitchFamily="50" charset="-128"/>
              </a:rPr>
              <a:t>２</a:t>
            </a:r>
            <a:r>
              <a:rPr kumimoji="1" lang="ja-JP" altLang="en-US" sz="1600" dirty="0">
                <a:latin typeface="BIZ UDPゴシック" panose="020B0400000000000000" pitchFamily="50" charset="-128"/>
                <a:ea typeface="BIZ UDPゴシック" panose="020B0400000000000000" pitchFamily="50" charset="-128"/>
              </a:rPr>
              <a:t>系統の向精神薬を</a:t>
            </a: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a:t>
            </a:r>
            <a:r>
              <a:rPr kumimoji="1" lang="ja-JP" altLang="en-US" sz="1600" dirty="0">
                <a:latin typeface="BIZ UDPゴシック" panose="020B0400000000000000" pitchFamily="50" charset="-128"/>
                <a:ea typeface="BIZ UDPゴシック" panose="020B0400000000000000" pitchFamily="50" charset="-128"/>
              </a:rPr>
              <a:t>それぞれ少量ずつ組み合わせて定期内服中である</a:t>
            </a:r>
          </a:p>
          <a:p>
            <a:pPr marL="0" indent="0">
              <a:buNone/>
            </a:pPr>
            <a:r>
              <a:rPr lang="ja-JP" altLang="en-US" sz="1600" dirty="0">
                <a:latin typeface="BIZ UDPゴシック" panose="020B0400000000000000" pitchFamily="50" charset="-128"/>
                <a:ea typeface="BIZ UDPゴシック" panose="020B0400000000000000" pitchFamily="50" charset="-128"/>
              </a:rPr>
              <a:t>・経済状況等</a:t>
            </a:r>
          </a:p>
          <a:p>
            <a:pPr marL="0" indent="0">
              <a:buNone/>
            </a:pPr>
            <a:r>
              <a:rPr kumimoji="1" lang="ja-JP" altLang="en-US" sz="1600" dirty="0">
                <a:latin typeface="BIZ UDPゴシック" panose="020B0400000000000000" pitchFamily="50" charset="-128"/>
                <a:ea typeface="BIZ UDPゴシック" panose="020B0400000000000000" pitchFamily="50" charset="-128"/>
              </a:rPr>
              <a:t>　　就労収入なし</a:t>
            </a:r>
            <a:r>
              <a:rPr lang="ja-JP" altLang="en-US" sz="1600" dirty="0">
                <a:latin typeface="BIZ UDPゴシック" panose="020B0400000000000000" pitchFamily="50" charset="-128"/>
                <a:ea typeface="BIZ UDPゴシック" panose="020B0400000000000000" pitchFamily="50" charset="-128"/>
              </a:rPr>
              <a:t>（預貯金　</a:t>
            </a:r>
            <a:r>
              <a:rPr lang="en-US" altLang="ja-JP" sz="1600" dirty="0">
                <a:latin typeface="BIZ UDPゴシック" panose="020B0400000000000000" pitchFamily="50" charset="-128"/>
                <a:ea typeface="BIZ UDPゴシック" panose="020B0400000000000000" pitchFamily="50" charset="-128"/>
              </a:rPr>
              <a:t>100,000</a:t>
            </a:r>
            <a:r>
              <a:rPr lang="ja-JP" altLang="en-US" sz="1600" dirty="0">
                <a:latin typeface="BIZ UDPゴシック" panose="020B0400000000000000" pitchFamily="50" charset="-128"/>
                <a:ea typeface="BIZ UDPゴシック" panose="020B0400000000000000" pitchFamily="50" charset="-128"/>
              </a:rPr>
              <a:t>円</a:t>
            </a:r>
            <a:r>
              <a:rPr kumimoji="1" lang="ja-JP" altLang="en-US"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障害基礎年金２級　　　　</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kumimoji="1" lang="ja-JP" altLang="en-US" sz="1600" dirty="0">
                <a:latin typeface="BIZ UDPゴシック" panose="020B0400000000000000" pitchFamily="50" charset="-128"/>
                <a:ea typeface="BIZ UDPゴシック" panose="020B0400000000000000" pitchFamily="50" charset="-128"/>
              </a:rPr>
              <a:t>・就労について</a:t>
            </a:r>
            <a:endParaRPr kumimoji="1" lang="en-US" altLang="ja-JP" sz="1600" dirty="0">
              <a:latin typeface="BIZ UDPゴシック" panose="020B0400000000000000" pitchFamily="50" charset="-128"/>
              <a:ea typeface="BIZ UDPゴシック" panose="020B0400000000000000" pitchFamily="50" charset="-128"/>
            </a:endParaRPr>
          </a:p>
          <a:p>
            <a:pPr marL="0" indent="0">
              <a:buNone/>
            </a:pPr>
            <a:r>
              <a:rPr lang="ja-JP" altLang="en-US" sz="1600" dirty="0">
                <a:latin typeface="BIZ UDPゴシック" panose="020B0400000000000000" pitchFamily="50" charset="-128"/>
                <a:ea typeface="BIZ UDPゴシック" panose="020B0400000000000000" pitchFamily="50" charset="-128"/>
              </a:rPr>
              <a:t>　　ハローワーク登録　一般求職・障害者求職ともになし</a:t>
            </a:r>
            <a:endParaRPr lang="en-US" altLang="ja-JP" sz="1600" dirty="0">
              <a:latin typeface="BIZ UDPゴシック" panose="020B0400000000000000" pitchFamily="50" charset="-128"/>
              <a:ea typeface="BIZ UDPゴシック" panose="020B0400000000000000" pitchFamily="50" charset="-128"/>
            </a:endParaRPr>
          </a:p>
          <a:p>
            <a:pPr marL="0" indent="0">
              <a:buNone/>
            </a:pPr>
            <a:r>
              <a:rPr kumimoji="1" lang="ja-JP" altLang="en-US" sz="1600" dirty="0">
                <a:latin typeface="BIZ UDPゴシック" panose="020B0400000000000000" pitchFamily="50" charset="-128"/>
                <a:ea typeface="BIZ UDPゴシック" panose="020B0400000000000000" pitchFamily="50" charset="-128"/>
              </a:rPr>
              <a:t>　　ご本人・ご両親共に一般</a:t>
            </a:r>
            <a:r>
              <a:rPr lang="ja-JP" altLang="en-US" sz="1600" dirty="0">
                <a:latin typeface="BIZ UDPゴシック" panose="020B0400000000000000" pitchFamily="50" charset="-128"/>
                <a:ea typeface="BIZ UDPゴシック" panose="020B0400000000000000" pitchFamily="50" charset="-128"/>
              </a:rPr>
              <a:t>就労が第一希望である</a:t>
            </a:r>
            <a:endParaRPr kumimoji="1" lang="ja-JP" altLang="en-US" sz="1600" dirty="0">
              <a:latin typeface="BIZ UDPゴシック" panose="020B0400000000000000" pitchFamily="50" charset="-128"/>
              <a:ea typeface="BIZ UDPゴシック" panose="020B0400000000000000" pitchFamily="50" charset="-128"/>
            </a:endParaRPr>
          </a:p>
          <a:p>
            <a:pPr marL="0" indent="0">
              <a:buNone/>
            </a:pPr>
            <a:endParaRPr kumimoji="1" lang="ja-JP" altLang="en-US" sz="1600" dirty="0">
              <a:latin typeface="BIZ UDPゴシック" panose="020B0400000000000000" pitchFamily="50" charset="-128"/>
              <a:ea typeface="BIZ UDPゴシック" panose="020B0400000000000000" pitchFamily="50" charset="-128"/>
            </a:endParaRPr>
          </a:p>
        </p:txBody>
      </p:sp>
      <p:pic>
        <p:nvPicPr>
          <p:cNvPr id="9" name="図 8" descr="The image shows a person holding a phone.&#10;&#10;AI 生成コンテンツは誤りを含む可能性があります。">
            <a:extLst>
              <a:ext uri="{FF2B5EF4-FFF2-40B4-BE49-F238E27FC236}">
                <a16:creationId xmlns:a16="http://schemas.microsoft.com/office/drawing/2014/main" id="{E7619796-1D40-EB56-2AA1-9934B997BE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2656" y="1231359"/>
            <a:ext cx="6075983" cy="5551445"/>
          </a:xfrm>
          <a:prstGeom prst="rect">
            <a:avLst/>
          </a:prstGeom>
        </p:spPr>
      </p:pic>
      <p:sp>
        <p:nvSpPr>
          <p:cNvPr id="6" name="スライド番号プレースホルダー 5">
            <a:extLst>
              <a:ext uri="{FF2B5EF4-FFF2-40B4-BE49-F238E27FC236}">
                <a16:creationId xmlns:a16="http://schemas.microsoft.com/office/drawing/2014/main" id="{EF2292F2-2E08-4E1F-65B4-1C0ECAD91F4B}"/>
              </a:ext>
            </a:extLst>
          </p:cNvPr>
          <p:cNvSpPr>
            <a:spLocks noGrp="1"/>
          </p:cNvSpPr>
          <p:nvPr>
            <p:ph type="sldNum" sz="quarter" idx="12"/>
          </p:nvPr>
        </p:nvSpPr>
        <p:spPr/>
        <p:txBody>
          <a:bodyPr/>
          <a:lstStyle/>
          <a:p>
            <a:fld id="{C339E4E8-780C-47DA-9976-8D59F520AA81}" type="slidenum">
              <a:rPr kumimoji="1" lang="ja-JP" altLang="en-US" smtClean="0"/>
              <a:t>4</a:t>
            </a:fld>
            <a:endParaRPr kumimoji="1" lang="ja-JP" altLang="en-US"/>
          </a:p>
        </p:txBody>
      </p:sp>
    </p:spTree>
    <p:extLst>
      <p:ext uri="{BB962C8B-B14F-4D97-AF65-F5344CB8AC3E}">
        <p14:creationId xmlns:p14="http://schemas.microsoft.com/office/powerpoint/2010/main" val="2973037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4EF18-5529-201B-CB8A-254365C38525}"/>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B4272BF-A7D9-684D-FD14-0C275D7450F0}"/>
              </a:ext>
            </a:extLst>
          </p:cNvPr>
          <p:cNvSpPr>
            <a:spLocks noGrp="1"/>
          </p:cNvSpPr>
          <p:nvPr>
            <p:ph type="title"/>
          </p:nvPr>
        </p:nvSpPr>
        <p:spPr>
          <a:xfrm>
            <a:off x="838200" y="558071"/>
            <a:ext cx="10515600" cy="65627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生育歴：出生～高校卒業まで</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AF39CFE2-EFA2-084C-2CF4-658B899F7555}"/>
              </a:ext>
            </a:extLst>
          </p:cNvPr>
          <p:cNvSpPr>
            <a:spLocks noGrp="1"/>
          </p:cNvSpPr>
          <p:nvPr>
            <p:ph idx="1"/>
          </p:nvPr>
        </p:nvSpPr>
        <p:spPr>
          <a:xfrm>
            <a:off x="838200" y="1570794"/>
            <a:ext cx="10515600" cy="5115755"/>
          </a:xfrm>
        </p:spPr>
        <p:txBody>
          <a:bodyPr>
            <a:noAutofit/>
          </a:bodyPr>
          <a:lstStyle/>
          <a:p>
            <a:pPr>
              <a:lnSpc>
                <a:spcPct val="120000"/>
              </a:lnSpc>
            </a:pPr>
            <a:r>
              <a:rPr lang="ja-JP" altLang="en-US" sz="1600" dirty="0">
                <a:latin typeface="BIZ UDPゴシック" panose="020B0400000000000000" pitchFamily="50" charset="-128"/>
                <a:ea typeface="BIZ UDPゴシック" panose="020B0400000000000000" pitchFamily="50" charset="-128"/>
              </a:rPr>
              <a:t>分娩、出生ともに経過は正常であった。保育園通園中も、発達上の課題等について特段の指摘は受けなかった。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小学校卒業まで通常の学級（普通学級）に在籍。　　　　　　　　　　　　　　　　　　　　　　　　　　　　　　　　　　　　　　　　　　　　　　　　　　　　　　算数が得意。国語は苦手な方であった。　　　　　　　　　　　　　　　　　　　　　　　　　　　　　　　　　　　　　　　　　　　　　　　　　　　　　　　　　　先生やクラスメイトに何か聞かれた際に、頭の中では分かっていてもとっさに言葉が出てこなかったり、支離滅裂になってしまうことがあった。また、聞きなれない言葉や抽象的な言い回しがあると、意味の解釈に時間がかかってしまうこともあった。高学年になるとこのような違いからか「分かっているのに動かない」「指示を聞いていない」と言われる機会も増えていった。</a:t>
            </a:r>
          </a:p>
          <a:p>
            <a:pPr>
              <a:lnSpc>
                <a:spcPct val="120000"/>
              </a:lnSpc>
            </a:pPr>
            <a:r>
              <a:rPr lang="ja-JP" altLang="en-US" sz="1600" dirty="0">
                <a:latin typeface="BIZ UDPゴシック" panose="020B0400000000000000" pitchFamily="50" charset="-128"/>
                <a:ea typeface="BIZ UDPゴシック" panose="020B0400000000000000" pitchFamily="50" charset="-128"/>
              </a:rPr>
              <a:t>中学校卒業まで通常の学級（普通学級）に在籍。</a:t>
            </a:r>
            <a:r>
              <a:rPr lang="en-US" altLang="ja-JP" sz="1600" dirty="0">
                <a:latin typeface="BIZ UDPゴシック" panose="020B0400000000000000" pitchFamily="50" charset="-128"/>
                <a:ea typeface="BIZ UDPゴシック" panose="020B0400000000000000" pitchFamily="50" charset="-128"/>
              </a:rPr>
              <a:t> </a:t>
            </a:r>
            <a:r>
              <a:rPr lang="ja-JP" altLang="en-US" sz="1600" dirty="0">
                <a:latin typeface="BIZ UDPゴシック" panose="020B0400000000000000" pitchFamily="50" charset="-128"/>
                <a:ea typeface="BIZ UDPゴシック" panose="020B0400000000000000" pitchFamily="50" charset="-128"/>
              </a:rPr>
              <a:t>　　　　　　　　　　　　　　　　　　　　　　　　　　　　　　　　　　　　　　　　　　　　　　　　　　　　　２～３人の友人はいたが、１年時からいじめの対象となった。　　　　　　　　　　　　　　　　　　　　　　　　　　　　　　　　　　　　　　　　　　　　　　２年時には欠席が目立った。３年時には学校に行ける日もあったが、保健室で過ごすことが多かった。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高等学校に進学。　　　　　　　　　　　　　　　　　　　　　　　　　　　　　　　　　　　　　　　　　　　　　　　　　　　　　　　　　　　　　　　　　　　　　　　　　いじめの対象となり、孤立していた。つらい気持ちから学校への足が遠のき、１年経たずに中退した。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中退後、通信制学校に編入。３年で卒業した。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卒業後はそのまま自宅で過ごす。</a:t>
            </a:r>
          </a:p>
          <a:p>
            <a:pPr>
              <a:lnSpc>
                <a:spcPct val="120000"/>
              </a:lnSpc>
            </a:pPr>
            <a:r>
              <a:rPr lang="ja-JP" altLang="en-US" sz="1600" dirty="0">
                <a:latin typeface="BIZ UDPゴシック" panose="020B0400000000000000" pitchFamily="50" charset="-128"/>
                <a:ea typeface="BIZ UDPゴシック" panose="020B0400000000000000" pitchFamily="50" charset="-128"/>
              </a:rPr>
              <a:t>学齢期には、医療機関の受診や専門機関への相談はなく、福祉サービスの利用もなかった。</a:t>
            </a:r>
          </a:p>
          <a:p>
            <a:pPr marL="0" indent="0">
              <a:lnSpc>
                <a:spcPct val="120000"/>
              </a:lnSpc>
              <a:buNone/>
            </a:pPr>
            <a:endParaRPr lang="ja-JP" altLang="en-US" sz="1600" dirty="0">
              <a:latin typeface="BIZ UDPゴシック" panose="020B0400000000000000" pitchFamily="50" charset="-128"/>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B1302F0A-9464-A71D-BC80-B0DF712D0174}"/>
              </a:ext>
            </a:extLst>
          </p:cNvPr>
          <p:cNvSpPr>
            <a:spLocks noGrp="1"/>
          </p:cNvSpPr>
          <p:nvPr>
            <p:ph type="sldNum" sz="quarter" idx="12"/>
          </p:nvPr>
        </p:nvSpPr>
        <p:spPr/>
        <p:txBody>
          <a:bodyPr/>
          <a:lstStyle/>
          <a:p>
            <a:fld id="{C339E4E8-780C-47DA-9976-8D59F520AA81}" type="slidenum">
              <a:rPr kumimoji="1" lang="ja-JP" altLang="en-US" smtClean="0"/>
              <a:t>5</a:t>
            </a:fld>
            <a:endParaRPr kumimoji="1" lang="ja-JP" altLang="en-US"/>
          </a:p>
        </p:txBody>
      </p:sp>
    </p:spTree>
    <p:extLst>
      <p:ext uri="{BB962C8B-B14F-4D97-AF65-F5344CB8AC3E}">
        <p14:creationId xmlns:p14="http://schemas.microsoft.com/office/powerpoint/2010/main" val="3471663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1D53E-626B-82A4-17B1-B333492124F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9E357CB-AADC-9E3F-83CF-497974D2488A}"/>
              </a:ext>
            </a:extLst>
          </p:cNvPr>
          <p:cNvSpPr>
            <a:spLocks noGrp="1"/>
          </p:cNvSpPr>
          <p:nvPr>
            <p:ph type="title"/>
          </p:nvPr>
        </p:nvSpPr>
        <p:spPr>
          <a:xfrm>
            <a:off x="779477" y="360727"/>
            <a:ext cx="10515600" cy="1082179"/>
          </a:xfrm>
        </p:spPr>
        <p:txBody>
          <a:bodyPr>
            <a:noAutofit/>
          </a:bodyPr>
          <a:lstStyle/>
          <a:p>
            <a:r>
              <a:rPr lang="ja-JP" altLang="en-US" sz="3600" dirty="0">
                <a:latin typeface="BIZ UDPゴシック" panose="020B0400000000000000" pitchFamily="50" charset="-128"/>
                <a:ea typeface="BIZ UDPゴシック" panose="020B0400000000000000" pitchFamily="50" charset="-128"/>
              </a:rPr>
              <a:t>生育歴：高校卒業～就労選択支援の利用まで</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00812239-4765-1B20-E694-F43300DCC8EE}"/>
              </a:ext>
            </a:extLst>
          </p:cNvPr>
          <p:cNvSpPr>
            <a:spLocks noGrp="1"/>
          </p:cNvSpPr>
          <p:nvPr>
            <p:ph idx="1"/>
          </p:nvPr>
        </p:nvSpPr>
        <p:spPr>
          <a:xfrm>
            <a:off x="687198" y="1577131"/>
            <a:ext cx="10515600" cy="5041784"/>
          </a:xfrm>
        </p:spPr>
        <p:txBody>
          <a:bodyPr>
            <a:noAutofit/>
          </a:bodyPr>
          <a:lstStyle/>
          <a:p>
            <a:pPr>
              <a:lnSpc>
                <a:spcPct val="120000"/>
              </a:lnSpc>
            </a:pPr>
            <a:r>
              <a:rPr lang="ja-JP" altLang="en-US" sz="1600" dirty="0">
                <a:latin typeface="BIZ UDPゴシック" panose="020B0400000000000000" pitchFamily="50" charset="-128"/>
                <a:ea typeface="BIZ UDPゴシック" panose="020B0400000000000000" pitchFamily="50" charset="-128"/>
              </a:rPr>
              <a:t>高校卒業後は、人との関わることへの不安が大きく、自宅の部屋の中で過ごしていた。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en-US" altLang="ja-JP" sz="1600" dirty="0">
                <a:latin typeface="BIZ UDPゴシック" panose="020B0400000000000000" pitchFamily="50" charset="-128"/>
                <a:ea typeface="BIZ UDPゴシック" panose="020B0400000000000000" pitchFamily="50" charset="-128"/>
              </a:rPr>
              <a:t>20</a:t>
            </a:r>
            <a:r>
              <a:rPr lang="ja-JP" altLang="en-US" sz="1600" dirty="0">
                <a:latin typeface="BIZ UDPゴシック" panose="020B0400000000000000" pitchFamily="50" charset="-128"/>
                <a:ea typeface="BIZ UDPゴシック" panose="020B0400000000000000" pitchFamily="50" charset="-128"/>
              </a:rPr>
              <a:t>歳の時、食事や入浴ができない日もみられはじめた。今の自分を責めて、壁を叩くこともあった。　　　　　　　　　　　　　　　　　　　</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en-US" altLang="ja-JP" sz="1600" dirty="0">
                <a:latin typeface="BIZ UDPゴシック" panose="020B0400000000000000" pitchFamily="50" charset="-128"/>
                <a:ea typeface="BIZ UDPゴシック" panose="020B0400000000000000" pitchFamily="50" charset="-128"/>
              </a:rPr>
              <a:t>21</a:t>
            </a:r>
            <a:r>
              <a:rPr lang="ja-JP" altLang="en-US" sz="1600" dirty="0">
                <a:latin typeface="BIZ UDPゴシック" panose="020B0400000000000000" pitchFamily="50" charset="-128"/>
                <a:ea typeface="BIZ UDPゴシック" panose="020B0400000000000000" pitchFamily="50" charset="-128"/>
              </a:rPr>
              <a:t>歳の時、希死念慮が出現。表情が穏やかになり「今までありがとう」と話す等、いつもと違う様子を不思議に思った家族が話を聴き、通院を強く勧めた。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精神科を初診。うつ状態、自閉スペクトラム症と診断を受ける。</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en-US" altLang="ja-JP" sz="1600" dirty="0">
                <a:latin typeface="BIZ UDPゴシック" panose="020B0400000000000000" pitchFamily="50" charset="-128"/>
                <a:ea typeface="BIZ UDPゴシック" panose="020B0400000000000000" pitchFamily="50" charset="-128"/>
              </a:rPr>
              <a:t>23</a:t>
            </a:r>
            <a:r>
              <a:rPr lang="ja-JP" altLang="en-US" sz="1600" dirty="0">
                <a:latin typeface="BIZ UDPゴシック" panose="020B0400000000000000" pitchFamily="50" charset="-128"/>
                <a:ea typeface="BIZ UDPゴシック" panose="020B0400000000000000" pitchFamily="50" charset="-128"/>
              </a:rPr>
              <a:t>歳まで約２年間通院と服薬を継続。うつ状態からは回復した。　　　　　　　　　　　　　　　　　　　　　　　　　　　　　　　　　　　　　　　　　　　また、その間に主治医や地域連携室の</a:t>
            </a:r>
            <a:r>
              <a:rPr lang="en-US" altLang="ja-JP" sz="1600" dirty="0">
                <a:latin typeface="BIZ UDPゴシック" panose="020B0400000000000000" pitchFamily="50" charset="-128"/>
                <a:ea typeface="BIZ UDPゴシック" panose="020B0400000000000000" pitchFamily="50" charset="-128"/>
              </a:rPr>
              <a:t>PSW</a:t>
            </a:r>
            <a:r>
              <a:rPr lang="ja-JP" altLang="en-US" sz="1600" dirty="0">
                <a:latin typeface="BIZ UDPゴシック" panose="020B0400000000000000" pitchFamily="50" charset="-128"/>
                <a:ea typeface="BIZ UDPゴシック" panose="020B0400000000000000" pitchFamily="50" charset="-128"/>
              </a:rPr>
              <a:t>と相談しながら、障害基礎年金の申請を行っている。障害者手帳についても話題に上がったが、すぐに活用する機会もないと考えられたため、深くは検討せずに見送っている。</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家族のサポートもあり症状が落ち着き、生活リズム等も安定してくると、働きたい気持ちが芽生えてきた。主治医に相談すると「就労継続支援</a:t>
            </a:r>
            <a:r>
              <a:rPr lang="en-US" altLang="ja-JP" sz="1600" dirty="0">
                <a:latin typeface="BIZ UDPゴシック" panose="020B0400000000000000" pitchFamily="50" charset="-128"/>
                <a:ea typeface="BIZ UDPゴシック" panose="020B0400000000000000" pitchFamily="50" charset="-128"/>
              </a:rPr>
              <a:t>B</a:t>
            </a:r>
            <a:r>
              <a:rPr lang="ja-JP" altLang="en-US" sz="1600" dirty="0">
                <a:latin typeface="BIZ UDPゴシック" panose="020B0400000000000000" pitchFamily="50" charset="-128"/>
                <a:ea typeface="BIZ UDPゴシック" panose="020B0400000000000000" pitchFamily="50" charset="-128"/>
              </a:rPr>
              <a:t>型の利用を考えてみてはどうか」と情報提供され、居住地の相談支援事業所に連絡した。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相談支援事業所の相談支援専門員と面談。母親も同席。障害福祉サービスの説明をうけるなかで、就労継続支援</a:t>
            </a:r>
            <a:r>
              <a:rPr lang="en-US" altLang="ja-JP" sz="1600" dirty="0">
                <a:latin typeface="BIZ UDPゴシック" panose="020B0400000000000000" pitchFamily="50" charset="-128"/>
                <a:ea typeface="BIZ UDPゴシック" panose="020B0400000000000000" pitchFamily="50" charset="-128"/>
              </a:rPr>
              <a:t>B</a:t>
            </a:r>
            <a:r>
              <a:rPr lang="ja-JP" altLang="en-US" sz="1600" dirty="0">
                <a:latin typeface="BIZ UDPゴシック" panose="020B0400000000000000" pitchFamily="50" charset="-128"/>
                <a:ea typeface="BIZ UDPゴシック" panose="020B0400000000000000" pitchFamily="50" charset="-128"/>
              </a:rPr>
              <a:t>型の利用は自分にあっているのではないかと感じた。しかし、働いた経験がなく、障害福祉サービスの利用も初めてであり、本当に自分にとってのよりよい選択になるのか、ピンとこない部分があるのも正直なところであった。</a:t>
            </a:r>
            <a:endParaRPr lang="en-US" altLang="ja-JP" sz="1600" dirty="0">
              <a:latin typeface="BIZ UDPゴシック" panose="020B0400000000000000" pitchFamily="50" charset="-128"/>
              <a:ea typeface="BIZ UDPゴシック" panose="020B0400000000000000" pitchFamily="50" charset="-128"/>
            </a:endParaRPr>
          </a:p>
          <a:p>
            <a:pPr>
              <a:lnSpc>
                <a:spcPct val="120000"/>
              </a:lnSpc>
            </a:pPr>
            <a:r>
              <a:rPr lang="ja-JP" altLang="en-US" sz="1600" dirty="0">
                <a:latin typeface="BIZ UDPゴシック" panose="020B0400000000000000" pitchFamily="50" charset="-128"/>
                <a:ea typeface="BIZ UDPゴシック" panose="020B0400000000000000" pitchFamily="50" charset="-128"/>
              </a:rPr>
              <a:t>そこで、就労選択支援事業を活用して、今後の方向性やその選択肢について考えていくこととした。</a:t>
            </a:r>
            <a:endParaRPr lang="en-US" altLang="ja-JP" sz="1600" dirty="0">
              <a:latin typeface="BIZ UDPゴシック" panose="020B0400000000000000" pitchFamily="50" charset="-128"/>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196B274E-6DEF-2785-4152-57B5B967229E}"/>
              </a:ext>
            </a:extLst>
          </p:cNvPr>
          <p:cNvSpPr>
            <a:spLocks noGrp="1"/>
          </p:cNvSpPr>
          <p:nvPr>
            <p:ph type="sldNum" sz="quarter" idx="12"/>
          </p:nvPr>
        </p:nvSpPr>
        <p:spPr/>
        <p:txBody>
          <a:bodyPr/>
          <a:lstStyle/>
          <a:p>
            <a:fld id="{C339E4E8-780C-47DA-9976-8D59F520AA81}" type="slidenum">
              <a:rPr kumimoji="1" lang="ja-JP" altLang="en-US" smtClean="0"/>
              <a:t>6</a:t>
            </a:fld>
            <a:endParaRPr kumimoji="1" lang="ja-JP" altLang="en-US"/>
          </a:p>
        </p:txBody>
      </p:sp>
    </p:spTree>
    <p:extLst>
      <p:ext uri="{BB962C8B-B14F-4D97-AF65-F5344CB8AC3E}">
        <p14:creationId xmlns:p14="http://schemas.microsoft.com/office/powerpoint/2010/main" val="413487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E3B5D-2248-9306-CC5D-F799B063B67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8488543A-2F02-5340-4CDE-7F7A1A1F557A}"/>
              </a:ext>
            </a:extLst>
          </p:cNvPr>
          <p:cNvSpPr>
            <a:spLocks noGrp="1"/>
          </p:cNvSpPr>
          <p:nvPr>
            <p:ph type="title"/>
          </p:nvPr>
        </p:nvSpPr>
        <p:spPr>
          <a:xfrm>
            <a:off x="779477" y="360727"/>
            <a:ext cx="10515600" cy="1082179"/>
          </a:xfrm>
        </p:spPr>
        <p:txBody>
          <a:bodyPr>
            <a:normAutofit/>
          </a:bodyPr>
          <a:lstStyle/>
          <a:p>
            <a:r>
              <a:rPr kumimoji="1" lang="ja-JP" altLang="en-US" sz="3600" dirty="0">
                <a:latin typeface="BIZ UDPゴシック" panose="020B0400000000000000" pitchFamily="50" charset="-128"/>
                <a:ea typeface="BIZ UDPゴシック" panose="020B0400000000000000" pitchFamily="50" charset="-128"/>
              </a:rPr>
              <a:t>就労選択支援</a:t>
            </a:r>
            <a:r>
              <a:rPr lang="ja-JP" altLang="en-US" sz="3600" dirty="0">
                <a:latin typeface="BIZ UDPゴシック" panose="020B0400000000000000" pitchFamily="50" charset="-128"/>
                <a:ea typeface="BIZ UDPゴシック" panose="020B0400000000000000" pitchFamily="50" charset="-128"/>
              </a:rPr>
              <a:t>（サービス利用前）</a:t>
            </a:r>
            <a:endParaRPr kumimoji="1" lang="ja-JP" altLang="en-US" sz="3600" dirty="0">
              <a:latin typeface="BIZ UDPゴシック" panose="020B0400000000000000" pitchFamily="50" charset="-128"/>
              <a:ea typeface="BIZ UDPゴシック" panose="020B0400000000000000" pitchFamily="50" charset="-128"/>
            </a:endParaRPr>
          </a:p>
        </p:txBody>
      </p:sp>
      <p:sp>
        <p:nvSpPr>
          <p:cNvPr id="3" name="コンテンツ プレースホルダー 2">
            <a:extLst>
              <a:ext uri="{FF2B5EF4-FFF2-40B4-BE49-F238E27FC236}">
                <a16:creationId xmlns:a16="http://schemas.microsoft.com/office/drawing/2014/main" id="{E11BC6F9-E1A7-1B45-2CEE-84A84263EEF9}"/>
              </a:ext>
            </a:extLst>
          </p:cNvPr>
          <p:cNvSpPr>
            <a:spLocks noGrp="1"/>
          </p:cNvSpPr>
          <p:nvPr>
            <p:ph idx="1"/>
          </p:nvPr>
        </p:nvSpPr>
        <p:spPr>
          <a:xfrm>
            <a:off x="779477" y="1914692"/>
            <a:ext cx="10515600" cy="4345497"/>
          </a:xfrm>
        </p:spPr>
        <p:txBody>
          <a:bodyPr>
            <a:normAutofit/>
          </a:bodyPr>
          <a:lstStyle/>
          <a:p>
            <a:pPr marL="0" indent="0">
              <a:lnSpc>
                <a:spcPct val="120000"/>
              </a:lnSpc>
              <a:buNone/>
            </a:pPr>
            <a:r>
              <a:rPr lang="ja-JP" altLang="en-US" sz="1600" dirty="0">
                <a:latin typeface="BIZ UDPゴシック" panose="020B0400000000000000" pitchFamily="50" charset="-128"/>
                <a:ea typeface="BIZ UDPゴシック" panose="020B0400000000000000" pitchFamily="50" charset="-128"/>
              </a:rPr>
              <a:t>・本人と相談支援専門員が就労選択支援事業所を訪問し、サービスについて説明を受ける</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20000"/>
              </a:lnSpc>
              <a:buNone/>
            </a:pPr>
            <a:r>
              <a:rPr lang="ja-JP" altLang="en-US" sz="1600" dirty="0">
                <a:latin typeface="BIZ UDPゴシック" panose="020B0400000000000000" pitchFamily="50" charset="-128"/>
                <a:ea typeface="BIZ UDPゴシック" panose="020B0400000000000000" pitchFamily="50" charset="-128"/>
              </a:rPr>
              <a:t>・就労選択支援利用の意思を確認</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20000"/>
              </a:lnSpc>
              <a:buNone/>
            </a:pPr>
            <a:r>
              <a:rPr lang="ja-JP" altLang="en-US" sz="1600" dirty="0">
                <a:latin typeface="BIZ UDPゴシック" panose="020B0400000000000000" pitchFamily="50" charset="-128"/>
                <a:ea typeface="BIZ UDPゴシック" panose="020B0400000000000000" pitchFamily="50" charset="-128"/>
              </a:rPr>
              <a:t>・自治体窓口を訪問し、サービスを申請</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20000"/>
              </a:lnSpc>
              <a:buNone/>
            </a:pPr>
            <a:r>
              <a:rPr lang="ja-JP" altLang="en-US" sz="1600" dirty="0">
                <a:latin typeface="BIZ UDPゴシック" panose="020B0400000000000000" pitchFamily="50" charset="-128"/>
                <a:ea typeface="BIZ UDPゴシック" panose="020B0400000000000000" pitchFamily="50" charset="-128"/>
              </a:rPr>
              <a:t>・相談支援専門員がサービス等利用計画案を作成し、自治体窓口に提出</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20000"/>
              </a:lnSpc>
              <a:buNone/>
            </a:pPr>
            <a:r>
              <a:rPr lang="ja-JP" altLang="en-US" sz="1600" dirty="0">
                <a:latin typeface="BIZ UDPゴシック" panose="020B0400000000000000" pitchFamily="50" charset="-128"/>
                <a:ea typeface="BIZ UDPゴシック" panose="020B0400000000000000" pitchFamily="50" charset="-128"/>
              </a:rPr>
              <a:t>・支給決定</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20000"/>
              </a:lnSpc>
              <a:buNone/>
            </a:pPr>
            <a:r>
              <a:rPr lang="ja-JP" altLang="en-US" sz="1600" dirty="0">
                <a:latin typeface="BIZ UDPゴシック" panose="020B0400000000000000" pitchFamily="50" charset="-128"/>
                <a:ea typeface="BIZ UDPゴシック" panose="020B0400000000000000" pitchFamily="50" charset="-128"/>
              </a:rPr>
              <a:t>・サービス担当者会議の開催（参集：本人、相談支援専門員、就労選択支援員）</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20000"/>
              </a:lnSpc>
              <a:buNone/>
            </a:pPr>
            <a:r>
              <a:rPr lang="ja-JP" altLang="en-US" sz="1600" dirty="0">
                <a:latin typeface="BIZ UDPゴシック" panose="020B0400000000000000" pitchFamily="50" charset="-128"/>
                <a:ea typeface="BIZ UDPゴシック" panose="020B0400000000000000" pitchFamily="50" charset="-128"/>
              </a:rPr>
              <a:t>・サービス等利用計画の交付</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20000"/>
              </a:lnSpc>
              <a:buNone/>
            </a:pP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就労選択支援事業所は、相談支援専門員からの情報を基にしつつ、サービス担当者会議等での情報収集や意見交換　　</a:t>
            </a:r>
            <a:endParaRPr lang="en-US" altLang="ja-JP" sz="1600" dirty="0">
              <a:latin typeface="BIZ UDPゴシック" panose="020B0400000000000000" pitchFamily="50" charset="-128"/>
              <a:ea typeface="BIZ UDPゴシック" panose="020B0400000000000000" pitchFamily="50" charset="-128"/>
            </a:endParaRPr>
          </a:p>
          <a:p>
            <a:pPr marL="0" indent="0">
              <a:lnSpc>
                <a:spcPct val="120000"/>
              </a:lnSpc>
              <a:buNone/>
            </a:pPr>
            <a:r>
              <a:rPr lang="ja-JP" altLang="en-US" sz="1600" dirty="0">
                <a:latin typeface="BIZ UDPゴシック" panose="020B0400000000000000" pitchFamily="50" charset="-128"/>
                <a:ea typeface="BIZ UDPゴシック" panose="020B0400000000000000" pitchFamily="50" charset="-128"/>
              </a:rPr>
              <a:t>　 の場も活用しながら、サービス利用前における状況把握（アセスメント）を行った。</a:t>
            </a:r>
            <a:endParaRPr lang="en-US" altLang="ja-JP" sz="1600" dirty="0">
              <a:latin typeface="BIZ UDPゴシック" panose="020B0400000000000000" pitchFamily="50" charset="-128"/>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14BC85FD-131C-72B0-C073-886BA74D01BC}"/>
              </a:ext>
            </a:extLst>
          </p:cNvPr>
          <p:cNvSpPr>
            <a:spLocks noGrp="1"/>
          </p:cNvSpPr>
          <p:nvPr>
            <p:ph type="sldNum" sz="quarter" idx="12"/>
          </p:nvPr>
        </p:nvSpPr>
        <p:spPr/>
        <p:txBody>
          <a:bodyPr/>
          <a:lstStyle/>
          <a:p>
            <a:fld id="{C339E4E8-780C-47DA-9976-8D59F520AA81}" type="slidenum">
              <a:rPr kumimoji="1" lang="ja-JP" altLang="en-US" smtClean="0"/>
              <a:t>7</a:t>
            </a:fld>
            <a:endParaRPr kumimoji="1" lang="ja-JP" altLang="en-US"/>
          </a:p>
        </p:txBody>
      </p:sp>
    </p:spTree>
    <p:extLst>
      <p:ext uri="{BB962C8B-B14F-4D97-AF65-F5344CB8AC3E}">
        <p14:creationId xmlns:p14="http://schemas.microsoft.com/office/powerpoint/2010/main" val="765065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9E854-F726-9A47-1638-EEB505DDE01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69A6A0C-F641-B234-EDD5-B20AD3E80D1E}"/>
              </a:ext>
            </a:extLst>
          </p:cNvPr>
          <p:cNvSpPr>
            <a:spLocks noGrp="1"/>
          </p:cNvSpPr>
          <p:nvPr>
            <p:ph type="title"/>
          </p:nvPr>
        </p:nvSpPr>
        <p:spPr>
          <a:xfrm>
            <a:off x="779477" y="360727"/>
            <a:ext cx="10515600" cy="1082179"/>
          </a:xfrm>
        </p:spPr>
        <p:txBody>
          <a:bodyPr>
            <a:normAutofit/>
          </a:bodyPr>
          <a:lstStyle/>
          <a:p>
            <a:r>
              <a:rPr kumimoji="1" lang="ja-JP" altLang="en-US" sz="3600" dirty="0">
                <a:latin typeface="BIZ UDPゴシック" panose="020B0400000000000000" pitchFamily="50" charset="-128"/>
                <a:ea typeface="BIZ UDPゴシック" panose="020B0400000000000000" pitchFamily="50" charset="-128"/>
              </a:rPr>
              <a:t>就労選択支援</a:t>
            </a:r>
            <a:r>
              <a:rPr lang="en-US" altLang="ja-JP" sz="3600" dirty="0">
                <a:latin typeface="BIZ UDPゴシック" panose="020B0400000000000000" pitchFamily="50" charset="-128"/>
                <a:ea typeface="BIZ UDPゴシック" panose="020B0400000000000000" pitchFamily="50" charset="-128"/>
              </a:rPr>
              <a:t>(</a:t>
            </a:r>
            <a:r>
              <a:rPr lang="ja-JP" altLang="en-US" sz="3600" dirty="0">
                <a:latin typeface="BIZ UDPゴシック" panose="020B0400000000000000" pitchFamily="50" charset="-128"/>
                <a:ea typeface="BIZ UDPゴシック" panose="020B0400000000000000" pitchFamily="50" charset="-128"/>
              </a:rPr>
              <a:t>サービス利用中</a:t>
            </a:r>
            <a:r>
              <a:rPr lang="en-US" altLang="ja-JP" sz="3600" dirty="0">
                <a:latin typeface="BIZ UDPゴシック" panose="020B0400000000000000" pitchFamily="50" charset="-128"/>
                <a:ea typeface="BIZ UDPゴシック" panose="020B0400000000000000" pitchFamily="50" charset="-128"/>
              </a:rPr>
              <a:t>)</a:t>
            </a:r>
            <a:endParaRPr kumimoji="1" lang="ja-JP" altLang="en-US" sz="3600" dirty="0">
              <a:latin typeface="BIZ UDPゴシック" panose="020B0400000000000000" pitchFamily="50" charset="-128"/>
              <a:ea typeface="BIZ UDPゴシック" panose="020B0400000000000000" pitchFamily="50" charset="-128"/>
            </a:endParaRPr>
          </a:p>
        </p:txBody>
      </p:sp>
      <p:graphicFrame>
        <p:nvGraphicFramePr>
          <p:cNvPr id="4" name="コンテンツ プレースホルダー 3">
            <a:extLst>
              <a:ext uri="{FF2B5EF4-FFF2-40B4-BE49-F238E27FC236}">
                <a16:creationId xmlns:a16="http://schemas.microsoft.com/office/drawing/2014/main" id="{C1F3E9D5-1740-E375-D8BD-85A1399A9A72}"/>
              </a:ext>
            </a:extLst>
          </p:cNvPr>
          <p:cNvGraphicFramePr>
            <a:graphicFrameLocks noGrp="1"/>
          </p:cNvGraphicFramePr>
          <p:nvPr>
            <p:ph idx="1"/>
            <p:extLst>
              <p:ext uri="{D42A27DB-BD31-4B8C-83A1-F6EECF244321}">
                <p14:modId xmlns:p14="http://schemas.microsoft.com/office/powerpoint/2010/main" val="2586922260"/>
              </p:ext>
            </p:extLst>
          </p:nvPr>
        </p:nvGraphicFramePr>
        <p:xfrm>
          <a:off x="242887" y="1312918"/>
          <a:ext cx="11657575" cy="4830706"/>
        </p:xfrm>
        <a:graphic>
          <a:graphicData uri="http://schemas.openxmlformats.org/drawingml/2006/table">
            <a:tbl>
              <a:tblPr firstRow="1" bandRow="1">
                <a:tableStyleId>{5940675A-B579-460E-94D1-54222C63F5DA}</a:tableStyleId>
              </a:tblPr>
              <a:tblGrid>
                <a:gridCol w="400051">
                  <a:extLst>
                    <a:ext uri="{9D8B030D-6E8A-4147-A177-3AD203B41FA5}">
                      <a16:colId xmlns:a16="http://schemas.microsoft.com/office/drawing/2014/main" val="337436872"/>
                    </a:ext>
                  </a:extLst>
                </a:gridCol>
                <a:gridCol w="1764389">
                  <a:extLst>
                    <a:ext uri="{9D8B030D-6E8A-4147-A177-3AD203B41FA5}">
                      <a16:colId xmlns:a16="http://schemas.microsoft.com/office/drawing/2014/main" val="2570052434"/>
                    </a:ext>
                  </a:extLst>
                </a:gridCol>
                <a:gridCol w="1764389">
                  <a:extLst>
                    <a:ext uri="{9D8B030D-6E8A-4147-A177-3AD203B41FA5}">
                      <a16:colId xmlns:a16="http://schemas.microsoft.com/office/drawing/2014/main" val="364833187"/>
                    </a:ext>
                  </a:extLst>
                </a:gridCol>
                <a:gridCol w="1764389">
                  <a:extLst>
                    <a:ext uri="{9D8B030D-6E8A-4147-A177-3AD203B41FA5}">
                      <a16:colId xmlns:a16="http://schemas.microsoft.com/office/drawing/2014/main" val="3338855162"/>
                    </a:ext>
                  </a:extLst>
                </a:gridCol>
                <a:gridCol w="1764389">
                  <a:extLst>
                    <a:ext uri="{9D8B030D-6E8A-4147-A177-3AD203B41FA5}">
                      <a16:colId xmlns:a16="http://schemas.microsoft.com/office/drawing/2014/main" val="1406010101"/>
                    </a:ext>
                  </a:extLst>
                </a:gridCol>
                <a:gridCol w="1764389">
                  <a:extLst>
                    <a:ext uri="{9D8B030D-6E8A-4147-A177-3AD203B41FA5}">
                      <a16:colId xmlns:a16="http://schemas.microsoft.com/office/drawing/2014/main" val="721407177"/>
                    </a:ext>
                  </a:extLst>
                </a:gridCol>
                <a:gridCol w="1764389">
                  <a:extLst>
                    <a:ext uri="{9D8B030D-6E8A-4147-A177-3AD203B41FA5}">
                      <a16:colId xmlns:a16="http://schemas.microsoft.com/office/drawing/2014/main" val="215627979"/>
                    </a:ext>
                  </a:extLst>
                </a:gridCol>
                <a:gridCol w="671190">
                  <a:extLst>
                    <a:ext uri="{9D8B030D-6E8A-4147-A177-3AD203B41FA5}">
                      <a16:colId xmlns:a16="http://schemas.microsoft.com/office/drawing/2014/main" val="942887514"/>
                    </a:ext>
                  </a:extLst>
                </a:gridCol>
              </a:tblGrid>
              <a:tr h="529906">
                <a:tc>
                  <a:txBody>
                    <a:bodyPr/>
                    <a:lstStyle/>
                    <a:p>
                      <a:pPr algn="ctr"/>
                      <a:endParaRPr kumimoji="1" lang="ja-JP" altLang="en-US" b="1" dirty="0"/>
                    </a:p>
                  </a:txBody>
                  <a:tcPr anchor="ctr"/>
                </a:tc>
                <a:tc>
                  <a:txBody>
                    <a:bodyPr/>
                    <a:lstStyle/>
                    <a:p>
                      <a:pPr algn="ctr"/>
                      <a:r>
                        <a:rPr kumimoji="1" lang="ja-JP" altLang="en-US" sz="1400" b="1" dirty="0"/>
                        <a:t>月</a:t>
                      </a:r>
                    </a:p>
                  </a:txBody>
                  <a:tcPr anchor="ctr"/>
                </a:tc>
                <a:tc>
                  <a:txBody>
                    <a:bodyPr/>
                    <a:lstStyle/>
                    <a:p>
                      <a:pPr algn="ctr"/>
                      <a:r>
                        <a:rPr kumimoji="1" lang="ja-JP" altLang="en-US" sz="1400" b="1" dirty="0"/>
                        <a:t>火</a:t>
                      </a:r>
                    </a:p>
                  </a:txBody>
                  <a:tcPr anchor="ctr"/>
                </a:tc>
                <a:tc>
                  <a:txBody>
                    <a:bodyPr/>
                    <a:lstStyle/>
                    <a:p>
                      <a:pPr algn="ctr"/>
                      <a:r>
                        <a:rPr kumimoji="1" lang="ja-JP" altLang="en-US" sz="1400" b="1" dirty="0"/>
                        <a:t>水</a:t>
                      </a:r>
                    </a:p>
                  </a:txBody>
                  <a:tcPr anchor="ctr"/>
                </a:tc>
                <a:tc>
                  <a:txBody>
                    <a:bodyPr/>
                    <a:lstStyle/>
                    <a:p>
                      <a:pPr algn="ctr"/>
                      <a:r>
                        <a:rPr kumimoji="1" lang="ja-JP" altLang="en-US" sz="1400" b="1" dirty="0"/>
                        <a:t>木</a:t>
                      </a:r>
                    </a:p>
                  </a:txBody>
                  <a:tcPr anchor="ctr"/>
                </a:tc>
                <a:tc>
                  <a:txBody>
                    <a:bodyPr/>
                    <a:lstStyle/>
                    <a:p>
                      <a:pPr algn="ctr"/>
                      <a:r>
                        <a:rPr kumimoji="1" lang="ja-JP" altLang="en-US" sz="1400" b="1" dirty="0"/>
                        <a:t>金</a:t>
                      </a:r>
                    </a:p>
                  </a:txBody>
                  <a:tcPr anchor="ctr"/>
                </a:tc>
                <a:tc>
                  <a:txBody>
                    <a:bodyPr/>
                    <a:lstStyle/>
                    <a:p>
                      <a:pPr algn="ctr"/>
                      <a:r>
                        <a:rPr kumimoji="1" lang="ja-JP" altLang="en-US" sz="1400" b="1" dirty="0"/>
                        <a:t>土</a:t>
                      </a:r>
                    </a:p>
                  </a:txBody>
                  <a:tcPr anchor="ctr"/>
                </a:tc>
                <a:tc>
                  <a:txBody>
                    <a:bodyPr/>
                    <a:lstStyle/>
                    <a:p>
                      <a:pPr algn="ctr"/>
                      <a:r>
                        <a:rPr kumimoji="1" lang="ja-JP" altLang="en-US" sz="1400" b="1" dirty="0"/>
                        <a:t>日</a:t>
                      </a:r>
                    </a:p>
                  </a:txBody>
                  <a:tcPr anchor="ctr"/>
                </a:tc>
                <a:extLst>
                  <a:ext uri="{0D108BD9-81ED-4DB2-BD59-A6C34878D82A}">
                    <a16:rowId xmlns:a16="http://schemas.microsoft.com/office/drawing/2014/main" val="3117148902"/>
                  </a:ext>
                </a:extLst>
              </a:tr>
              <a:tr h="672759">
                <a:tc rowSpan="2">
                  <a:txBody>
                    <a:bodyPr/>
                    <a:lstStyle/>
                    <a:p>
                      <a:pPr algn="ctr"/>
                      <a:r>
                        <a:rPr kumimoji="1" lang="ja-JP" altLang="en-US" sz="1400" b="1" dirty="0">
                          <a:latin typeface="BIZ UDPゴシック" panose="020B0400000000000000" pitchFamily="50" charset="-128"/>
                          <a:ea typeface="BIZ UDPゴシック" panose="020B0400000000000000" pitchFamily="50" charset="-128"/>
                        </a:rPr>
                        <a:t>１週目</a:t>
                      </a:r>
                      <a:endParaRPr kumimoji="1" lang="en-US" altLang="ja-JP" sz="1400" b="1" dirty="0">
                        <a:latin typeface="BIZ UDPゴシック" panose="020B0400000000000000" pitchFamily="50" charset="-128"/>
                        <a:ea typeface="BIZ UDPゴシック" panose="020B0400000000000000" pitchFamily="50" charset="-128"/>
                      </a:endParaRPr>
                    </a:p>
                  </a:txBody>
                  <a:tcPr vert="eaVert"/>
                </a:tc>
                <a:tc>
                  <a:txBody>
                    <a:bodyPr/>
                    <a:lstStyle/>
                    <a:p>
                      <a:r>
                        <a:rPr kumimoji="1" lang="ja-JP" altLang="en-US" sz="1400" b="1" dirty="0">
                          <a:latin typeface="BIZ UDPゴシック" panose="020B0400000000000000" pitchFamily="50" charset="-128"/>
                          <a:ea typeface="BIZ UDPゴシック" panose="020B0400000000000000" pitchFamily="50" charset="-128"/>
                        </a:rPr>
                        <a:t>●面談</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評価項目決め、</a:t>
                      </a:r>
                      <a:r>
                        <a:rPr kumimoji="1" lang="en-US" altLang="ja-JP" sz="1000" dirty="0">
                          <a:latin typeface="BIZ UDPゴシック" panose="020B0400000000000000" pitchFamily="50" charset="-128"/>
                          <a:ea typeface="BIZ UDPゴシック" panose="020B0400000000000000" pitchFamily="50" charset="-128"/>
                        </a:rPr>
                        <a:t>MSFAS</a:t>
                      </a:r>
                    </a:p>
                  </a:txBody>
                  <a:tcPr>
                    <a:solidFill>
                      <a:schemeClr val="accent6">
                        <a:lumMod val="20000"/>
                        <a:lumOff val="80000"/>
                      </a:schemeClr>
                    </a:solidFill>
                  </a:tcPr>
                </a:tc>
                <a:tc>
                  <a:txBody>
                    <a:bodyPr/>
                    <a:lstStyle/>
                    <a:p>
                      <a:r>
                        <a:rPr kumimoji="1" lang="ja-JP" altLang="en-US" sz="1400" b="1" dirty="0">
                          <a:latin typeface="BIZ UDPゴシック" panose="020B0400000000000000" pitchFamily="50" charset="-128"/>
                          <a:ea typeface="BIZ UDPゴシック" panose="020B0400000000000000" pitchFamily="50" charset="-128"/>
                        </a:rPr>
                        <a:t>◆職場実習先の</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400" b="1" dirty="0">
                          <a:latin typeface="BIZ UDPゴシック" panose="020B0400000000000000" pitchFamily="50" charset="-128"/>
                          <a:ea typeface="BIZ UDPゴシック" panose="020B0400000000000000" pitchFamily="50" charset="-128"/>
                        </a:rPr>
                        <a:t>   見学</a:t>
                      </a:r>
                      <a:endParaRPr kumimoji="1" lang="en-US" altLang="ja-JP" sz="1400" b="1" dirty="0">
                        <a:latin typeface="BIZ UDPゴシック" panose="020B0400000000000000" pitchFamily="50" charset="-128"/>
                        <a:ea typeface="BIZ UDPゴシック" panose="020B0400000000000000" pitchFamily="50" charset="-128"/>
                      </a:endParaRPr>
                    </a:p>
                  </a:txBody>
                  <a:tcPr>
                    <a:solidFill>
                      <a:schemeClr val="accent4">
                        <a:lumMod val="20000"/>
                        <a:lumOff val="80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●面談</a:t>
                      </a:r>
                      <a:endParaRPr kumimoji="1" lang="en-US" altLang="ja-JP" sz="1400" b="1"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障害者雇用事例、</a:t>
                      </a:r>
                      <a:endParaRPr kumimoji="1" lang="en-US" altLang="ja-JP" sz="10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就労系サービスの説明</a:t>
                      </a:r>
                      <a:endParaRPr kumimoji="1" lang="en-US" altLang="ja-JP" sz="1000" dirty="0">
                        <a:latin typeface="BIZ UDPゴシック" panose="020B0400000000000000" pitchFamily="50" charset="-128"/>
                        <a:ea typeface="BIZ UDPゴシック" panose="020B0400000000000000" pitchFamily="50" charset="-128"/>
                      </a:endParaRPr>
                    </a:p>
                  </a:txBody>
                  <a:tcPr>
                    <a:solidFill>
                      <a:schemeClr val="accent6">
                        <a:lumMod val="20000"/>
                        <a:lumOff val="80000"/>
                      </a:schemeClr>
                    </a:solidFill>
                  </a:tcPr>
                </a:tc>
                <a:tc>
                  <a:txBody>
                    <a:bodyPr/>
                    <a:lstStyle/>
                    <a:p>
                      <a:r>
                        <a:rPr kumimoji="1" lang="ja-JP" altLang="ja-JP" sz="1400" b="1" i="0" kern="1200" dirty="0">
                          <a:solidFill>
                            <a:schemeClr val="tx1"/>
                          </a:solidFill>
                          <a:effectLst/>
                          <a:latin typeface="+mn-lt"/>
                          <a:ea typeface="+mn-ea"/>
                          <a:cs typeface="+mn-cs"/>
                        </a:rPr>
                        <a:t>❖</a:t>
                      </a:r>
                      <a:r>
                        <a:rPr kumimoji="1" lang="ja-JP" altLang="en-US" sz="1400" b="1" dirty="0">
                          <a:latin typeface="BIZ UDPゴシック" panose="020B0400000000000000" pitchFamily="50" charset="-128"/>
                          <a:ea typeface="BIZ UDPゴシック" panose="020B0400000000000000" pitchFamily="50" charset="-128"/>
                        </a:rPr>
                        <a:t>多機関連携によ</a:t>
                      </a:r>
                      <a:endParaRPr kumimoji="1" lang="en-US" altLang="ja-JP" sz="1400" b="1" dirty="0">
                        <a:latin typeface="BIZ UDPゴシック" panose="020B0400000000000000" pitchFamily="50" charset="-128"/>
                        <a:ea typeface="BIZ UDPゴシック" panose="020B0400000000000000" pitchFamily="50" charset="-128"/>
                      </a:endParaRPr>
                    </a:p>
                    <a:p>
                      <a:r>
                        <a:rPr kumimoji="1" lang="en-US" altLang="ja-JP" sz="1400" b="1" dirty="0">
                          <a:latin typeface="BIZ UDPゴシック" panose="020B0400000000000000" pitchFamily="50" charset="-128"/>
                          <a:ea typeface="BIZ UDPゴシック" panose="020B0400000000000000" pitchFamily="50" charset="-128"/>
                        </a:rPr>
                        <a:t>   </a:t>
                      </a:r>
                      <a:r>
                        <a:rPr kumimoji="1" lang="ja-JP" altLang="en-US" sz="1400" b="1" dirty="0">
                          <a:latin typeface="BIZ UDPゴシック" panose="020B0400000000000000" pitchFamily="50" charset="-128"/>
                          <a:ea typeface="BIZ UDPゴシック" panose="020B0400000000000000" pitchFamily="50" charset="-128"/>
                        </a:rPr>
                        <a:t>るケース会議</a:t>
                      </a:r>
                      <a:endParaRPr kumimoji="1" lang="en-US" altLang="ja-JP" sz="1400" b="1" dirty="0">
                        <a:latin typeface="BIZ UDPゴシック" panose="020B0400000000000000" pitchFamily="50" charset="-128"/>
                        <a:ea typeface="BIZ UDPゴシック" panose="020B0400000000000000" pitchFamily="50" charset="-128"/>
                      </a:endParaRPr>
                    </a:p>
                  </a:txBody>
                  <a:tcPr>
                    <a:solidFill>
                      <a:schemeClr val="accent4"/>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extLst>
                  <a:ext uri="{0D108BD9-81ED-4DB2-BD59-A6C34878D82A}">
                    <a16:rowId xmlns:a16="http://schemas.microsoft.com/office/drawing/2014/main" val="2145788876"/>
                  </a:ext>
                </a:extLst>
              </a:tr>
              <a:tr h="724005">
                <a:tc vMerge="1">
                  <a:txBody>
                    <a:bodyPr/>
                    <a:lstStyle/>
                    <a:p>
                      <a:endParaRPr kumimoji="1" lang="en-US" altLang="ja-JP" sz="1000" dirty="0">
                        <a:latin typeface="BIZ UDPゴシック" panose="020B0400000000000000" pitchFamily="50" charset="-128"/>
                        <a:ea typeface="BIZ UDPゴシック" panose="020B0400000000000000"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▲ワークサンプル　</a:t>
                      </a:r>
                      <a:endPar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幕張版</a:t>
                      </a:r>
                      <a:r>
                        <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簡易版</a:t>
                      </a:r>
                      <a:r>
                        <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新規課題以外を実施</a:t>
                      </a:r>
                      <a:endPar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txBody>
                  <a:tcP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▲ワークサンプル　</a:t>
                      </a:r>
                      <a:endPar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幕張版</a:t>
                      </a:r>
                      <a:r>
                        <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簡易版</a:t>
                      </a:r>
                      <a:r>
                        <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新規課題以外を実施</a:t>
                      </a:r>
                      <a:endPar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txBody>
                  <a:tcPr>
                    <a:solidFill>
                      <a:schemeClr val="accent5">
                        <a:lumMod val="20000"/>
                        <a:lumOff val="80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■模擬的就労　</a:t>
                      </a:r>
                      <a:endPar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データ入力</a:t>
                      </a:r>
                      <a:endPar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endParaRPr kumimoji="1" lang="en-US" altLang="ja-JP" sz="1000" dirty="0">
                        <a:latin typeface="BIZ UDPゴシック" panose="020B0400000000000000" pitchFamily="50" charset="-128"/>
                        <a:ea typeface="BIZ UDPゴシック" panose="020B0400000000000000" pitchFamily="50" charset="-128"/>
                      </a:endParaRPr>
                    </a:p>
                  </a:txBody>
                  <a:tcPr>
                    <a:solidFill>
                      <a:srgbClr val="F6C3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■模擬的就労</a:t>
                      </a:r>
                      <a:endPar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資料作成</a:t>
                      </a:r>
                      <a:endPar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endParaRPr kumimoji="1" lang="en-US" altLang="ja-JP" sz="1000" dirty="0">
                        <a:latin typeface="BIZ UDPゴシック" panose="020B0400000000000000" pitchFamily="50" charset="-128"/>
                        <a:ea typeface="BIZ UDPゴシック" panose="020B0400000000000000" pitchFamily="50" charset="-128"/>
                      </a:endParaRPr>
                    </a:p>
                  </a:txBody>
                  <a:tcPr>
                    <a:solidFill>
                      <a:srgbClr val="F6C3FF"/>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extLst>
                  <a:ext uri="{0D108BD9-81ED-4DB2-BD59-A6C34878D82A}">
                    <a16:rowId xmlns:a16="http://schemas.microsoft.com/office/drawing/2014/main" val="2416572005"/>
                  </a:ext>
                </a:extLst>
              </a:tr>
              <a:tr h="7822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２週目</a:t>
                      </a:r>
                      <a:endParaRPr kumimoji="1" lang="en-US" altLang="ja-JP" sz="1400" b="1" dirty="0">
                        <a:latin typeface="BIZ UDPゴシック" panose="020B0400000000000000" pitchFamily="50" charset="-128"/>
                        <a:ea typeface="BIZ UDPゴシック" panose="020B0400000000000000" pitchFamily="50" charset="-128"/>
                      </a:endParaRPr>
                    </a:p>
                  </a:txBody>
                  <a:tcPr vert="eaVert"/>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BIZ UDPゴシック" panose="020B0400000000000000" pitchFamily="50" charset="-128"/>
                          <a:ea typeface="BIZ UDPゴシック" panose="020B0400000000000000" pitchFamily="50" charset="-128"/>
                        </a:rPr>
                        <a:t>■模擬的就労</a:t>
                      </a:r>
                      <a:endParaRPr kumimoji="1" lang="en-US" altLang="ja-JP" sz="1400" b="1"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部品の組立、計量</a:t>
                      </a:r>
                    </a:p>
                  </a:txBody>
                  <a:tcPr>
                    <a:solidFill>
                      <a:srgbClr val="F6C3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■模擬的就労</a:t>
                      </a:r>
                      <a:endPar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部品の組立、計量</a:t>
                      </a:r>
                    </a:p>
                    <a:p>
                      <a:endParaRPr kumimoji="1" lang="en-US" altLang="ja-JP" sz="1500" dirty="0">
                        <a:latin typeface="BIZ UDPゴシック" panose="020B0400000000000000" pitchFamily="50" charset="-128"/>
                        <a:ea typeface="BIZ UDPゴシック" panose="020B0400000000000000" pitchFamily="50" charset="-128"/>
                      </a:endParaRPr>
                    </a:p>
                  </a:txBody>
                  <a:tcPr>
                    <a:solidFill>
                      <a:srgbClr val="F6C3FF"/>
                    </a:solidFill>
                  </a:tcPr>
                </a:tc>
                <a:tc>
                  <a:txBody>
                    <a:bodyPr/>
                    <a:lstStyle/>
                    <a:p>
                      <a:endParaRPr kumimoji="1" lang="en-US" altLang="ja-JP" sz="15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400" b="1" dirty="0">
                          <a:latin typeface="BIZ UDPゴシック" panose="020B0400000000000000" pitchFamily="50" charset="-128"/>
                          <a:ea typeface="BIZ UDPゴシック" panose="020B0400000000000000" pitchFamily="50" charset="-128"/>
                        </a:rPr>
                        <a:t>◆職場実習</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ドラッグストアでの品出し</a:t>
                      </a:r>
                      <a:endParaRPr kumimoji="1" lang="en-US" altLang="ja-JP" sz="1000" dirty="0">
                        <a:latin typeface="BIZ UDPゴシック" panose="020B0400000000000000" pitchFamily="50" charset="-128"/>
                        <a:ea typeface="BIZ UDPゴシック" panose="020B0400000000000000" pitchFamily="50" charset="-128"/>
                      </a:endParaRPr>
                    </a:p>
                  </a:txBody>
                  <a:tcPr>
                    <a:solidFill>
                      <a:schemeClr val="accent4">
                        <a:lumMod val="20000"/>
                        <a:lumOff val="80000"/>
                      </a:schemeClr>
                    </a:solidFill>
                  </a:tcPr>
                </a:tc>
                <a:tc>
                  <a:txBody>
                    <a:bodyPr/>
                    <a:lstStyle/>
                    <a:p>
                      <a:endParaRPr kumimoji="1" lang="en-US" altLang="ja-JP" sz="1500"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extLst>
                  <a:ext uri="{0D108BD9-81ED-4DB2-BD59-A6C34878D82A}">
                    <a16:rowId xmlns:a16="http://schemas.microsoft.com/office/drawing/2014/main" val="2009125956"/>
                  </a:ext>
                </a:extLst>
              </a:tr>
              <a:tr h="782293">
                <a:tc>
                  <a:txBody>
                    <a:bodyPr/>
                    <a:lstStyle/>
                    <a:p>
                      <a:pPr algn="ctr"/>
                      <a:r>
                        <a:rPr kumimoji="1" lang="en-US" altLang="ja-JP" sz="1400" b="1" dirty="0">
                          <a:latin typeface="BIZ UDPゴシック" panose="020B0400000000000000" pitchFamily="50" charset="-128"/>
                          <a:ea typeface="BIZ UDPゴシック" panose="020B0400000000000000" pitchFamily="50" charset="-128"/>
                        </a:rPr>
                        <a:t>3</a:t>
                      </a:r>
                      <a:r>
                        <a:rPr kumimoji="1" lang="ja-JP" altLang="en-US" sz="1400" b="1" dirty="0">
                          <a:latin typeface="BIZ UDPゴシック" panose="020B0400000000000000" pitchFamily="50" charset="-128"/>
                          <a:ea typeface="BIZ UDPゴシック" panose="020B0400000000000000" pitchFamily="50" charset="-128"/>
                        </a:rPr>
                        <a:t>週目</a:t>
                      </a:r>
                    </a:p>
                  </a:txBody>
                  <a:tcPr vert="eaVert"/>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400" b="1" dirty="0">
                          <a:latin typeface="BIZ UDPゴシック" panose="020B0400000000000000" pitchFamily="50" charset="-128"/>
                          <a:ea typeface="BIZ UDPゴシック" panose="020B0400000000000000" pitchFamily="50" charset="-128"/>
                        </a:rPr>
                        <a:t>★事業所の見学</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Ｂ型、就労移行の見学</a:t>
                      </a:r>
                    </a:p>
                  </a:txBody>
                  <a:tcPr>
                    <a:solidFill>
                      <a:schemeClr val="accent2">
                        <a:lumMod val="40000"/>
                        <a:lumOff val="60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★事業所の見学</a:t>
                      </a:r>
                      <a:endParaRPr kumimoji="1" lang="en-US" altLang="ja-JP" sz="1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企業、</a:t>
                      </a:r>
                      <a:r>
                        <a:rPr kumimoji="1"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a:t>
                      </a:r>
                      <a:r>
                        <a:rPr kumimoji="1"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型の見学</a:t>
                      </a:r>
                    </a:p>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accent2">
                        <a:lumMod val="40000"/>
                        <a:lumOff val="60000"/>
                      </a:schemeClr>
                    </a:solidFill>
                  </a:tcPr>
                </a:tc>
                <a:tc>
                  <a:txBody>
                    <a:bodyPr/>
                    <a:lstStyle/>
                    <a:p>
                      <a:r>
                        <a:rPr kumimoji="1" lang="ja-JP" altLang="en-US" sz="1400" b="1" dirty="0">
                          <a:latin typeface="BIZ UDPゴシック" panose="020B0400000000000000" pitchFamily="50" charset="-128"/>
                          <a:ea typeface="BIZ UDPゴシック" panose="020B0400000000000000" pitchFamily="50" charset="-128"/>
                        </a:rPr>
                        <a:t>●面談</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協同評価</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障害者手帳について</a:t>
                      </a:r>
                      <a:endParaRPr kumimoji="1" lang="en-US" altLang="ja-JP" sz="1000" dirty="0">
                        <a:latin typeface="BIZ UDPゴシック" panose="020B0400000000000000" pitchFamily="50" charset="-128"/>
                        <a:ea typeface="BIZ UDPゴシック" panose="020B0400000000000000" pitchFamily="50" charset="-128"/>
                      </a:endParaRPr>
                    </a:p>
                  </a:txBody>
                  <a:tcPr>
                    <a:solidFill>
                      <a:schemeClr val="accent6">
                        <a:lumMod val="20000"/>
                        <a:lumOff val="80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solidFill>
                      <a:schemeClr val="bg1">
                        <a:lumMod val="85000"/>
                      </a:schemeClr>
                    </a:solidFill>
                  </a:tcPr>
                </a:tc>
                <a:extLst>
                  <a:ext uri="{0D108BD9-81ED-4DB2-BD59-A6C34878D82A}">
                    <a16:rowId xmlns:a16="http://schemas.microsoft.com/office/drawing/2014/main" val="2198137473"/>
                  </a:ext>
                </a:extLst>
              </a:tr>
              <a:tr h="669659">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４週目</a:t>
                      </a:r>
                    </a:p>
                  </a:txBody>
                  <a:tcPr vert="eaVert"/>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ja-JP" sz="1400" b="1" i="0" kern="1200" dirty="0">
                          <a:solidFill>
                            <a:schemeClr val="tx1"/>
                          </a:solidFill>
                          <a:effectLst/>
                          <a:latin typeface="+mn-lt"/>
                          <a:ea typeface="+mn-ea"/>
                          <a:cs typeface="+mn-cs"/>
                        </a:rPr>
                        <a:t>❖</a:t>
                      </a:r>
                      <a:r>
                        <a:rPr kumimoji="1" lang="ja-JP" altLang="en-US" sz="1400" b="1" dirty="0">
                          <a:latin typeface="BIZ UDPゴシック" panose="020B0400000000000000" pitchFamily="50" charset="-128"/>
                          <a:ea typeface="BIZ UDPゴシック" panose="020B0400000000000000" pitchFamily="50" charset="-128"/>
                        </a:rPr>
                        <a:t>多機関連携によ</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400" b="1" dirty="0">
                          <a:latin typeface="BIZ UDPゴシック" panose="020B0400000000000000" pitchFamily="50" charset="-128"/>
                          <a:ea typeface="BIZ UDPゴシック" panose="020B0400000000000000" pitchFamily="50" charset="-128"/>
                        </a:rPr>
                        <a:t>　 るケース会議</a:t>
                      </a:r>
                      <a:endParaRPr kumimoji="1" lang="en-US" altLang="ja-JP" sz="1400" b="1" dirty="0">
                        <a:latin typeface="BIZ UDPゴシック" panose="020B0400000000000000" pitchFamily="50" charset="-128"/>
                        <a:ea typeface="BIZ UDPゴシック" panose="020B0400000000000000" pitchFamily="50" charset="-128"/>
                      </a:endParaRPr>
                    </a:p>
                  </a:txBody>
                  <a:tcPr>
                    <a:solidFill>
                      <a:schemeClr val="accent4"/>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lnB w="12700" cap="flat" cmpd="sng" algn="ctr">
                      <a:solidFill>
                        <a:schemeClr val="tx1"/>
                      </a:solidFill>
                      <a:prstDash val="solid"/>
                      <a:round/>
                      <a:headEnd type="none" w="med" len="med"/>
                      <a:tailEnd type="none" w="med" len="med"/>
                    </a:lnB>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lnB w="12700" cap="flat" cmpd="sng" algn="ctr">
                      <a:solidFill>
                        <a:schemeClr val="tx1"/>
                      </a:solidFill>
                      <a:prstDash val="solid"/>
                      <a:round/>
                      <a:headEnd type="none" w="med" len="med"/>
                      <a:tailEnd type="none" w="med" len="med"/>
                    </a:lnB>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kumimoji="1" lang="ja-JP" altLang="en-US" sz="1500" dirty="0">
                        <a:latin typeface="BIZ UDPゴシック" panose="020B0400000000000000" pitchFamily="50" charset="-128"/>
                        <a:ea typeface="BIZ UDPゴシック" panose="020B0400000000000000" pitchFamily="50" charset="-128"/>
                      </a:endParaRPr>
                    </a:p>
                  </a:txBody>
                  <a:tcPr>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34035991"/>
                  </a:ext>
                </a:extLst>
              </a:tr>
              <a:tr h="669791">
                <a:tc>
                  <a:txBody>
                    <a:bodyPr/>
                    <a:lstStyle/>
                    <a:p>
                      <a:pPr algn="ctr"/>
                      <a:r>
                        <a:rPr kumimoji="1" lang="ja-JP" altLang="en-US" sz="1400" b="1" dirty="0">
                          <a:latin typeface="BIZ UDPゴシック" panose="020B0400000000000000" pitchFamily="50" charset="-128"/>
                          <a:ea typeface="BIZ UDPゴシック" panose="020B0400000000000000" pitchFamily="50" charset="-128"/>
                        </a:rPr>
                        <a:t>５週目</a:t>
                      </a:r>
                    </a:p>
                  </a:txBody>
                  <a:tcPr vert="eaVert"/>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ja-JP" sz="1400" b="1" i="0" kern="1200" dirty="0">
                          <a:solidFill>
                            <a:schemeClr val="tx1"/>
                          </a:solidFill>
                          <a:effectLst/>
                          <a:latin typeface="+mn-lt"/>
                          <a:ea typeface="+mn-ea"/>
                          <a:cs typeface="+mn-cs"/>
                        </a:rPr>
                        <a:t>❖</a:t>
                      </a:r>
                      <a:r>
                        <a:rPr kumimoji="1" lang="ja-JP" altLang="en-US" sz="1400" b="1" dirty="0">
                          <a:latin typeface="BIZ UDPゴシック" panose="020B0400000000000000" pitchFamily="50" charset="-128"/>
                          <a:ea typeface="BIZ UDPゴシック" panose="020B0400000000000000" pitchFamily="50" charset="-128"/>
                        </a:rPr>
                        <a:t>アセスメント結</a:t>
                      </a:r>
                      <a:endParaRPr kumimoji="1" lang="en-US" altLang="ja-JP" sz="1400" b="1" dirty="0">
                        <a:latin typeface="BIZ UDPゴシック" panose="020B0400000000000000" pitchFamily="50" charset="-128"/>
                        <a:ea typeface="BIZ UDPゴシック" panose="020B0400000000000000" pitchFamily="50" charset="-128"/>
                      </a:endParaRPr>
                    </a:p>
                    <a:p>
                      <a:r>
                        <a:rPr kumimoji="1" lang="en-US" altLang="ja-JP" sz="1400" b="1" dirty="0">
                          <a:latin typeface="BIZ UDPゴシック" panose="020B0400000000000000" pitchFamily="50" charset="-128"/>
                          <a:ea typeface="BIZ UDPゴシック" panose="020B0400000000000000" pitchFamily="50" charset="-128"/>
                        </a:rPr>
                        <a:t>   </a:t>
                      </a:r>
                      <a:r>
                        <a:rPr kumimoji="1" lang="ja-JP" altLang="en-US" sz="1400" b="1" dirty="0">
                          <a:latin typeface="BIZ UDPゴシック" panose="020B0400000000000000" pitchFamily="50" charset="-128"/>
                          <a:ea typeface="BIZ UDPゴシック" panose="020B0400000000000000" pitchFamily="50" charset="-128"/>
                        </a:rPr>
                        <a:t>果の提出と共有</a:t>
                      </a:r>
                      <a:endParaRPr kumimoji="1" lang="en-US" altLang="ja-JP" sz="1400" b="1" dirty="0">
                        <a:latin typeface="BIZ UDPゴシック" panose="020B0400000000000000" pitchFamily="50" charset="-128"/>
                        <a:ea typeface="BIZ UDPゴシック" panose="020B0400000000000000" pitchFamily="50" charset="-128"/>
                      </a:endParaRPr>
                    </a:p>
                  </a:txBody>
                  <a:tcPr>
                    <a:solidFill>
                      <a:schemeClr val="accent4"/>
                    </a:solidFill>
                  </a:tcPr>
                </a:tc>
                <a:tc>
                  <a:txBody>
                    <a:bodyPr/>
                    <a:lstStyle/>
                    <a:p>
                      <a:endParaRPr kumimoji="1" lang="zh-TW" altLang="en-US" sz="16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lnT w="12700" cap="flat" cmpd="sng" algn="ctr">
                      <a:solidFill>
                        <a:schemeClr val="tx1"/>
                      </a:solidFill>
                      <a:prstDash val="solid"/>
                      <a:round/>
                      <a:headEnd type="none" w="med" len="med"/>
                      <a:tailEnd type="none" w="med" len="med"/>
                    </a:lnT>
                    <a:lnTlToBr w="12700" cap="flat" cmpd="sng" algn="ctr">
                      <a:solidFill>
                        <a:schemeClr val="tx1"/>
                      </a:solidFill>
                      <a:prstDash val="solid"/>
                      <a:round/>
                      <a:headEnd type="none" w="med" len="med"/>
                      <a:tailEnd type="none" w="med" len="med"/>
                    </a:lnTlToBr>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lnT w="12700" cap="flat" cmpd="sng" algn="ctr">
                      <a:solidFill>
                        <a:schemeClr val="tx1"/>
                      </a:solidFill>
                      <a:prstDash val="solid"/>
                      <a:round/>
                      <a:headEnd type="none" w="med" len="med"/>
                      <a:tailEnd type="none" w="med" len="med"/>
                    </a:lnT>
                    <a:lnTlToBr w="12700" cap="flat" cmpd="sng" algn="ctr">
                      <a:solidFill>
                        <a:schemeClr val="tx1"/>
                      </a:solidFill>
                      <a:prstDash val="solid"/>
                      <a:round/>
                      <a:headEnd type="none" w="med" len="med"/>
                      <a:tailEnd type="none" w="med" len="med"/>
                    </a:lnTlToBr>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lnT w="12700" cap="flat" cmpd="sng" algn="ctr">
                      <a:solidFill>
                        <a:schemeClr val="tx1"/>
                      </a:solidFill>
                      <a:prstDash val="solid"/>
                      <a:round/>
                      <a:headEnd type="none" w="med" len="med"/>
                      <a:tailEnd type="none" w="med" len="med"/>
                    </a:lnT>
                    <a:lnTlToBr w="12700" cap="flat" cmpd="sng" algn="ctr">
                      <a:solidFill>
                        <a:schemeClr val="tx1"/>
                      </a:solidFill>
                      <a:prstDash val="solid"/>
                      <a:round/>
                      <a:headEnd type="none" w="med" len="med"/>
                      <a:tailEnd type="none" w="med" len="med"/>
                    </a:lnTlToBr>
                  </a:tcPr>
                </a:tc>
                <a:tc>
                  <a:txBody>
                    <a:bodyPr/>
                    <a:lstStyle/>
                    <a:p>
                      <a:endParaRPr kumimoji="1" lang="ja-JP" altLang="en-US" sz="1600" dirty="0">
                        <a:latin typeface="BIZ UDPゴシック" panose="020B0400000000000000" pitchFamily="50" charset="-128"/>
                        <a:ea typeface="BIZ UDPゴシック" panose="020B0400000000000000" pitchFamily="50" charset="-128"/>
                      </a:endParaRPr>
                    </a:p>
                  </a:txBody>
                  <a:tcPr>
                    <a:lnT w="12700" cap="flat" cmpd="sng" algn="ctr">
                      <a:solidFill>
                        <a:schemeClr val="tx1"/>
                      </a:solidFill>
                      <a:prstDash val="solid"/>
                      <a:round/>
                      <a:headEnd type="none" w="med" len="med"/>
                      <a:tailEnd type="none" w="med" len="med"/>
                    </a:lnT>
                    <a:lnTlToBr w="12700" cap="flat" cmpd="sng" algn="ctr">
                      <a:solidFill>
                        <a:schemeClr val="tx1"/>
                      </a:solidFill>
                      <a:prstDash val="solid"/>
                      <a:round/>
                      <a:headEnd type="none" w="med" len="med"/>
                      <a:tailEnd type="none" w="med" len="med"/>
                    </a:lnTlToBr>
                  </a:tcPr>
                </a:tc>
                <a:extLst>
                  <a:ext uri="{0D108BD9-81ED-4DB2-BD59-A6C34878D82A}">
                    <a16:rowId xmlns:a16="http://schemas.microsoft.com/office/drawing/2014/main" val="2069027389"/>
                  </a:ext>
                </a:extLst>
              </a:tr>
            </a:tbl>
          </a:graphicData>
        </a:graphic>
      </p:graphicFrame>
      <p:sp>
        <p:nvSpPr>
          <p:cNvPr id="5" name="吹き出し: 角を丸めた四角形 4">
            <a:extLst>
              <a:ext uri="{FF2B5EF4-FFF2-40B4-BE49-F238E27FC236}">
                <a16:creationId xmlns:a16="http://schemas.microsoft.com/office/drawing/2014/main" id="{AB503C22-C24A-18D7-2B1E-3A73C4B3EC16}"/>
              </a:ext>
            </a:extLst>
          </p:cNvPr>
          <p:cNvSpPr/>
          <p:nvPr/>
        </p:nvSpPr>
        <p:spPr>
          <a:xfrm>
            <a:off x="9318980" y="2121572"/>
            <a:ext cx="2768245" cy="1621753"/>
          </a:xfrm>
          <a:prstGeom prst="wedgeRoundRectCallout">
            <a:avLst>
              <a:gd name="adj1" fmla="val -55312"/>
              <a:gd name="adj2" fmla="val -43437"/>
              <a:gd name="adj3" fmla="val 16667"/>
            </a:avLst>
          </a:prstGeom>
          <a:solidFill>
            <a:schemeClr val="bg1"/>
          </a:solidFill>
          <a:ln w="50800"/>
        </p:spPr>
        <p:style>
          <a:lnRef idx="2">
            <a:schemeClr val="dk1"/>
          </a:lnRef>
          <a:fillRef idx="1">
            <a:schemeClr val="lt1"/>
          </a:fillRef>
          <a:effectRef idx="0">
            <a:schemeClr val="dk1"/>
          </a:effectRef>
          <a:fontRef idx="minor">
            <a:schemeClr val="dk1"/>
          </a:fontRef>
        </p:style>
        <p:txBody>
          <a:bodyPr rtlCol="0" anchor="ctr"/>
          <a:lstStyle/>
          <a:p>
            <a:r>
              <a:rPr lang="ja-JP" altLang="en-US" sz="1400" dirty="0">
                <a:latin typeface="BIZ UDPゴシック" panose="020B0400000000000000" pitchFamily="50" charset="-128"/>
                <a:ea typeface="BIZ UDPゴシック" panose="020B0400000000000000" pitchFamily="50" charset="-128"/>
              </a:rPr>
              <a:t>出席：本人、相談支援専門員、</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就労選択支援員</a:t>
            </a:r>
            <a:endParaRPr lang="en-US" altLang="ja-JP" sz="1400" dirty="0">
              <a:latin typeface="BIZ UDPゴシック" panose="020B0400000000000000" pitchFamily="50" charset="-128"/>
              <a:ea typeface="BIZ UDPゴシック" panose="020B0400000000000000" pitchFamily="50" charset="-128"/>
            </a:endParaRPr>
          </a:p>
          <a:p>
            <a:r>
              <a:rPr lang="en-US" altLang="ja-JP" sz="1400" dirty="0">
                <a:solidFill>
                  <a:srgbClr val="FF0000"/>
                </a:solidFill>
                <a:latin typeface="BIZ UDPゴシック" panose="020B0400000000000000" pitchFamily="50" charset="-128"/>
                <a:ea typeface="BIZ UDPゴシック" panose="020B0400000000000000" pitchFamily="50" charset="-128"/>
              </a:rPr>
              <a:t>※</a:t>
            </a:r>
            <a:r>
              <a:rPr lang="ja-JP" altLang="en-US" sz="1400" dirty="0">
                <a:solidFill>
                  <a:srgbClr val="FF0000"/>
                </a:solidFill>
                <a:latin typeface="BIZ UDPゴシック" panose="020B0400000000000000" pitchFamily="50" charset="-128"/>
                <a:ea typeface="BIZ UDPゴシック" panose="020B0400000000000000" pitchFamily="50" charset="-128"/>
              </a:rPr>
              <a:t>企業や事業所の見学ができ</a:t>
            </a:r>
            <a:endParaRPr lang="en-US" altLang="ja-JP" sz="1400" dirty="0">
              <a:solidFill>
                <a:srgbClr val="FF0000"/>
              </a:solidFill>
              <a:latin typeface="BIZ UDPゴシック" panose="020B0400000000000000" pitchFamily="50" charset="-128"/>
              <a:ea typeface="BIZ UDPゴシック" panose="020B0400000000000000" pitchFamily="50" charset="-128"/>
            </a:endParaRPr>
          </a:p>
          <a:p>
            <a:r>
              <a:rPr lang="ja-JP" altLang="en-US" sz="1400" dirty="0">
                <a:solidFill>
                  <a:srgbClr val="FF0000"/>
                </a:solidFill>
                <a:latin typeface="BIZ UDPゴシック" panose="020B0400000000000000" pitchFamily="50" charset="-128"/>
                <a:ea typeface="BIZ UDPゴシック" panose="020B0400000000000000" pitchFamily="50" charset="-128"/>
              </a:rPr>
              <a:t>　 れば、比較検討しやすいので</a:t>
            </a:r>
            <a:endParaRPr lang="en-US" altLang="ja-JP" sz="1400" dirty="0">
              <a:solidFill>
                <a:srgbClr val="FF0000"/>
              </a:solidFill>
              <a:latin typeface="BIZ UDPゴシック" panose="020B0400000000000000" pitchFamily="50" charset="-128"/>
              <a:ea typeface="BIZ UDPゴシック" panose="020B0400000000000000" pitchFamily="50" charset="-128"/>
            </a:endParaRPr>
          </a:p>
          <a:p>
            <a:r>
              <a:rPr lang="en-US" altLang="ja-JP" sz="1400" dirty="0">
                <a:solidFill>
                  <a:srgbClr val="FF0000"/>
                </a:solidFill>
                <a:latin typeface="BIZ UDPゴシック" panose="020B0400000000000000" pitchFamily="50" charset="-128"/>
                <a:ea typeface="BIZ UDPゴシック" panose="020B0400000000000000" pitchFamily="50" charset="-128"/>
              </a:rPr>
              <a:t>   </a:t>
            </a:r>
            <a:r>
              <a:rPr lang="ja-JP" altLang="en-US" sz="1400" dirty="0">
                <a:solidFill>
                  <a:srgbClr val="FF0000"/>
                </a:solidFill>
                <a:latin typeface="BIZ UDPゴシック" panose="020B0400000000000000" pitchFamily="50" charset="-128"/>
                <a:ea typeface="BIZ UDPゴシック" panose="020B0400000000000000" pitchFamily="50" charset="-128"/>
              </a:rPr>
              <a:t>はという意見が出たので、</a:t>
            </a:r>
            <a:endParaRPr lang="en-US" altLang="ja-JP" sz="1400" dirty="0">
              <a:solidFill>
                <a:srgbClr val="FF0000"/>
              </a:solidFill>
              <a:latin typeface="BIZ UDPゴシック" panose="020B0400000000000000" pitchFamily="50" charset="-128"/>
              <a:ea typeface="BIZ UDPゴシック" panose="020B0400000000000000" pitchFamily="50" charset="-128"/>
            </a:endParaRPr>
          </a:p>
          <a:p>
            <a:r>
              <a:rPr lang="en-US" altLang="ja-JP" sz="1400" dirty="0">
                <a:solidFill>
                  <a:srgbClr val="FF0000"/>
                </a:solidFill>
                <a:latin typeface="BIZ UDPゴシック" panose="020B0400000000000000" pitchFamily="50" charset="-128"/>
                <a:ea typeface="BIZ UDPゴシック" panose="020B0400000000000000" pitchFamily="50" charset="-128"/>
              </a:rPr>
              <a:t>   </a:t>
            </a:r>
            <a:r>
              <a:rPr lang="ja-JP" altLang="en-US" sz="1400" dirty="0">
                <a:solidFill>
                  <a:srgbClr val="FF0000"/>
                </a:solidFill>
                <a:latin typeface="BIZ UDPゴシック" panose="020B0400000000000000" pitchFamily="50" charset="-128"/>
                <a:ea typeface="BIZ UDPゴシック" panose="020B0400000000000000" pitchFamily="50" charset="-128"/>
              </a:rPr>
              <a:t>３週目に幾つかの事業所見　</a:t>
            </a:r>
            <a:endParaRPr lang="en-US" altLang="ja-JP" sz="1400" dirty="0">
              <a:solidFill>
                <a:srgbClr val="FF0000"/>
              </a:solidFill>
              <a:latin typeface="BIZ UDPゴシック" panose="020B0400000000000000" pitchFamily="50" charset="-128"/>
              <a:ea typeface="BIZ UDPゴシック" panose="020B0400000000000000" pitchFamily="50" charset="-128"/>
            </a:endParaRPr>
          </a:p>
          <a:p>
            <a:r>
              <a:rPr lang="ja-JP" altLang="en-US" sz="1400" dirty="0">
                <a:solidFill>
                  <a:srgbClr val="FF0000"/>
                </a:solidFill>
                <a:latin typeface="BIZ UDPゴシック" panose="020B0400000000000000" pitchFamily="50" charset="-128"/>
                <a:ea typeface="BIZ UDPゴシック" panose="020B0400000000000000" pitchFamily="50" charset="-128"/>
              </a:rPr>
              <a:t>　 学を行うことにした</a:t>
            </a:r>
            <a:endParaRPr lang="en-US" altLang="ja-JP" sz="1400" dirty="0">
              <a:solidFill>
                <a:srgbClr val="FF0000"/>
              </a:solidFill>
              <a:latin typeface="BIZ UDPゴシック" panose="020B0400000000000000" pitchFamily="50" charset="-128"/>
              <a:ea typeface="BIZ UDPゴシック" panose="020B0400000000000000" pitchFamily="50" charset="-128"/>
            </a:endParaRPr>
          </a:p>
        </p:txBody>
      </p:sp>
      <p:sp>
        <p:nvSpPr>
          <p:cNvPr id="7" name="吹き出し: 角を丸めた四角形 6">
            <a:extLst>
              <a:ext uri="{FF2B5EF4-FFF2-40B4-BE49-F238E27FC236}">
                <a16:creationId xmlns:a16="http://schemas.microsoft.com/office/drawing/2014/main" id="{2F79883F-636C-9957-6BAD-9F897BDA3132}"/>
              </a:ext>
            </a:extLst>
          </p:cNvPr>
          <p:cNvSpPr/>
          <p:nvPr/>
        </p:nvSpPr>
        <p:spPr>
          <a:xfrm>
            <a:off x="4280477" y="3098468"/>
            <a:ext cx="1544472" cy="644857"/>
          </a:xfrm>
          <a:prstGeom prst="wedgeRoundRectCallout">
            <a:avLst>
              <a:gd name="adj1" fmla="val 59364"/>
              <a:gd name="adj2" fmla="val 4456"/>
              <a:gd name="adj3" fmla="val 16667"/>
            </a:avLst>
          </a:prstGeom>
          <a:solidFill>
            <a:schemeClr val="bg1"/>
          </a:solidFill>
          <a:ln w="50800"/>
        </p:spPr>
        <p:style>
          <a:lnRef idx="2">
            <a:schemeClr val="dk1"/>
          </a:lnRef>
          <a:fillRef idx="1">
            <a:schemeClr val="lt1"/>
          </a:fillRef>
          <a:effectRef idx="0">
            <a:schemeClr val="dk1"/>
          </a:effectRef>
          <a:fontRef idx="minor">
            <a:schemeClr val="dk1"/>
          </a:fontRef>
        </p:style>
        <p:txBody>
          <a:bodyPr rtlCol="0" anchor="ctr"/>
          <a:lstStyle/>
          <a:p>
            <a:r>
              <a:rPr lang="ja-JP" altLang="en-US" sz="1500" dirty="0">
                <a:latin typeface="BIZ UDPゴシック" panose="020B0400000000000000" pitchFamily="50" charset="-128"/>
                <a:ea typeface="BIZ UDPゴシック" panose="020B0400000000000000" pitchFamily="50" charset="-128"/>
              </a:rPr>
              <a:t>施設外就労先を活用した</a:t>
            </a:r>
            <a:endParaRPr lang="en-US" altLang="ja-JP" sz="1500" dirty="0">
              <a:latin typeface="BIZ UDPゴシック" panose="020B0400000000000000" pitchFamily="50" charset="-128"/>
              <a:ea typeface="BIZ UDPゴシック" panose="020B0400000000000000" pitchFamily="50" charset="-128"/>
            </a:endParaRPr>
          </a:p>
        </p:txBody>
      </p:sp>
      <p:sp>
        <p:nvSpPr>
          <p:cNvPr id="11" name="吹き出し: 角を丸めた四角形 10">
            <a:extLst>
              <a:ext uri="{FF2B5EF4-FFF2-40B4-BE49-F238E27FC236}">
                <a16:creationId xmlns:a16="http://schemas.microsoft.com/office/drawing/2014/main" id="{79A46384-281D-0C45-D7DA-32950262FB10}"/>
              </a:ext>
            </a:extLst>
          </p:cNvPr>
          <p:cNvSpPr/>
          <p:nvPr/>
        </p:nvSpPr>
        <p:spPr>
          <a:xfrm>
            <a:off x="1073672" y="4877525"/>
            <a:ext cx="2915972" cy="524301"/>
          </a:xfrm>
          <a:prstGeom prst="wedgeRoundRectCallout">
            <a:avLst>
              <a:gd name="adj1" fmla="val 57842"/>
              <a:gd name="adj2" fmla="val -33251"/>
              <a:gd name="adj3" fmla="val 16667"/>
            </a:avLst>
          </a:prstGeom>
          <a:solidFill>
            <a:schemeClr val="bg1"/>
          </a:solidFill>
          <a:ln w="50800"/>
        </p:spPr>
        <p:style>
          <a:lnRef idx="2">
            <a:schemeClr val="dk1"/>
          </a:lnRef>
          <a:fillRef idx="1">
            <a:schemeClr val="lt1"/>
          </a:fillRef>
          <a:effectRef idx="0">
            <a:schemeClr val="dk1"/>
          </a:effectRef>
          <a:fontRef idx="minor">
            <a:schemeClr val="dk1"/>
          </a:fontRef>
        </p:style>
        <p:txBody>
          <a:bodyPr rtlCol="0" anchor="ctr"/>
          <a:lstStyle/>
          <a:p>
            <a:r>
              <a:rPr lang="zh-TW" altLang="en-US" sz="1400" dirty="0">
                <a:latin typeface="BIZ UDPゴシック" panose="020B0400000000000000" pitchFamily="50" charset="-128"/>
                <a:ea typeface="BIZ UDPゴシック" panose="020B0400000000000000" pitchFamily="50" charset="-128"/>
              </a:rPr>
              <a:t>出席：本人、母親、相談支援専門員、</a:t>
            </a:r>
            <a:endParaRPr lang="en-US" altLang="zh-TW"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zh-TW" altLang="en-US" sz="1400" dirty="0">
                <a:latin typeface="BIZ UDPゴシック" panose="020B0400000000000000" pitchFamily="50" charset="-128"/>
                <a:ea typeface="BIZ UDPゴシック" panose="020B0400000000000000" pitchFamily="50" charset="-128"/>
              </a:rPr>
              <a:t>就労選択支援員</a:t>
            </a:r>
          </a:p>
        </p:txBody>
      </p:sp>
      <p:sp useBgFill="1">
        <p:nvSpPr>
          <p:cNvPr id="13" name="吹き出し: 角を丸めた四角形 12">
            <a:extLst>
              <a:ext uri="{FF2B5EF4-FFF2-40B4-BE49-F238E27FC236}">
                <a16:creationId xmlns:a16="http://schemas.microsoft.com/office/drawing/2014/main" id="{054731E9-E6D5-8508-5275-3F3A2771A47C}"/>
              </a:ext>
            </a:extLst>
          </p:cNvPr>
          <p:cNvSpPr/>
          <p:nvPr/>
        </p:nvSpPr>
        <p:spPr>
          <a:xfrm>
            <a:off x="4280477" y="5560519"/>
            <a:ext cx="3049011" cy="524301"/>
          </a:xfrm>
          <a:prstGeom prst="wedgeRoundRectCallout">
            <a:avLst>
              <a:gd name="adj1" fmla="val -59044"/>
              <a:gd name="adj2" fmla="val -30648"/>
              <a:gd name="adj3" fmla="val 16667"/>
            </a:avLst>
          </a:prstGeom>
          <a:ln w="50800"/>
        </p:spPr>
        <p:style>
          <a:lnRef idx="2">
            <a:schemeClr val="dk1"/>
          </a:lnRef>
          <a:fillRef idx="1">
            <a:schemeClr val="lt1"/>
          </a:fillRef>
          <a:effectRef idx="0">
            <a:schemeClr val="dk1"/>
          </a:effectRef>
          <a:fontRef idx="minor">
            <a:schemeClr val="dk1"/>
          </a:fontRef>
        </p:style>
        <p:txBody>
          <a:bodyPr rtlCol="0" anchor="ctr"/>
          <a:lstStyle/>
          <a:p>
            <a:r>
              <a:rPr lang="ja-JP" altLang="en-US" sz="1400" dirty="0">
                <a:latin typeface="BIZ UDPゴシック" panose="020B0400000000000000" pitchFamily="50" charset="-128"/>
                <a:ea typeface="BIZ UDPゴシック" panose="020B0400000000000000" pitchFamily="50" charset="-128"/>
              </a:rPr>
              <a:t>自治体窓口へ提出した。</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本人、相談支援専門員と共有した</a:t>
            </a:r>
            <a:endParaRPr lang="zh-TW" altLang="en-US" sz="1400" dirty="0">
              <a:latin typeface="BIZ UDPゴシック" panose="020B0400000000000000" pitchFamily="50" charset="-128"/>
              <a:ea typeface="BIZ UDPゴシック" panose="020B0400000000000000" pitchFamily="50" charset="-128"/>
            </a:endParaRPr>
          </a:p>
        </p:txBody>
      </p:sp>
      <p:sp>
        <p:nvSpPr>
          <p:cNvPr id="8" name="スライド番号プレースホルダー 7">
            <a:extLst>
              <a:ext uri="{FF2B5EF4-FFF2-40B4-BE49-F238E27FC236}">
                <a16:creationId xmlns:a16="http://schemas.microsoft.com/office/drawing/2014/main" id="{F37FA8F9-A9E3-B6ED-F69C-4F42B660B583}"/>
              </a:ext>
            </a:extLst>
          </p:cNvPr>
          <p:cNvSpPr>
            <a:spLocks noGrp="1"/>
          </p:cNvSpPr>
          <p:nvPr>
            <p:ph type="sldNum" sz="quarter" idx="12"/>
          </p:nvPr>
        </p:nvSpPr>
        <p:spPr/>
        <p:txBody>
          <a:bodyPr/>
          <a:lstStyle/>
          <a:p>
            <a:fld id="{C339E4E8-780C-47DA-9976-8D59F520AA81}" type="slidenum">
              <a:rPr kumimoji="1" lang="ja-JP" altLang="en-US" smtClean="0"/>
              <a:t>8</a:t>
            </a:fld>
            <a:endParaRPr kumimoji="1" lang="ja-JP" altLang="en-US"/>
          </a:p>
        </p:txBody>
      </p:sp>
    </p:spTree>
    <p:extLst>
      <p:ext uri="{BB962C8B-B14F-4D97-AF65-F5344CB8AC3E}">
        <p14:creationId xmlns:p14="http://schemas.microsoft.com/office/powerpoint/2010/main" val="2821240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2A882-5854-D5FA-CB2F-2CE4CBF03D2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5D5886C-93C4-78DD-3947-22DFF2A06EFA}"/>
              </a:ext>
            </a:extLst>
          </p:cNvPr>
          <p:cNvSpPr>
            <a:spLocks noGrp="1"/>
          </p:cNvSpPr>
          <p:nvPr>
            <p:ph type="title"/>
          </p:nvPr>
        </p:nvSpPr>
        <p:spPr>
          <a:xfrm>
            <a:off x="779477" y="-253429"/>
            <a:ext cx="10515600" cy="1082179"/>
          </a:xfrm>
        </p:spPr>
        <p:txBody>
          <a:bodyPr>
            <a:normAutofit/>
          </a:bodyPr>
          <a:lstStyle/>
          <a:p>
            <a:r>
              <a:rPr lang="ja-JP" altLang="en-US" sz="3600" dirty="0">
                <a:latin typeface="BIZ UDPゴシック" panose="020B0400000000000000" pitchFamily="50" charset="-128"/>
                <a:ea typeface="BIZ UDPゴシック" panose="020B0400000000000000" pitchFamily="50" charset="-128"/>
              </a:rPr>
              <a:t>（１）アセスメント参考事項</a:t>
            </a:r>
            <a:endParaRPr kumimoji="1" lang="ja-JP" altLang="en-US" sz="3600" dirty="0">
              <a:latin typeface="BIZ UDPゴシック" panose="020B0400000000000000" pitchFamily="50" charset="-128"/>
              <a:ea typeface="BIZ UDPゴシック" panose="020B0400000000000000" pitchFamily="50" charset="-128"/>
            </a:endParaRPr>
          </a:p>
        </p:txBody>
      </p:sp>
      <p:graphicFrame>
        <p:nvGraphicFramePr>
          <p:cNvPr id="6" name="コンテンツ プレースホルダー 10">
            <a:extLst>
              <a:ext uri="{FF2B5EF4-FFF2-40B4-BE49-F238E27FC236}">
                <a16:creationId xmlns:a16="http://schemas.microsoft.com/office/drawing/2014/main" id="{E30205DC-50A8-6F6A-BABD-EF4436E45737}"/>
              </a:ext>
            </a:extLst>
          </p:cNvPr>
          <p:cNvGraphicFramePr>
            <a:graphicFrameLocks noGrp="1"/>
          </p:cNvGraphicFramePr>
          <p:nvPr>
            <p:ph idx="1"/>
            <p:extLst>
              <p:ext uri="{D42A27DB-BD31-4B8C-83A1-F6EECF244321}">
                <p14:modId xmlns:p14="http://schemas.microsoft.com/office/powerpoint/2010/main" val="4273384092"/>
              </p:ext>
            </p:extLst>
          </p:nvPr>
        </p:nvGraphicFramePr>
        <p:xfrm>
          <a:off x="779477" y="722371"/>
          <a:ext cx="10685318" cy="5872682"/>
        </p:xfrm>
        <a:graphic>
          <a:graphicData uri="http://schemas.openxmlformats.org/drawingml/2006/table">
            <a:tbl>
              <a:tblPr/>
              <a:tblGrid>
                <a:gridCol w="1844386">
                  <a:extLst>
                    <a:ext uri="{9D8B030D-6E8A-4147-A177-3AD203B41FA5}">
                      <a16:colId xmlns:a16="http://schemas.microsoft.com/office/drawing/2014/main" val="3040361329"/>
                    </a:ext>
                  </a:extLst>
                </a:gridCol>
                <a:gridCol w="5694218">
                  <a:extLst>
                    <a:ext uri="{9D8B030D-6E8A-4147-A177-3AD203B41FA5}">
                      <a16:colId xmlns:a16="http://schemas.microsoft.com/office/drawing/2014/main" val="3885945434"/>
                    </a:ext>
                  </a:extLst>
                </a:gridCol>
                <a:gridCol w="3146714">
                  <a:extLst>
                    <a:ext uri="{9D8B030D-6E8A-4147-A177-3AD203B41FA5}">
                      <a16:colId xmlns:a16="http://schemas.microsoft.com/office/drawing/2014/main" val="4024473103"/>
                    </a:ext>
                  </a:extLst>
                </a:gridCol>
              </a:tblGrid>
              <a:tr h="191661">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項　　目</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現　　　状</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これまでの支援経過や方針・課題等</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21657"/>
                  </a:ext>
                </a:extLst>
              </a:tr>
              <a:tr h="490201">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住環境</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住宅地の一戸建て。</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公共交通機関は少ない</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・父親は単身赴任。母親、弟、祖母</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との</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4</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人暮らし。</a:t>
                      </a: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本人は当面はこの暮らし方が続いていくと思っている。母親からは親亡き後の生活を気に掛ける発言もある。</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5303188"/>
                  </a:ext>
                </a:extLst>
              </a:tr>
              <a:tr h="752042">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障害の状況</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障害程度</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区分：未実施　　・精神保健福祉手帳：なし</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WAIS-</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Ⅳ</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全</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IQ98</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、言語理解</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86</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、知覚</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推理</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99</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ワ－キングメモリ</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118</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、処理速度</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９５</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r>
                        <a:rPr 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障害者手帳取得について</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検討する機会がなかった。再検討し、必要があれば申請したいと考えている。</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3836410"/>
                  </a:ext>
                </a:extLst>
              </a:tr>
              <a:tr h="157018">
                <a:tc>
                  <a:txBody>
                    <a:bodyPr/>
                    <a:lstStyle/>
                    <a:p>
                      <a:pPr algn="ctr">
                        <a:buNone/>
                      </a:pPr>
                      <a:r>
                        <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健康面・身体の状況</a:t>
                      </a: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・持病なし。</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170cm58kg</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0302938"/>
                  </a:ext>
                </a:extLst>
              </a:tr>
              <a:tr h="746760">
                <a:tc>
                  <a:txBody>
                    <a:bodyPr/>
                    <a:lstStyle/>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日常生活</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・生活リズムは整っている（</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7:00</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起床、</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23:00</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就寝）</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・食事、トイレ、入浴等</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身の回りのことは自立。</a:t>
                      </a: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調理、洗濯、掃除等の家事は母親が</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行っており、</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経験が少ない。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・スマホを所持している。家族とのやり取りのみ。</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・服薬は自分で管理している（夕食後にリスペリドン錠とセルトラリ</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ン錠を少量服薬）。最近の服薬変更はない。通院は</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8</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週に</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回。</a:t>
                      </a:r>
                      <a:endPar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「やってみてもいい」と思っており、機会があればできるかもしれない。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交友関係のある友人はいないが、気の合う仲間ができればと思っている。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67645681"/>
                  </a:ext>
                </a:extLst>
              </a:tr>
              <a:tr h="746760">
                <a:tc>
                  <a:txBody>
                    <a:bodyPr/>
                    <a:lstStyle/>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金銭管理</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・障害基礎年金２級</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・金銭の管理は自分で行っている。生活費の内訳ややりくりについ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て、具体的に想定することは難しい。</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10,000</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円を生活費とし母親</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　に渡している。スマホ代</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4,000</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円、車の維持費を支出している。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日常的な買い物はできる</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。無駄遣いや高額な買い物はしない。</a:t>
                      </a:r>
                      <a:endPar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年金は医療機関の</a:t>
                      </a:r>
                      <a:r>
                        <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PSW</a:t>
                      </a: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の支援で申請した。</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807072"/>
                  </a:ext>
                </a:extLst>
              </a:tr>
              <a:tr h="355600">
                <a:tc>
                  <a:txBody>
                    <a:bodyPr/>
                    <a:lstStyle/>
                    <a:p>
                      <a:pPr algn="ctr">
                        <a:buNone/>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コミュニケーション</a:t>
                      </a: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a:t>
                      </a:r>
                      <a:r>
                        <a:rPr lang="ja-JP"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言葉での会話、常識、社会ルールの理解は平均的。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・安心できる人との会話は好む。</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・曖昧な指示は分かりづらい。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・暗黙の了解が分かりづらい。</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rPr>
                        <a:t>・言語的な推論が必要な場面は苦手。</a:t>
                      </a:r>
                      <a:endParaRPr lang="en-US" alt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buNone/>
                      </a:pPr>
                      <a:endParaRPr lang="ja-JP" sz="1600" kern="100" dirty="0">
                        <a:effectLst/>
                        <a:latin typeface="UD デジタル 教科書体 NK-R" panose="02020400000000000000" pitchFamily="18" charset="-128"/>
                        <a:ea typeface="UD デジタル 教科書体 NK-R" panose="02020400000000000000" pitchFamily="18" charset="-128"/>
                        <a:cs typeface="Times New Roman" panose="02020603050405020304" pitchFamily="18" charset="0"/>
                      </a:endParaRPr>
                    </a:p>
                  </a:txBody>
                  <a:tcPr marL="42305" marR="423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3397207"/>
                  </a:ext>
                </a:extLst>
              </a:tr>
            </a:tbl>
          </a:graphicData>
        </a:graphic>
      </p:graphicFrame>
      <p:sp>
        <p:nvSpPr>
          <p:cNvPr id="5" name="スライド番号プレースホルダー 4">
            <a:extLst>
              <a:ext uri="{FF2B5EF4-FFF2-40B4-BE49-F238E27FC236}">
                <a16:creationId xmlns:a16="http://schemas.microsoft.com/office/drawing/2014/main" id="{53BB01E7-CAA1-F0B4-EDFA-14EA640B8229}"/>
              </a:ext>
            </a:extLst>
          </p:cNvPr>
          <p:cNvSpPr>
            <a:spLocks noGrp="1"/>
          </p:cNvSpPr>
          <p:nvPr>
            <p:ph type="sldNum" sz="quarter" idx="12"/>
          </p:nvPr>
        </p:nvSpPr>
        <p:spPr/>
        <p:txBody>
          <a:bodyPr/>
          <a:lstStyle/>
          <a:p>
            <a:fld id="{C339E4E8-780C-47DA-9976-8D59F520AA81}" type="slidenum">
              <a:rPr kumimoji="1" lang="ja-JP" altLang="en-US" smtClean="0"/>
              <a:t>9</a:t>
            </a:fld>
            <a:endParaRPr kumimoji="1" lang="ja-JP" altLang="en-US"/>
          </a:p>
        </p:txBody>
      </p:sp>
    </p:spTree>
    <p:extLst>
      <p:ext uri="{BB962C8B-B14F-4D97-AF65-F5344CB8AC3E}">
        <p14:creationId xmlns:p14="http://schemas.microsoft.com/office/powerpoint/2010/main" val="278495531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&#65279;<?xml version="1.0" encoding="utf-8" standalone="yes"?>
<Relationships xmlns="http://schemas.openxmlformats.org/package/2006/relationships">
  <Relationship Id="rId1" Type="http://schemas.openxmlformats.org/officeDocument/2006/relationships/customXmlProps" Target="itemProps1.xml" />
</Relationships>
</file>

<file path=customXml/_rels/item2.xml.rels>&#65279;<?xml version="1.0" encoding="utf-8" standalone="yes"?>
<Relationships xmlns="http://schemas.openxmlformats.org/package/2006/relationships">
  <Relationship Id="rId1" Type="http://schemas.openxmlformats.org/officeDocument/2006/relationships/customXmlProps" Target="itemProps2.xml" />
</Relationships>
</file>

<file path=customXml/_rels/item3.xml.rels>&#65279;<?xml version="1.0" encoding="utf-8" standalone="yes"?>
<Relationships xmlns="http://schemas.openxmlformats.org/package/2006/relationships">
  <Relationship Id="rId1" Type="http://schemas.openxmlformats.org/officeDocument/2006/relationships/customXmlProps" Target="itemProps3.xml" />
</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74B6B82DB004D46816416437228CFDA" ma:contentTypeVersion="15" ma:contentTypeDescription="新しいドキュメントを作成します。" ma:contentTypeScope="" ma:versionID="a723a85411dc36c33e4b1130281861fa">
  <xsd:schema xmlns:xsd="http://www.w3.org/2001/XMLSchema" xmlns:xs="http://www.w3.org/2001/XMLSchema" xmlns:p="http://schemas.microsoft.com/office/2006/metadata/properties" xmlns:ns2="7ba608ac-4d1c-4c85-8325-32933235d56e" xmlns:ns3="e0e86db0-997c-4cb6-bb34-f88ecb8e7e9c" targetNamespace="http://schemas.microsoft.com/office/2006/metadata/properties" ma:root="true" ma:fieldsID="d93bfe5fb9f7557c3c620d9a66b597cf" ns2:_="" ns3:_="">
    <xsd:import namespace="7ba608ac-4d1c-4c85-8325-32933235d56e"/>
    <xsd:import namespace="e0e86db0-997c-4cb6-bb34-f88ecb8e7e9c"/>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608ac-4d1c-4c85-8325-32933235d56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6c071f7-5b06-478e-9825-313a81a7c9c3}"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Owner xmlns="7ba608ac-4d1c-4c85-8325-32933235d56e">
      <UserInfo>
        <DisplayName/>
        <AccountId xsi:nil="true"/>
        <AccountType/>
      </UserInfo>
    </Owner>
    <lcf76f155ced4ddcb4097134ff3c332f xmlns="7ba608ac-4d1c-4c85-8325-32933235d56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74E8840-8439-4F48-855C-4180D4316AB4}"/>
</file>

<file path=customXml/itemProps2.xml><?xml version="1.0" encoding="utf-8"?>
<ds:datastoreItem xmlns:ds="http://schemas.openxmlformats.org/officeDocument/2006/customXml" ds:itemID="{1C3BC744-AB8E-49BA-8E47-602F15B09EB3}">
  <ds:schemaRefs>
    <ds:schemaRef ds:uri="http://schemas.microsoft.com/sharepoint/v3/contenttype/forms"/>
  </ds:schemaRefs>
</ds:datastoreItem>
</file>

<file path=customXml/itemProps3.xml><?xml version="1.0" encoding="utf-8"?>
<ds:datastoreItem xmlns:ds="http://schemas.openxmlformats.org/officeDocument/2006/customXml" ds:itemID="{394166BA-4AF1-4B87-8237-A5A98501CEBE}">
  <ds:schemaRefs>
    <ds:schemaRef ds:uri="http://www.w3.org/XML/1998/namespace"/>
    <ds:schemaRef ds:uri="http://purl.org/dc/dcmitype/"/>
    <ds:schemaRef ds:uri="http://purl.org/dc/terms/"/>
    <ds:schemaRef ds:uri="http://schemas.microsoft.com/office/infopath/2007/PartnerControls"/>
    <ds:schemaRef ds:uri="http://purl.org/dc/elements/1.1/"/>
    <ds:schemaRef ds:uri="http://schemas.openxmlformats.org/package/2006/metadata/core-properties"/>
    <ds:schemaRef ds:uri="http://schemas.microsoft.com/office/2006/documentManagement/types"/>
    <ds:schemaRef ds:uri="263dbbe5-076b-4606-a03b-9598f5f2f35a"/>
    <ds:schemaRef ds:uri="3b7b391f-316a-4bc7-a585-b2bcaf106fac"/>
    <ds:schemaRef ds:uri="http://schemas.microsoft.com/office/2006/metadata/properties"/>
    <ds:schemaRef ds:uri="a6f9f875-7af9-4528-8c5c-fc377319d8fb"/>
  </ds:schemaRefs>
</ds:datastoreItem>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0x010100674B6B82DB004D46816416437228CFDA</vt:lpwstr>
  </property>
  <property fmtid="{D5CDD505-2E9C-101B-9397-08002B2CF9AE}" pid="3" name="MediaServiceImageTags">
    <vt:lpwstr/>
  </property>
</Properties>
</file>