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321" r:id="rId5"/>
    <p:sldId id="322" r:id="rId6"/>
    <p:sldId id="331" r:id="rId7"/>
    <p:sldId id="333" r:id="rId8"/>
    <p:sldId id="355" r:id="rId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2" autoAdjust="0"/>
    <p:restoredTop sz="94660"/>
  </p:normalViewPr>
  <p:slideViewPr>
    <p:cSldViewPr snapToGrid="0">
      <p:cViewPr varScale="1">
        <p:scale>
          <a:sx n="140" d="100"/>
          <a:sy n="140" d="100"/>
        </p:scale>
        <p:origin x="69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川 陽(ogawa-akira.nc1)" userId="0dd7f0e8-0e10-4381-b784-637bfcd8f7bc" providerId="ADAL" clId="{D79025F3-ED63-40B0-8822-FEFF5DFAB6CA}"/>
    <pc:docChg chg="delSld">
      <pc:chgData name="小川 陽(ogawa-akira.nc1)" userId="0dd7f0e8-0e10-4381-b784-637bfcd8f7bc" providerId="ADAL" clId="{D79025F3-ED63-40B0-8822-FEFF5DFAB6CA}" dt="2026-06-03T04:00:13.273" v="17" actId="2696"/>
      <pc:docMkLst>
        <pc:docMk/>
      </pc:docMkLst>
      <pc:sldChg chg="del">
        <pc:chgData name="小川 陽(ogawa-akira.nc1)" userId="0dd7f0e8-0e10-4381-b784-637bfcd8f7bc" providerId="ADAL" clId="{D79025F3-ED63-40B0-8822-FEFF5DFAB6CA}" dt="2026-06-03T03:59:24.791" v="1" actId="2696"/>
        <pc:sldMkLst>
          <pc:docMk/>
          <pc:sldMk cId="1647470724" sldId="257"/>
        </pc:sldMkLst>
      </pc:sldChg>
      <pc:sldChg chg="del">
        <pc:chgData name="小川 陽(ogawa-akira.nc1)" userId="0dd7f0e8-0e10-4381-b784-637bfcd8f7bc" providerId="ADAL" clId="{D79025F3-ED63-40B0-8822-FEFF5DFAB6CA}" dt="2026-06-03T03:59:26.666" v="2" actId="2696"/>
        <pc:sldMkLst>
          <pc:docMk/>
          <pc:sldMk cId="1680121763" sldId="258"/>
        </pc:sldMkLst>
      </pc:sldChg>
      <pc:sldChg chg="del">
        <pc:chgData name="小川 陽(ogawa-akira.nc1)" userId="0dd7f0e8-0e10-4381-b784-637bfcd8f7bc" providerId="ADAL" clId="{D79025F3-ED63-40B0-8822-FEFF5DFAB6CA}" dt="2026-06-03T03:59:54.042" v="8" actId="2696"/>
        <pc:sldMkLst>
          <pc:docMk/>
          <pc:sldMk cId="2317322160" sldId="284"/>
        </pc:sldMkLst>
      </pc:sldChg>
      <pc:sldChg chg="del">
        <pc:chgData name="小川 陽(ogawa-akira.nc1)" userId="0dd7f0e8-0e10-4381-b784-637bfcd8f7bc" providerId="ADAL" clId="{D79025F3-ED63-40B0-8822-FEFF5DFAB6CA}" dt="2026-06-03T03:59:52.089" v="7" actId="2696"/>
        <pc:sldMkLst>
          <pc:docMk/>
          <pc:sldMk cId="1009481479" sldId="286"/>
        </pc:sldMkLst>
      </pc:sldChg>
      <pc:sldChg chg="del">
        <pc:chgData name="小川 陽(ogawa-akira.nc1)" userId="0dd7f0e8-0e10-4381-b784-637bfcd8f7bc" providerId="ADAL" clId="{D79025F3-ED63-40B0-8822-FEFF5DFAB6CA}" dt="2026-06-03T03:59:28.601" v="3" actId="2696"/>
        <pc:sldMkLst>
          <pc:docMk/>
          <pc:sldMk cId="439490585" sldId="287"/>
        </pc:sldMkLst>
      </pc:sldChg>
      <pc:sldChg chg="del">
        <pc:chgData name="小川 陽(ogawa-akira.nc1)" userId="0dd7f0e8-0e10-4381-b784-637bfcd8f7bc" providerId="ADAL" clId="{D79025F3-ED63-40B0-8822-FEFF5DFAB6CA}" dt="2026-06-03T04:00:05.276" v="13" actId="2696"/>
        <pc:sldMkLst>
          <pc:docMk/>
          <pc:sldMk cId="1564183343" sldId="292"/>
        </pc:sldMkLst>
      </pc:sldChg>
      <pc:sldChg chg="del">
        <pc:chgData name="小川 陽(ogawa-akira.nc1)" userId="0dd7f0e8-0e10-4381-b784-637bfcd8f7bc" providerId="ADAL" clId="{D79025F3-ED63-40B0-8822-FEFF5DFAB6CA}" dt="2026-06-03T04:00:07.262" v="14" actId="2696"/>
        <pc:sldMkLst>
          <pc:docMk/>
          <pc:sldMk cId="196393218" sldId="293"/>
        </pc:sldMkLst>
      </pc:sldChg>
      <pc:sldChg chg="del">
        <pc:chgData name="小川 陽(ogawa-akira.nc1)" userId="0dd7f0e8-0e10-4381-b784-637bfcd8f7bc" providerId="ADAL" clId="{D79025F3-ED63-40B0-8822-FEFF5DFAB6CA}" dt="2026-06-03T03:59:58.090" v="10" actId="2696"/>
        <pc:sldMkLst>
          <pc:docMk/>
          <pc:sldMk cId="925857046" sldId="296"/>
        </pc:sldMkLst>
      </pc:sldChg>
      <pc:sldChg chg="del">
        <pc:chgData name="小川 陽(ogawa-akira.nc1)" userId="0dd7f0e8-0e10-4381-b784-637bfcd8f7bc" providerId="ADAL" clId="{D79025F3-ED63-40B0-8822-FEFF5DFAB6CA}" dt="2026-06-03T03:59:43.664" v="4" actId="2696"/>
        <pc:sldMkLst>
          <pc:docMk/>
          <pc:sldMk cId="3942273810" sldId="297"/>
        </pc:sldMkLst>
      </pc:sldChg>
      <pc:sldChg chg="del">
        <pc:chgData name="小川 陽(ogawa-akira.nc1)" userId="0dd7f0e8-0e10-4381-b784-637bfcd8f7bc" providerId="ADAL" clId="{D79025F3-ED63-40B0-8822-FEFF5DFAB6CA}" dt="2026-06-03T03:59:56.257" v="9" actId="2696"/>
        <pc:sldMkLst>
          <pc:docMk/>
          <pc:sldMk cId="1389982550" sldId="299"/>
        </pc:sldMkLst>
      </pc:sldChg>
      <pc:sldChg chg="del">
        <pc:chgData name="小川 陽(ogawa-akira.nc1)" userId="0dd7f0e8-0e10-4381-b784-637bfcd8f7bc" providerId="ADAL" clId="{D79025F3-ED63-40B0-8822-FEFF5DFAB6CA}" dt="2026-06-03T03:59:47.108" v="5" actId="2696"/>
        <pc:sldMkLst>
          <pc:docMk/>
          <pc:sldMk cId="832910094" sldId="300"/>
        </pc:sldMkLst>
      </pc:sldChg>
      <pc:sldChg chg="del">
        <pc:chgData name="小川 陽(ogawa-akira.nc1)" userId="0dd7f0e8-0e10-4381-b784-637bfcd8f7bc" providerId="ADAL" clId="{D79025F3-ED63-40B0-8822-FEFF5DFAB6CA}" dt="2026-06-03T04:00:02.633" v="12" actId="2696"/>
        <pc:sldMkLst>
          <pc:docMk/>
          <pc:sldMk cId="2707211411" sldId="301"/>
        </pc:sldMkLst>
      </pc:sldChg>
      <pc:sldChg chg="del">
        <pc:chgData name="小川 陽(ogawa-akira.nc1)" userId="0dd7f0e8-0e10-4381-b784-637bfcd8f7bc" providerId="ADAL" clId="{D79025F3-ED63-40B0-8822-FEFF5DFAB6CA}" dt="2026-06-03T03:59:49.533" v="6" actId="2696"/>
        <pc:sldMkLst>
          <pc:docMk/>
          <pc:sldMk cId="1804119155" sldId="302"/>
        </pc:sldMkLst>
      </pc:sldChg>
      <pc:sldChg chg="del">
        <pc:chgData name="小川 陽(ogawa-akira.nc1)" userId="0dd7f0e8-0e10-4381-b784-637bfcd8f7bc" providerId="ADAL" clId="{D79025F3-ED63-40B0-8822-FEFF5DFAB6CA}" dt="2026-06-03T03:59:14.507" v="0" actId="2696"/>
        <pc:sldMkLst>
          <pc:docMk/>
          <pc:sldMk cId="351430690" sldId="319"/>
        </pc:sldMkLst>
      </pc:sldChg>
      <pc:sldChg chg="del">
        <pc:chgData name="小川 陽(ogawa-akira.nc1)" userId="0dd7f0e8-0e10-4381-b784-637bfcd8f7bc" providerId="ADAL" clId="{D79025F3-ED63-40B0-8822-FEFF5DFAB6CA}" dt="2026-06-03T04:00:13.273" v="17" actId="2696"/>
        <pc:sldMkLst>
          <pc:docMk/>
          <pc:sldMk cId="3371143702" sldId="320"/>
        </pc:sldMkLst>
      </pc:sldChg>
      <pc:sldChg chg="del">
        <pc:chgData name="小川 陽(ogawa-akira.nc1)" userId="0dd7f0e8-0e10-4381-b784-637bfcd8f7bc" providerId="ADAL" clId="{D79025F3-ED63-40B0-8822-FEFF5DFAB6CA}" dt="2026-06-03T04:00:00.272" v="11" actId="2696"/>
        <pc:sldMkLst>
          <pc:docMk/>
          <pc:sldMk cId="2209559457" sldId="351"/>
        </pc:sldMkLst>
      </pc:sldChg>
      <pc:sldChg chg="del">
        <pc:chgData name="小川 陽(ogawa-akira.nc1)" userId="0dd7f0e8-0e10-4381-b784-637bfcd8f7bc" providerId="ADAL" clId="{D79025F3-ED63-40B0-8822-FEFF5DFAB6CA}" dt="2026-06-03T04:00:09.301" v="15" actId="2696"/>
        <pc:sldMkLst>
          <pc:docMk/>
          <pc:sldMk cId="1996136365" sldId="353"/>
        </pc:sldMkLst>
      </pc:sldChg>
      <pc:sldChg chg="del">
        <pc:chgData name="小川 陽(ogawa-akira.nc1)" userId="0dd7f0e8-0e10-4381-b784-637bfcd8f7bc" providerId="ADAL" clId="{D79025F3-ED63-40B0-8822-FEFF5DFAB6CA}" dt="2026-06-03T04:00:11.558" v="16" actId="2696"/>
        <pc:sldMkLst>
          <pc:docMk/>
          <pc:sldMk cId="2591143154" sldId="35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5C027AD-9734-4ABC-A9CD-20738A0D6B51}" type="datetimeFigureOut">
              <a:rPr kumimoji="1" lang="ja-JP" altLang="en-US" smtClean="0"/>
              <a:t>2026/6/3</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DA42ECB-3251-4A53-958F-B0DC0C862574}" type="slidenum">
              <a:rPr kumimoji="1" lang="ja-JP" altLang="en-US" smtClean="0"/>
              <a:t>‹#›</a:t>
            </a:fld>
            <a:endParaRPr kumimoji="1" lang="ja-JP" altLang="en-US"/>
          </a:p>
        </p:txBody>
      </p:sp>
    </p:spTree>
    <p:extLst>
      <p:ext uri="{BB962C8B-B14F-4D97-AF65-F5344CB8AC3E}">
        <p14:creationId xmlns:p14="http://schemas.microsoft.com/office/powerpoint/2010/main" val="25628878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179704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2571227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10628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280719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300812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378478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142930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22508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2895194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4159502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16876C-CF9A-4565-9D2D-9617AA486B50}"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4045547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6876C-CF9A-4565-9D2D-9617AA486B50}" type="datetimeFigureOut">
              <a:rPr kumimoji="1" lang="ja-JP" altLang="en-US" smtClean="0"/>
              <a:t>2026/6/3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7E8719-4AC0-4D6C-985C-D0FA7C663422}" type="slidenum">
              <a:rPr kumimoji="1" lang="ja-JP" altLang="en-US" smtClean="0"/>
              <a:t>‹#›</a:t>
            </a:fld>
            <a:endParaRPr kumimoji="1" lang="ja-JP" altLang="en-US"/>
          </a:p>
        </p:txBody>
      </p:sp>
    </p:spTree>
    <p:extLst>
      <p:ext uri="{BB962C8B-B14F-4D97-AF65-F5344CB8AC3E}">
        <p14:creationId xmlns:p14="http://schemas.microsoft.com/office/powerpoint/2010/main" val="1202139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17343-3125-5423-8D30-C8DF2FE378D0}"/>
              </a:ext>
            </a:extLst>
          </p:cNvPr>
          <p:cNvSpPr>
            <a:spLocks noGrp="1"/>
          </p:cNvSpPr>
          <p:nvPr>
            <p:ph type="title"/>
          </p:nvPr>
        </p:nvSpPr>
        <p:spPr>
          <a:xfrm>
            <a:off x="628650" y="277663"/>
            <a:ext cx="7886700" cy="867326"/>
          </a:xfrm>
        </p:spPr>
        <p:txBody>
          <a:bodyPr>
            <a:normAutofit/>
          </a:bodyPr>
          <a:lstStyle/>
          <a:p>
            <a:r>
              <a:rPr kumimoji="1" lang="ja-JP" altLang="en-US" sz="4000" b="1" dirty="0">
                <a:latin typeface="Meiryo UI" panose="020B0604030504040204" pitchFamily="50" charset="-128"/>
                <a:ea typeface="Meiryo UI" panose="020B0604030504040204" pitchFamily="50" charset="-128"/>
              </a:rPr>
              <a:t>演習４　</a:t>
            </a:r>
            <a:r>
              <a:rPr kumimoji="1" lang="en-US" altLang="ja-JP" sz="4000" b="1" dirty="0">
                <a:latin typeface="Meiryo UI" panose="020B0604030504040204" pitchFamily="50" charset="-128"/>
                <a:ea typeface="Meiryo UI" panose="020B0604030504040204" pitchFamily="50" charset="-128"/>
              </a:rPr>
              <a:t>SV</a:t>
            </a:r>
            <a:r>
              <a:rPr kumimoji="1" lang="ja-JP" altLang="en-US" sz="4000" b="1" dirty="0">
                <a:latin typeface="Meiryo UI" panose="020B0604030504040204" pitchFamily="50" charset="-128"/>
                <a:ea typeface="Meiryo UI" panose="020B0604030504040204" pitchFamily="50" charset="-128"/>
              </a:rPr>
              <a:t>の準備期の演習①</a:t>
            </a:r>
          </a:p>
        </p:txBody>
      </p:sp>
      <p:sp>
        <p:nvSpPr>
          <p:cNvPr id="4" name="コンテンツ プレースホルダー 2">
            <a:extLst>
              <a:ext uri="{FF2B5EF4-FFF2-40B4-BE49-F238E27FC236}">
                <a16:creationId xmlns:a16="http://schemas.microsoft.com/office/drawing/2014/main" id="{1926EF2B-BF44-508F-26DB-AF1B72709FB5}"/>
              </a:ext>
            </a:extLst>
          </p:cNvPr>
          <p:cNvSpPr>
            <a:spLocks noGrp="1"/>
          </p:cNvSpPr>
          <p:nvPr>
            <p:ph idx="1"/>
          </p:nvPr>
        </p:nvSpPr>
        <p:spPr>
          <a:xfrm>
            <a:off x="628650" y="1399430"/>
            <a:ext cx="8189347" cy="2989690"/>
          </a:xfrm>
        </p:spPr>
        <p:txBody>
          <a:bodyPr>
            <a:normAutofit/>
          </a:bodyPr>
          <a:lstStyle/>
          <a:p>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の準備期とは、</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を実施する前に行うもので、事例のアセスメントやバイジーのアセスメント等を行う時期になります。</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で取り上げるべき内容は多様ですが、時間は限られています。その中で、今回の</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でどのような点をバイジーに気付いてもらうか絞り込む必要があります。これがまさに、</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の方向性を定めることと言えます。</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皆さんが実際に行った</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とデモの</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を比べ、</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の方向性の類似点、相違点について話し合ってみましょう。</a:t>
            </a:r>
            <a:endParaRPr lang="en-US" altLang="ja-JP" sz="2400" dirty="0">
              <a:latin typeface="Meiryo UI" panose="020B0604030504040204" pitchFamily="50" charset="-128"/>
              <a:ea typeface="Meiryo UI" panose="020B0604030504040204" pitchFamily="50" charset="-128"/>
            </a:endParaRPr>
          </a:p>
          <a:p>
            <a:pPr marL="0" indent="0">
              <a:buNone/>
            </a:pPr>
            <a:endParaRPr kumimoji="1" lang="en-US" altLang="ja-JP" sz="2400" dirty="0">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C086E343-109D-CEFE-6C3F-A9B67F995975}"/>
              </a:ext>
            </a:extLst>
          </p:cNvPr>
          <p:cNvGraphicFramePr>
            <a:graphicFrameLocks noGrp="1"/>
          </p:cNvGraphicFramePr>
          <p:nvPr>
            <p:extLst>
              <p:ext uri="{D42A27DB-BD31-4B8C-83A1-F6EECF244321}">
                <p14:modId xmlns:p14="http://schemas.microsoft.com/office/powerpoint/2010/main" val="1358333361"/>
              </p:ext>
            </p:extLst>
          </p:nvPr>
        </p:nvGraphicFramePr>
        <p:xfrm>
          <a:off x="405101" y="4751537"/>
          <a:ext cx="8636443" cy="2022975"/>
        </p:xfrm>
        <a:graphic>
          <a:graphicData uri="http://schemas.openxmlformats.org/drawingml/2006/table">
            <a:tbl>
              <a:tblPr firstRow="1" firstCol="1" bandRow="1">
                <a:tableStyleId>{5C22544A-7EE6-4342-B048-85BDC9FD1C3A}</a:tableStyleId>
              </a:tblPr>
              <a:tblGrid>
                <a:gridCol w="8636443">
                  <a:extLst>
                    <a:ext uri="{9D8B030D-6E8A-4147-A177-3AD203B41FA5}">
                      <a16:colId xmlns:a16="http://schemas.microsoft.com/office/drawing/2014/main" val="433719948"/>
                    </a:ext>
                  </a:extLst>
                </a:gridCol>
              </a:tblGrid>
              <a:tr h="809190">
                <a:tc>
                  <a:txBody>
                    <a:bodyPr/>
                    <a:lstStyle/>
                    <a:p>
                      <a:pPr marL="342900" indent="-342900" algn="just">
                        <a:buFont typeface="Wingdings" panose="05000000000000000000" pitchFamily="2" charset="2"/>
                        <a:buChar char="p"/>
                      </a:pPr>
                      <a:r>
                        <a:rPr lang="ja-JP" altLang="en-US"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まず皆さんが考えた</a:t>
                      </a:r>
                      <a:r>
                        <a:rPr lang="en-US" alt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SV</a:t>
                      </a:r>
                      <a:r>
                        <a:rPr lang="ja-JP" altLang="en-US"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の方向性を振り返りましょう。</a:t>
                      </a:r>
                      <a:endParaRPr lang="en-US" alt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342900" indent="-342900" algn="just">
                        <a:buFont typeface="Wingdings" panose="05000000000000000000" pitchFamily="2" charset="2"/>
                        <a:buChar char="p"/>
                      </a:pPr>
                      <a:r>
                        <a:rPr lang="ja-JP" altLang="en-US"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次に、デモ</a:t>
                      </a:r>
                      <a:r>
                        <a:rPr lang="en-US" alt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SV</a:t>
                      </a:r>
                      <a:r>
                        <a:rPr lang="ja-JP" altLang="en-US"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の方向性について振り返りましょう。</a:t>
                      </a:r>
                      <a:endParaRPr 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45573985"/>
                  </a:ext>
                </a:extLst>
              </a:tr>
              <a:tr h="404595">
                <a:tc>
                  <a:txBody>
                    <a:bodyPr/>
                    <a:lstStyle/>
                    <a:p>
                      <a:pPr marL="342900" indent="-342900" algn="just">
                        <a:buFont typeface="Wingdings" panose="05000000000000000000" pitchFamily="2" charset="2"/>
                        <a:buChar char="p"/>
                      </a:pPr>
                      <a:endParaRPr 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97644007"/>
                  </a:ext>
                </a:extLst>
              </a:tr>
              <a:tr h="404595">
                <a:tc>
                  <a:txBody>
                    <a:bodyPr/>
                    <a:lstStyle/>
                    <a:p>
                      <a:pPr marL="342900" indent="-342900" algn="just">
                        <a:buFont typeface="Wingdings" panose="05000000000000000000" pitchFamily="2" charset="2"/>
                        <a:buChar char="p"/>
                      </a:pPr>
                      <a:endParaRPr 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17082450"/>
                  </a:ext>
                </a:extLst>
              </a:tr>
              <a:tr h="404595">
                <a:tc>
                  <a:txBody>
                    <a:bodyPr/>
                    <a:lstStyle/>
                    <a:p>
                      <a:pPr marL="342900" indent="-342900" algn="just">
                        <a:buFont typeface="Wingdings" panose="05000000000000000000" pitchFamily="2" charset="2"/>
                        <a:buChar char="p"/>
                      </a:pPr>
                      <a:endParaRPr lang="ja-JP" sz="2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9671287"/>
                  </a:ext>
                </a:extLst>
              </a:tr>
            </a:tbl>
          </a:graphicData>
        </a:graphic>
      </p:graphicFrame>
    </p:spTree>
    <p:extLst>
      <p:ext uri="{BB962C8B-B14F-4D97-AF65-F5344CB8AC3E}">
        <p14:creationId xmlns:p14="http://schemas.microsoft.com/office/powerpoint/2010/main" val="2280579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17343-3125-5423-8D30-C8DF2FE378D0}"/>
              </a:ext>
            </a:extLst>
          </p:cNvPr>
          <p:cNvSpPr>
            <a:spLocks noGrp="1"/>
          </p:cNvSpPr>
          <p:nvPr>
            <p:ph type="title"/>
          </p:nvPr>
        </p:nvSpPr>
        <p:spPr/>
        <p:txBody>
          <a:bodyPr>
            <a:normAutofit/>
          </a:bodyPr>
          <a:lstStyle/>
          <a:p>
            <a:r>
              <a:rPr kumimoji="1" lang="ja-JP" altLang="en-US" sz="4000" b="1" dirty="0">
                <a:latin typeface="Meiryo UI" panose="020B0604030504040204" pitchFamily="50" charset="-128"/>
                <a:ea typeface="Meiryo UI" panose="020B0604030504040204" pitchFamily="50" charset="-128"/>
              </a:rPr>
              <a:t>演習４　</a:t>
            </a:r>
            <a:r>
              <a:rPr kumimoji="1" lang="en-US" altLang="ja-JP" sz="4000" b="1" dirty="0">
                <a:latin typeface="Meiryo UI" panose="020B0604030504040204" pitchFamily="50" charset="-128"/>
                <a:ea typeface="Meiryo UI" panose="020B0604030504040204" pitchFamily="50" charset="-128"/>
              </a:rPr>
              <a:t>SV</a:t>
            </a:r>
            <a:r>
              <a:rPr kumimoji="1" lang="ja-JP" altLang="en-US" sz="4000" b="1" dirty="0">
                <a:latin typeface="Meiryo UI" panose="020B0604030504040204" pitchFamily="50" charset="-128"/>
                <a:ea typeface="Meiryo UI" panose="020B0604030504040204" pitchFamily="50" charset="-128"/>
              </a:rPr>
              <a:t>の準備期の</a:t>
            </a:r>
            <a:r>
              <a:rPr lang="ja-JP" altLang="en-US" sz="4000" b="1" dirty="0">
                <a:latin typeface="Meiryo UI" panose="020B0604030504040204" pitchFamily="50" charset="-128"/>
                <a:ea typeface="Meiryo UI" panose="020B0604030504040204" pitchFamily="50" charset="-128"/>
              </a:rPr>
              <a:t>演習</a:t>
            </a:r>
            <a:r>
              <a:rPr kumimoji="1" lang="ja-JP" altLang="en-US" sz="4000" b="1" dirty="0">
                <a:latin typeface="Meiryo UI" panose="020B0604030504040204" pitchFamily="50" charset="-128"/>
                <a:ea typeface="Meiryo UI" panose="020B0604030504040204" pitchFamily="50" charset="-128"/>
              </a:rPr>
              <a:t>②</a:t>
            </a:r>
          </a:p>
        </p:txBody>
      </p:sp>
      <p:sp>
        <p:nvSpPr>
          <p:cNvPr id="4" name="コンテンツ プレースホルダー 2">
            <a:extLst>
              <a:ext uri="{FF2B5EF4-FFF2-40B4-BE49-F238E27FC236}">
                <a16:creationId xmlns:a16="http://schemas.microsoft.com/office/drawing/2014/main" id="{1926EF2B-BF44-508F-26DB-AF1B72709FB5}"/>
              </a:ext>
            </a:extLst>
          </p:cNvPr>
          <p:cNvSpPr>
            <a:spLocks noGrp="1"/>
          </p:cNvSpPr>
          <p:nvPr>
            <p:ph idx="1"/>
          </p:nvPr>
        </p:nvSpPr>
        <p:spPr>
          <a:xfrm>
            <a:off x="628650" y="1749288"/>
            <a:ext cx="8189347" cy="866692"/>
          </a:xfrm>
        </p:spPr>
        <p:txBody>
          <a:bodyPr>
            <a:normAutofit/>
          </a:bodyPr>
          <a:lstStyle/>
          <a:p>
            <a:r>
              <a:rPr lang="ja-JP" altLang="en-US" sz="2400" dirty="0">
                <a:latin typeface="Meiryo UI" panose="020B0604030504040204" pitchFamily="50" charset="-128"/>
                <a:ea typeface="Meiryo UI" panose="020B0604030504040204" pitchFamily="50" charset="-128"/>
              </a:rPr>
              <a:t>それではもう一度、ゆっくり考えてみましょう。まずは個人で考えて、その後、グループで共有してください。</a:t>
            </a:r>
            <a:endParaRPr lang="en-US" altLang="ja-JP" sz="2400" dirty="0">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C086E343-109D-CEFE-6C3F-A9B67F995975}"/>
              </a:ext>
            </a:extLst>
          </p:cNvPr>
          <p:cNvGraphicFramePr>
            <a:graphicFrameLocks noGrp="1"/>
          </p:cNvGraphicFramePr>
          <p:nvPr>
            <p:extLst>
              <p:ext uri="{D42A27DB-BD31-4B8C-83A1-F6EECF244321}">
                <p14:modId xmlns:p14="http://schemas.microsoft.com/office/powerpoint/2010/main" val="3031102161"/>
              </p:ext>
            </p:extLst>
          </p:nvPr>
        </p:nvGraphicFramePr>
        <p:xfrm>
          <a:off x="507558" y="2727297"/>
          <a:ext cx="8310440" cy="3765576"/>
        </p:xfrm>
        <a:graphic>
          <a:graphicData uri="http://schemas.openxmlformats.org/drawingml/2006/table">
            <a:tbl>
              <a:tblPr firstRow="1" firstCol="1" bandRow="1">
                <a:tableStyleId>{5C22544A-7EE6-4342-B048-85BDC9FD1C3A}</a:tableStyleId>
              </a:tblPr>
              <a:tblGrid>
                <a:gridCol w="8310440">
                  <a:extLst>
                    <a:ext uri="{9D8B030D-6E8A-4147-A177-3AD203B41FA5}">
                      <a16:colId xmlns:a16="http://schemas.microsoft.com/office/drawing/2014/main" val="433719948"/>
                    </a:ext>
                  </a:extLst>
                </a:gridCol>
              </a:tblGrid>
              <a:tr h="3765576">
                <a:tc>
                  <a:txBody>
                    <a:bodyPr/>
                    <a:lstStyle/>
                    <a:p>
                      <a:pPr marL="0" indent="0" algn="just">
                        <a:buFont typeface="Wingdings" panose="05000000000000000000" pitchFamily="2" charset="2"/>
                        <a:buNone/>
                      </a:pPr>
                      <a:r>
                        <a:rPr lang="ja-JP" altLang="en-US"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以下の点について、自分自身の考えをまとめてみましょう。</a:t>
                      </a:r>
                      <a:endParaRPr lang="en-US" altLang="ja-JP"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indent="0" algn="just">
                        <a:buFont typeface="Wingdings" panose="05000000000000000000" pitchFamily="2" charset="2"/>
                        <a:buNone/>
                      </a:pPr>
                      <a:r>
                        <a:rPr lang="ja-JP" altLang="en-US"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・相川さん自身また、千葉くんへの支援内容でもっと知りたいこと</a:t>
                      </a:r>
                      <a:endParaRPr lang="en-US" altLang="ja-JP"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indent="0" algn="just">
                        <a:buFont typeface="Wingdings" panose="05000000000000000000" pitchFamily="2" charset="2"/>
                        <a:buNone/>
                      </a:pPr>
                      <a:r>
                        <a:rPr lang="ja-JP" altLang="en-US"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・相川さん自身の相談支援専門員としての能力をどのようにアセスメントしたか？</a:t>
                      </a:r>
                      <a:endParaRPr lang="en-US" altLang="ja-JP"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indent="0" algn="just">
                        <a:buFont typeface="Wingdings" panose="05000000000000000000" pitchFamily="2" charset="2"/>
                        <a:buNone/>
                      </a:pPr>
                      <a:r>
                        <a:rPr lang="ja-JP" altLang="en-US"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・相川さんに気付いて欲しいことを絞り込むとどういうことですか</a:t>
                      </a:r>
                      <a:endParaRPr lang="ja-JP" sz="2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5573985"/>
                  </a:ext>
                </a:extLst>
              </a:tr>
            </a:tbl>
          </a:graphicData>
        </a:graphic>
      </p:graphicFrame>
    </p:spTree>
    <p:extLst>
      <p:ext uri="{BB962C8B-B14F-4D97-AF65-F5344CB8AC3E}">
        <p14:creationId xmlns:p14="http://schemas.microsoft.com/office/powerpoint/2010/main" val="1424888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17343-3125-5423-8D30-C8DF2FE378D0}"/>
              </a:ext>
            </a:extLst>
          </p:cNvPr>
          <p:cNvSpPr>
            <a:spLocks noGrp="1"/>
          </p:cNvSpPr>
          <p:nvPr>
            <p:ph type="title"/>
          </p:nvPr>
        </p:nvSpPr>
        <p:spPr/>
        <p:txBody>
          <a:bodyPr>
            <a:normAutofit/>
          </a:bodyPr>
          <a:lstStyle/>
          <a:p>
            <a:r>
              <a:rPr kumimoji="1" lang="ja-JP" altLang="en-US" sz="4000" b="1" dirty="0">
                <a:latin typeface="Meiryo UI" panose="020B0604030504040204" pitchFamily="50" charset="-128"/>
                <a:ea typeface="Meiryo UI" panose="020B0604030504040204" pitchFamily="50" charset="-128"/>
              </a:rPr>
              <a:t>演習４　</a:t>
            </a:r>
            <a:r>
              <a:rPr kumimoji="1" lang="en-US" altLang="ja-JP" sz="4000" b="1" dirty="0">
                <a:latin typeface="Meiryo UI" panose="020B0604030504040204" pitchFamily="50" charset="-128"/>
                <a:ea typeface="Meiryo UI" panose="020B0604030504040204" pitchFamily="50" charset="-128"/>
              </a:rPr>
              <a:t>SV</a:t>
            </a:r>
            <a:r>
              <a:rPr kumimoji="1" lang="ja-JP" altLang="en-US" sz="4000" b="1" dirty="0">
                <a:latin typeface="Meiryo UI" panose="020B0604030504040204" pitchFamily="50" charset="-128"/>
                <a:ea typeface="Meiryo UI" panose="020B0604030504040204" pitchFamily="50" charset="-128"/>
              </a:rPr>
              <a:t>の準備期の演習③　</a:t>
            </a:r>
          </a:p>
        </p:txBody>
      </p:sp>
      <p:sp>
        <p:nvSpPr>
          <p:cNvPr id="4" name="コンテンツ プレースホルダー 2">
            <a:extLst>
              <a:ext uri="{FF2B5EF4-FFF2-40B4-BE49-F238E27FC236}">
                <a16:creationId xmlns:a16="http://schemas.microsoft.com/office/drawing/2014/main" id="{1926EF2B-BF44-508F-26DB-AF1B72709FB5}"/>
              </a:ext>
            </a:extLst>
          </p:cNvPr>
          <p:cNvSpPr>
            <a:spLocks noGrp="1"/>
          </p:cNvSpPr>
          <p:nvPr>
            <p:ph idx="1"/>
          </p:nvPr>
        </p:nvSpPr>
        <p:spPr>
          <a:xfrm>
            <a:off x="628650" y="1749287"/>
            <a:ext cx="8189347" cy="1224501"/>
          </a:xfrm>
        </p:spPr>
        <p:txBody>
          <a:bodyPr>
            <a:normAutofit/>
          </a:bodyPr>
          <a:lstStyle/>
          <a:p>
            <a:r>
              <a:rPr lang="ja-JP" altLang="en-US" sz="2400" dirty="0">
                <a:latin typeface="Meiryo UI" panose="020B0604030504040204" pitchFamily="50" charset="-128"/>
                <a:ea typeface="Meiryo UI" panose="020B0604030504040204" pitchFamily="50" charset="-128"/>
              </a:rPr>
              <a:t>もし、皆さんが菅原さんだったら、どのような実地教育の方法を相川さんに行いますか？今までの準備期のまとめとして、実地教育の方法について考えてみましょう。</a:t>
            </a:r>
            <a:endParaRPr lang="en-US" altLang="ja-JP" sz="2400" dirty="0">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C086E343-109D-CEFE-6C3F-A9B67F995975}"/>
              </a:ext>
            </a:extLst>
          </p:cNvPr>
          <p:cNvGraphicFramePr>
            <a:graphicFrameLocks noGrp="1"/>
          </p:cNvGraphicFramePr>
          <p:nvPr>
            <p:extLst>
              <p:ext uri="{D42A27DB-BD31-4B8C-83A1-F6EECF244321}">
                <p14:modId xmlns:p14="http://schemas.microsoft.com/office/powerpoint/2010/main" val="2544749197"/>
              </p:ext>
            </p:extLst>
          </p:nvPr>
        </p:nvGraphicFramePr>
        <p:xfrm>
          <a:off x="507558" y="3101009"/>
          <a:ext cx="8310440" cy="3391863"/>
        </p:xfrm>
        <a:graphic>
          <a:graphicData uri="http://schemas.openxmlformats.org/drawingml/2006/table">
            <a:tbl>
              <a:tblPr firstRow="1" firstCol="1" bandRow="1">
                <a:tableStyleId>{5C22544A-7EE6-4342-B048-85BDC9FD1C3A}</a:tableStyleId>
              </a:tblPr>
              <a:tblGrid>
                <a:gridCol w="8310440">
                  <a:extLst>
                    <a:ext uri="{9D8B030D-6E8A-4147-A177-3AD203B41FA5}">
                      <a16:colId xmlns:a16="http://schemas.microsoft.com/office/drawing/2014/main" val="433719948"/>
                    </a:ext>
                  </a:extLst>
                </a:gridCol>
              </a:tblGrid>
              <a:tr h="3391863">
                <a:tc>
                  <a:txBody>
                    <a:bodyPr/>
                    <a:lstStyle/>
                    <a:p>
                      <a:pPr marL="0" indent="0" algn="just">
                        <a:buFont typeface="Wingdings" panose="05000000000000000000" pitchFamily="2" charset="2"/>
                        <a:buNone/>
                      </a:pPr>
                      <a:r>
                        <a:rPr lang="ja-JP" altLang="en-US"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メモ</a:t>
                      </a:r>
                      <a:endParaRPr lang="ja-JP"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5573985"/>
                  </a:ext>
                </a:extLst>
              </a:tr>
            </a:tbl>
          </a:graphicData>
        </a:graphic>
      </p:graphicFrame>
    </p:spTree>
    <p:extLst>
      <p:ext uri="{BB962C8B-B14F-4D97-AF65-F5344CB8AC3E}">
        <p14:creationId xmlns:p14="http://schemas.microsoft.com/office/powerpoint/2010/main" val="820131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17343-3125-5423-8D30-C8DF2FE378D0}"/>
              </a:ext>
            </a:extLst>
          </p:cNvPr>
          <p:cNvSpPr>
            <a:spLocks noGrp="1"/>
          </p:cNvSpPr>
          <p:nvPr>
            <p:ph type="title"/>
          </p:nvPr>
        </p:nvSpPr>
        <p:spPr/>
        <p:txBody>
          <a:bodyPr>
            <a:normAutofit/>
          </a:bodyPr>
          <a:lstStyle/>
          <a:p>
            <a:r>
              <a:rPr kumimoji="1" lang="ja-JP" altLang="en-US" sz="4000" b="1" dirty="0">
                <a:latin typeface="Meiryo UI" panose="020B0604030504040204" pitchFamily="50" charset="-128"/>
                <a:ea typeface="Meiryo UI" panose="020B0604030504040204" pitchFamily="50" charset="-128"/>
              </a:rPr>
              <a:t>演習４　</a:t>
            </a:r>
            <a:r>
              <a:rPr kumimoji="1" lang="en-US" altLang="ja-JP" sz="4000" b="1" dirty="0">
                <a:latin typeface="Meiryo UI" panose="020B0604030504040204" pitchFamily="50" charset="-128"/>
                <a:ea typeface="Meiryo UI" panose="020B0604030504040204" pitchFamily="50" charset="-128"/>
              </a:rPr>
              <a:t>SV</a:t>
            </a:r>
            <a:r>
              <a:rPr kumimoji="1" lang="ja-JP" altLang="en-US" sz="4000" b="1" dirty="0">
                <a:latin typeface="Meiryo UI" panose="020B0604030504040204" pitchFamily="50" charset="-128"/>
                <a:ea typeface="Meiryo UI" panose="020B0604030504040204" pitchFamily="50" charset="-128"/>
              </a:rPr>
              <a:t>の振り返り期の演習　</a:t>
            </a:r>
          </a:p>
        </p:txBody>
      </p:sp>
      <p:sp>
        <p:nvSpPr>
          <p:cNvPr id="4" name="コンテンツ プレースホルダー 2">
            <a:extLst>
              <a:ext uri="{FF2B5EF4-FFF2-40B4-BE49-F238E27FC236}">
                <a16:creationId xmlns:a16="http://schemas.microsoft.com/office/drawing/2014/main" id="{1926EF2B-BF44-508F-26DB-AF1B72709FB5}"/>
              </a:ext>
            </a:extLst>
          </p:cNvPr>
          <p:cNvSpPr>
            <a:spLocks noGrp="1"/>
          </p:cNvSpPr>
          <p:nvPr>
            <p:ph idx="1"/>
          </p:nvPr>
        </p:nvSpPr>
        <p:spPr>
          <a:xfrm>
            <a:off x="628650" y="1804947"/>
            <a:ext cx="8189347" cy="1216549"/>
          </a:xfrm>
        </p:spPr>
        <p:txBody>
          <a:bodyPr>
            <a:normAutofit/>
          </a:bodyPr>
          <a:lstStyle/>
          <a:p>
            <a:r>
              <a:rPr lang="ja-JP" altLang="en-US" sz="2400" dirty="0">
                <a:latin typeface="Meiryo UI" panose="020B0604030504040204" pitchFamily="50" charset="-128"/>
                <a:ea typeface="Meiryo UI" panose="020B0604030504040204" pitchFamily="50" charset="-128"/>
              </a:rPr>
              <a:t>相川さんの</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の振り返り期について、いつ頃、どのような方法で振り返るか考えましょう。その振り返りの機会をいつ、どのように決めるのか、伝えるのかも考えられると良いですね。</a:t>
            </a:r>
            <a:endParaRPr lang="en-US" altLang="ja-JP" sz="2400" dirty="0">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C086E343-109D-CEFE-6C3F-A9B67F995975}"/>
              </a:ext>
            </a:extLst>
          </p:cNvPr>
          <p:cNvGraphicFramePr>
            <a:graphicFrameLocks noGrp="1"/>
          </p:cNvGraphicFramePr>
          <p:nvPr/>
        </p:nvGraphicFramePr>
        <p:xfrm>
          <a:off x="507558" y="3222172"/>
          <a:ext cx="8310440" cy="3433070"/>
        </p:xfrm>
        <a:graphic>
          <a:graphicData uri="http://schemas.openxmlformats.org/drawingml/2006/table">
            <a:tbl>
              <a:tblPr firstRow="1" firstCol="1" bandRow="1">
                <a:tableStyleId>{5C22544A-7EE6-4342-B048-85BDC9FD1C3A}</a:tableStyleId>
              </a:tblPr>
              <a:tblGrid>
                <a:gridCol w="8310440">
                  <a:extLst>
                    <a:ext uri="{9D8B030D-6E8A-4147-A177-3AD203B41FA5}">
                      <a16:colId xmlns:a16="http://schemas.microsoft.com/office/drawing/2014/main" val="433719948"/>
                    </a:ext>
                  </a:extLst>
                </a:gridCol>
              </a:tblGrid>
              <a:tr h="3433070">
                <a:tc>
                  <a:txBody>
                    <a:bodyPr/>
                    <a:lstStyle/>
                    <a:p>
                      <a:pPr marL="0" indent="0" algn="just">
                        <a:buFont typeface="Wingdings" panose="05000000000000000000" pitchFamily="2" charset="2"/>
                        <a:buNone/>
                      </a:pPr>
                      <a:r>
                        <a:rPr lang="ja-JP" altLang="en-US"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メモ</a:t>
                      </a:r>
                      <a:endParaRPr lang="ja-JP"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5573985"/>
                  </a:ext>
                </a:extLst>
              </a:tr>
            </a:tbl>
          </a:graphicData>
        </a:graphic>
      </p:graphicFrame>
    </p:spTree>
    <p:extLst>
      <p:ext uri="{BB962C8B-B14F-4D97-AF65-F5344CB8AC3E}">
        <p14:creationId xmlns:p14="http://schemas.microsoft.com/office/powerpoint/2010/main" val="2209027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17343-3125-5423-8D30-C8DF2FE378D0}"/>
              </a:ext>
            </a:extLst>
          </p:cNvPr>
          <p:cNvSpPr>
            <a:spLocks noGrp="1"/>
          </p:cNvSpPr>
          <p:nvPr>
            <p:ph type="title"/>
          </p:nvPr>
        </p:nvSpPr>
        <p:spPr/>
        <p:txBody>
          <a:bodyPr>
            <a:normAutofit/>
          </a:bodyPr>
          <a:lstStyle/>
          <a:p>
            <a:r>
              <a:rPr kumimoji="1" lang="ja-JP" altLang="en-US" sz="4000" b="1" dirty="0">
                <a:latin typeface="Meiryo UI" panose="020B0604030504040204" pitchFamily="50" charset="-128"/>
                <a:ea typeface="Meiryo UI" panose="020B0604030504040204" pitchFamily="50" charset="-128"/>
              </a:rPr>
              <a:t>演習４　今日のまとめ　</a:t>
            </a:r>
          </a:p>
        </p:txBody>
      </p:sp>
      <p:sp>
        <p:nvSpPr>
          <p:cNvPr id="4" name="コンテンツ プレースホルダー 2">
            <a:extLst>
              <a:ext uri="{FF2B5EF4-FFF2-40B4-BE49-F238E27FC236}">
                <a16:creationId xmlns:a16="http://schemas.microsoft.com/office/drawing/2014/main" id="{1926EF2B-BF44-508F-26DB-AF1B72709FB5}"/>
              </a:ext>
            </a:extLst>
          </p:cNvPr>
          <p:cNvSpPr>
            <a:spLocks noGrp="1"/>
          </p:cNvSpPr>
          <p:nvPr>
            <p:ph idx="1"/>
          </p:nvPr>
        </p:nvSpPr>
        <p:spPr>
          <a:xfrm>
            <a:off x="421418" y="1804947"/>
            <a:ext cx="8517671" cy="1325564"/>
          </a:xfrm>
        </p:spPr>
        <p:txBody>
          <a:bodyPr>
            <a:normAutofit/>
          </a:bodyPr>
          <a:lstStyle/>
          <a:p>
            <a:r>
              <a:rPr lang="ja-JP" altLang="en-US" sz="2400" dirty="0">
                <a:latin typeface="Meiryo UI" panose="020B0604030504040204" pitchFamily="50" charset="-128"/>
                <a:ea typeface="Meiryo UI" panose="020B0604030504040204" pitchFamily="50" charset="-128"/>
              </a:rPr>
              <a:t>今日は</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の実施期だけでなく、</a:t>
            </a:r>
            <a:r>
              <a:rPr lang="en-US" altLang="ja-JP" sz="2400" dirty="0">
                <a:latin typeface="Meiryo UI" panose="020B0604030504040204" pitchFamily="50" charset="-128"/>
                <a:ea typeface="Meiryo UI" panose="020B0604030504040204" pitchFamily="50" charset="-128"/>
              </a:rPr>
              <a:t>SV</a:t>
            </a:r>
            <a:r>
              <a:rPr lang="ja-JP" altLang="en-US" sz="2400" dirty="0">
                <a:latin typeface="Meiryo UI" panose="020B0604030504040204" pitchFamily="50" charset="-128"/>
                <a:ea typeface="Meiryo UI" panose="020B0604030504040204" pitchFamily="50" charset="-128"/>
              </a:rPr>
              <a:t>の準備期、振り返り期について考えてみました。皆さんが実際に取り組んでいる内容や今日の気付き等を自由に共有して終わりにしましょう。お疲れさまでした！</a:t>
            </a:r>
            <a:endParaRPr lang="en-US" altLang="ja-JP" sz="2400" dirty="0">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C086E343-109D-CEFE-6C3F-A9B67F995975}"/>
              </a:ext>
            </a:extLst>
          </p:cNvPr>
          <p:cNvGraphicFramePr>
            <a:graphicFrameLocks noGrp="1"/>
          </p:cNvGraphicFramePr>
          <p:nvPr/>
        </p:nvGraphicFramePr>
        <p:xfrm>
          <a:off x="507558" y="3222172"/>
          <a:ext cx="8310440" cy="3433070"/>
        </p:xfrm>
        <a:graphic>
          <a:graphicData uri="http://schemas.openxmlformats.org/drawingml/2006/table">
            <a:tbl>
              <a:tblPr firstRow="1" firstCol="1" bandRow="1">
                <a:tableStyleId>{5C22544A-7EE6-4342-B048-85BDC9FD1C3A}</a:tableStyleId>
              </a:tblPr>
              <a:tblGrid>
                <a:gridCol w="8310440">
                  <a:extLst>
                    <a:ext uri="{9D8B030D-6E8A-4147-A177-3AD203B41FA5}">
                      <a16:colId xmlns:a16="http://schemas.microsoft.com/office/drawing/2014/main" val="433719948"/>
                    </a:ext>
                  </a:extLst>
                </a:gridCol>
              </a:tblGrid>
              <a:tr h="3433070">
                <a:tc>
                  <a:txBody>
                    <a:bodyPr/>
                    <a:lstStyle/>
                    <a:p>
                      <a:pPr marL="0" indent="0" algn="just">
                        <a:buFont typeface="Wingdings" panose="05000000000000000000" pitchFamily="2" charset="2"/>
                        <a:buNone/>
                      </a:pPr>
                      <a:r>
                        <a:rPr lang="ja-JP" altLang="en-US"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メモ</a:t>
                      </a:r>
                      <a:endParaRPr lang="ja-JP" sz="18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5573985"/>
                  </a:ext>
                </a:extLst>
              </a:tr>
            </a:tbl>
          </a:graphicData>
        </a:graphic>
      </p:graphicFrame>
    </p:spTree>
    <p:extLst>
      <p:ext uri="{BB962C8B-B14F-4D97-AF65-F5344CB8AC3E}">
        <p14:creationId xmlns:p14="http://schemas.microsoft.com/office/powerpoint/2010/main" val="381979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74033906C1C20478AA350E2B8357C81" ma:contentTypeVersion="8" ma:contentTypeDescription="新しいドキュメントを作成します。" ma:contentTypeScope="" ma:versionID="c125359a52c40d5dfcf9892b0f0c78bd">
  <xsd:schema xmlns:xsd="http://www.w3.org/2001/XMLSchema" xmlns:xs="http://www.w3.org/2001/XMLSchema" xmlns:p="http://schemas.microsoft.com/office/2006/metadata/properties" xmlns:ns2="8e394c40-cee1-46bd-9950-575a17aa90c0" targetNamespace="http://schemas.microsoft.com/office/2006/metadata/properties" ma:root="true" ma:fieldsID="ad767d3d25cb3e8ef4ac19fd9b22bafb" ns2:_="">
    <xsd:import namespace="8e394c40-cee1-46bd-9950-575a17aa90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394c40-cee1-46bd-9950-575a17aa90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F979BB-C86B-49DF-AFFC-57CB86168873}">
  <ds:schemaRefs>
    <ds:schemaRef ds:uri="http://schemas.microsoft.com/office/2006/metadata/properties"/>
    <ds:schemaRef ds:uri="http://schemas.microsoft.com/office/infopath/2007/PartnerControls"/>
    <ds:schemaRef ds:uri="263dbbe5-076b-4606-a03b-9598f5f2f35a"/>
    <ds:schemaRef ds:uri="a6f9f875-7af9-4528-8c5c-fc377319d8fb"/>
  </ds:schemaRefs>
</ds:datastoreItem>
</file>

<file path=customXml/itemProps2.xml><?xml version="1.0" encoding="utf-8"?>
<ds:datastoreItem xmlns:ds="http://schemas.openxmlformats.org/officeDocument/2006/customXml" ds:itemID="{2EDFA827-79E9-4DCC-B909-B2DEAC54F099}">
  <ds:schemaRefs>
    <ds:schemaRef ds:uri="http://schemas.microsoft.com/sharepoint/v3/contenttype/forms"/>
  </ds:schemaRefs>
</ds:datastoreItem>
</file>

<file path=customXml/itemProps3.xml><?xml version="1.0" encoding="utf-8"?>
<ds:datastoreItem xmlns:ds="http://schemas.openxmlformats.org/officeDocument/2006/customXml" ds:itemID="{89DC1A90-33B7-4BB5-B36D-0FFC941A2DB9}"/>
</file>

<file path=docProps/app.xml><?xml version="1.0" encoding="utf-8"?>
<Properties xmlns="http://schemas.openxmlformats.org/officeDocument/2006/extended-properties" xmlns:vt="http://schemas.openxmlformats.org/officeDocument/2006/docPropsVTypes">
  <TotalTime>1</TotalTime>
  <Words>384</Words>
  <Application>Microsoft Office PowerPoint</Application>
  <PresentationFormat>画面に合わせる (4:3)</PresentationFormat>
  <Paragraphs>21</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游ゴシック</vt:lpstr>
      <vt:lpstr>Arial</vt:lpstr>
      <vt:lpstr>Calibri</vt:lpstr>
      <vt:lpstr>Calibri Light</vt:lpstr>
      <vt:lpstr>Wingdings</vt:lpstr>
      <vt:lpstr>Office テーマ</vt:lpstr>
      <vt:lpstr>演習４　SVの準備期の演習①</vt:lpstr>
      <vt:lpstr>演習４　SVの準備期の演習②</vt:lpstr>
      <vt:lpstr>演習４　SVの準備期の演習③　</vt:lpstr>
      <vt:lpstr>演習４　SVの振り返り期の演習　</vt:lpstr>
      <vt:lpstr>演習４　今日のまとめ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小川 陽(ogawa-akira.nc1)</cp:lastModifiedBy>
  <cp:revision>1</cp:revision>
  <dcterms:modified xsi:type="dcterms:W3CDTF">2026-06-03T04:00:22Z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0x010100674033906C1C20478AA350E2B8357C81</vt:lpwstr>
  </property>
  <property fmtid="{D5CDD505-2E9C-101B-9397-08002B2CF9AE}" pid="3" name="MediaServiceImageTags">
    <vt:lpwstr/>
  </property>
</Properties>
</file>