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12"/>
  </p:notesMasterIdLst>
  <p:sldIdLst>
    <p:sldId id="257" r:id="rId5"/>
    <p:sldId id="258" r:id="rId6"/>
    <p:sldId id="260" r:id="rId7"/>
    <p:sldId id="259" r:id="rId8"/>
    <p:sldId id="804" r:id="rId9"/>
    <p:sldId id="261" r:id="rId10"/>
    <p:sldId id="262" r:id="rId11"/>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B82"/>
    <a:srgbClr val="E9F8E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07" autoAdjust="0"/>
    <p:restoredTop sz="95026" autoAdjust="0"/>
  </p:normalViewPr>
  <p:slideViewPr>
    <p:cSldViewPr snapToGrid="0">
      <p:cViewPr varScale="1">
        <p:scale>
          <a:sx n="140" d="100"/>
          <a:sy n="140" d="100"/>
        </p:scale>
        <p:origin x="294" y="144"/>
      </p:cViewPr>
      <p:guideLst>
        <p:guide orient="horz" pos="2160"/>
        <p:guide pos="312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川 陽(ogawa-akira.nc1)" userId="0dd7f0e8-0e10-4381-b784-637bfcd8f7bc" providerId="ADAL" clId="{D79025F3-ED63-40B0-8822-FEFF5DFAB6CA}"/>
    <pc:docChg chg="delSld delMainMaster">
      <pc:chgData name="小川 陽(ogawa-akira.nc1)" userId="0dd7f0e8-0e10-4381-b784-637bfcd8f7bc" providerId="ADAL" clId="{D79025F3-ED63-40B0-8822-FEFF5DFAB6CA}" dt="2026-06-03T04:23:20.783" v="3" actId="2696"/>
      <pc:docMkLst>
        <pc:docMk/>
      </pc:docMkLst>
      <pc:sldChg chg="del">
        <pc:chgData name="小川 陽(ogawa-akira.nc1)" userId="0dd7f0e8-0e10-4381-b784-637bfcd8f7bc" providerId="ADAL" clId="{D79025F3-ED63-40B0-8822-FEFF5DFAB6CA}" dt="2026-06-03T04:23:08.662" v="0" actId="2696"/>
        <pc:sldMkLst>
          <pc:docMk/>
          <pc:sldMk cId="3334502311" sldId="264"/>
        </pc:sldMkLst>
      </pc:sldChg>
      <pc:sldChg chg="del">
        <pc:chgData name="小川 陽(ogawa-akira.nc1)" userId="0dd7f0e8-0e10-4381-b784-637bfcd8f7bc" providerId="ADAL" clId="{D79025F3-ED63-40B0-8822-FEFF5DFAB6CA}" dt="2026-06-03T04:23:11.172" v="1" actId="2696"/>
        <pc:sldMkLst>
          <pc:docMk/>
          <pc:sldMk cId="265798344" sldId="265"/>
        </pc:sldMkLst>
      </pc:sldChg>
      <pc:sldChg chg="del">
        <pc:chgData name="小川 陽(ogawa-akira.nc1)" userId="0dd7f0e8-0e10-4381-b784-637bfcd8f7bc" providerId="ADAL" clId="{D79025F3-ED63-40B0-8822-FEFF5DFAB6CA}" dt="2026-06-03T04:23:18.318" v="2" actId="2696"/>
        <pc:sldMkLst>
          <pc:docMk/>
          <pc:sldMk cId="453893241" sldId="798"/>
        </pc:sldMkLst>
      </pc:sldChg>
      <pc:sldChg chg="del">
        <pc:chgData name="小川 陽(ogawa-akira.nc1)" userId="0dd7f0e8-0e10-4381-b784-637bfcd8f7bc" providerId="ADAL" clId="{D79025F3-ED63-40B0-8822-FEFF5DFAB6CA}" dt="2026-06-03T04:23:20.783" v="3" actId="2696"/>
        <pc:sldMkLst>
          <pc:docMk/>
          <pc:sldMk cId="3238363229" sldId="803"/>
        </pc:sldMkLst>
      </pc:sldChg>
      <pc:sldMasterChg chg="del delSldLayout">
        <pc:chgData name="小川 陽(ogawa-akira.nc1)" userId="0dd7f0e8-0e10-4381-b784-637bfcd8f7bc" providerId="ADAL" clId="{D79025F3-ED63-40B0-8822-FEFF5DFAB6CA}" dt="2026-06-03T04:23:18.318" v="2" actId="2696"/>
        <pc:sldMasterMkLst>
          <pc:docMk/>
          <pc:sldMasterMk cId="3735190370" sldId="2147483672"/>
        </pc:sldMasterMkLst>
        <pc:sldLayoutChg chg="del">
          <pc:chgData name="小川 陽(ogawa-akira.nc1)" userId="0dd7f0e8-0e10-4381-b784-637bfcd8f7bc" providerId="ADAL" clId="{D79025F3-ED63-40B0-8822-FEFF5DFAB6CA}" dt="2026-06-03T04:23:18.318" v="2" actId="2696"/>
          <pc:sldLayoutMkLst>
            <pc:docMk/>
            <pc:sldMasterMk cId="3735190370" sldId="2147483672"/>
            <pc:sldLayoutMk cId="3062694375" sldId="214748367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FAE3D0-8A3D-4767-A79C-ACA6D7A9E0BF}" type="datetimeFigureOut">
              <a:rPr kumimoji="1" lang="ja-JP" altLang="en-US" smtClean="0"/>
              <a:t>2026/6/3</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96190A-E281-4662-B0C2-B0C4E70808C9}" type="slidenum">
              <a:rPr kumimoji="1" lang="ja-JP" altLang="en-US" smtClean="0"/>
              <a:t>‹#›</a:t>
            </a:fld>
            <a:endParaRPr kumimoji="1" lang="ja-JP" altLang="en-US"/>
          </a:p>
        </p:txBody>
      </p:sp>
    </p:spTree>
    <p:extLst>
      <p:ext uri="{BB962C8B-B14F-4D97-AF65-F5344CB8AC3E}">
        <p14:creationId xmlns:p14="http://schemas.microsoft.com/office/powerpoint/2010/main" val="6541593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0226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3564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78853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80632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51991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81684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445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52011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38181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4677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6/3/2026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06169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smtClean="0"/>
              <a:t>6/3/2026</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802920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177A9-2A52-65D0-4687-75991CFBB868}"/>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E863700D-B0D4-C2F8-7DD0-1B9A2FC151F2}"/>
              </a:ext>
            </a:extLst>
          </p:cNvPr>
          <p:cNvSpPr>
            <a:spLocks noGrp="1"/>
          </p:cNvSpPr>
          <p:nvPr>
            <p:ph type="title"/>
          </p:nvPr>
        </p:nvSpPr>
        <p:spPr>
          <a:xfrm>
            <a:off x="0" y="-6"/>
            <a:ext cx="9906000" cy="882503"/>
          </a:xfrm>
          <a:solidFill>
            <a:srgbClr val="002B82"/>
          </a:solidFill>
        </p:spPr>
        <p:txBody>
          <a:bodyPr>
            <a:normAutofit/>
          </a:bodyPr>
          <a:lstStyle/>
          <a:p>
            <a:pPr algn="ct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ワークシート</a:t>
            </a: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1</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～２</a:t>
            </a:r>
          </a:p>
        </p:txBody>
      </p:sp>
      <p:graphicFrame>
        <p:nvGraphicFramePr>
          <p:cNvPr id="2" name="コンテンツ プレースホルダー 1">
            <a:extLst>
              <a:ext uri="{FF2B5EF4-FFF2-40B4-BE49-F238E27FC236}">
                <a16:creationId xmlns:a16="http://schemas.microsoft.com/office/drawing/2014/main" id="{AEAA2045-7C24-1273-20B1-5AE058BEEB97}"/>
              </a:ext>
            </a:extLst>
          </p:cNvPr>
          <p:cNvGraphicFramePr>
            <a:graphicFrameLocks noGrp="1"/>
          </p:cNvGraphicFramePr>
          <p:nvPr>
            <p:ph idx="1"/>
            <p:extLst>
              <p:ext uri="{D42A27DB-BD31-4B8C-83A1-F6EECF244321}">
                <p14:modId xmlns:p14="http://schemas.microsoft.com/office/powerpoint/2010/main" val="2849589178"/>
              </p:ext>
            </p:extLst>
          </p:nvPr>
        </p:nvGraphicFramePr>
        <p:xfrm>
          <a:off x="-1" y="1095152"/>
          <a:ext cx="9906000" cy="5742066"/>
        </p:xfrm>
        <a:graphic>
          <a:graphicData uri="http://schemas.openxmlformats.org/drawingml/2006/table">
            <a:tbl>
              <a:tblPr firstRow="1" bandRow="1">
                <a:tableStyleId>{5C22544A-7EE6-4342-B048-85BDC9FD1C3A}</a:tableStyleId>
              </a:tblPr>
              <a:tblGrid>
                <a:gridCol w="4953000">
                  <a:extLst>
                    <a:ext uri="{9D8B030D-6E8A-4147-A177-3AD203B41FA5}">
                      <a16:colId xmlns:a16="http://schemas.microsoft.com/office/drawing/2014/main" val="1323308566"/>
                    </a:ext>
                  </a:extLst>
                </a:gridCol>
                <a:gridCol w="4953000">
                  <a:extLst>
                    <a:ext uri="{9D8B030D-6E8A-4147-A177-3AD203B41FA5}">
                      <a16:colId xmlns:a16="http://schemas.microsoft.com/office/drawing/2014/main" val="3108277977"/>
                    </a:ext>
                  </a:extLst>
                </a:gridCol>
              </a:tblGrid>
              <a:tr h="0">
                <a:tc>
                  <a:txBody>
                    <a:bodyPr/>
                    <a:lstStyle/>
                    <a:p>
                      <a:pPr algn="ct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講義１</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自治体が抑えるべき最新情報</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gn="ct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講義２</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相談支援に求められる本人中心の意義</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108976216"/>
                  </a:ext>
                </a:extLst>
              </a:tr>
              <a:tr h="5406786">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373845860"/>
                  </a:ext>
                </a:extLst>
              </a:tr>
            </a:tbl>
          </a:graphicData>
        </a:graphic>
      </p:graphicFrame>
    </p:spTree>
    <p:extLst>
      <p:ext uri="{BB962C8B-B14F-4D97-AF65-F5344CB8AC3E}">
        <p14:creationId xmlns:p14="http://schemas.microsoft.com/office/powerpoint/2010/main" val="3690036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5BF66-545C-FBB6-4550-231CC4CF5394}"/>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D7431AB-7F43-309B-0F31-A3A7EA34B0D0}"/>
              </a:ext>
            </a:extLst>
          </p:cNvPr>
          <p:cNvSpPr>
            <a:spLocks noGrp="1"/>
          </p:cNvSpPr>
          <p:nvPr>
            <p:ph type="title"/>
          </p:nvPr>
        </p:nvSpPr>
        <p:spPr>
          <a:xfrm>
            <a:off x="0" y="-6"/>
            <a:ext cx="9906000" cy="882503"/>
          </a:xfrm>
          <a:solidFill>
            <a:srgbClr val="002B82"/>
          </a:solidFill>
        </p:spPr>
        <p:txBody>
          <a:bodyPr>
            <a:normAutofit/>
          </a:bodyPr>
          <a:lstStyle/>
          <a:p>
            <a:pPr algn="ct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ワークシート</a:t>
            </a: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3</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a:t>
            </a: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4</a:t>
            </a:r>
            <a:endParaRPr lang="ja-JP" altLang="en-US" b="1" dirty="0">
              <a:solidFill>
                <a:schemeClr val="bg1">
                  <a:lumMod val="95000"/>
                </a:schemeClr>
              </a:solidFill>
              <a:latin typeface="BIZ UDPゴシック" panose="020B0400000000000000" pitchFamily="50" charset="-128"/>
              <a:ea typeface="BIZ UDPゴシック" panose="020B0400000000000000" pitchFamily="50" charset="-128"/>
            </a:endParaRPr>
          </a:p>
        </p:txBody>
      </p:sp>
      <p:graphicFrame>
        <p:nvGraphicFramePr>
          <p:cNvPr id="2" name="コンテンツ プレースホルダー 1">
            <a:extLst>
              <a:ext uri="{FF2B5EF4-FFF2-40B4-BE49-F238E27FC236}">
                <a16:creationId xmlns:a16="http://schemas.microsoft.com/office/drawing/2014/main" id="{D7D33C39-B35E-DC93-063C-E009523C6415}"/>
              </a:ext>
            </a:extLst>
          </p:cNvPr>
          <p:cNvGraphicFramePr>
            <a:graphicFrameLocks noGrp="1"/>
          </p:cNvGraphicFramePr>
          <p:nvPr>
            <p:ph idx="1"/>
            <p:extLst>
              <p:ext uri="{D42A27DB-BD31-4B8C-83A1-F6EECF244321}">
                <p14:modId xmlns:p14="http://schemas.microsoft.com/office/powerpoint/2010/main" val="3744309905"/>
              </p:ext>
            </p:extLst>
          </p:nvPr>
        </p:nvGraphicFramePr>
        <p:xfrm>
          <a:off x="-1" y="1095152"/>
          <a:ext cx="9906000" cy="5742066"/>
        </p:xfrm>
        <a:graphic>
          <a:graphicData uri="http://schemas.openxmlformats.org/drawingml/2006/table">
            <a:tbl>
              <a:tblPr firstRow="1" bandRow="1">
                <a:tableStyleId>{5C22544A-7EE6-4342-B048-85BDC9FD1C3A}</a:tableStyleId>
              </a:tblPr>
              <a:tblGrid>
                <a:gridCol w="4953000">
                  <a:extLst>
                    <a:ext uri="{9D8B030D-6E8A-4147-A177-3AD203B41FA5}">
                      <a16:colId xmlns:a16="http://schemas.microsoft.com/office/drawing/2014/main" val="1323308566"/>
                    </a:ext>
                  </a:extLst>
                </a:gridCol>
                <a:gridCol w="4953000">
                  <a:extLst>
                    <a:ext uri="{9D8B030D-6E8A-4147-A177-3AD203B41FA5}">
                      <a16:colId xmlns:a16="http://schemas.microsoft.com/office/drawing/2014/main" val="3108277977"/>
                    </a:ext>
                  </a:extLst>
                </a:gridCol>
              </a:tblGrid>
              <a:tr h="0">
                <a:tc>
                  <a:txBody>
                    <a:bodyPr/>
                    <a:lstStyle/>
                    <a:p>
                      <a:pPr algn="ct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講義３</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相談支援の仕組みと自治体職員の役割</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gn="ct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演習１</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気付きの共有</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108976216"/>
                  </a:ext>
                </a:extLst>
              </a:tr>
              <a:tr h="5406786">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373845860"/>
                  </a:ext>
                </a:extLst>
              </a:tr>
            </a:tbl>
          </a:graphicData>
        </a:graphic>
      </p:graphicFrame>
    </p:spTree>
    <p:extLst>
      <p:ext uri="{BB962C8B-B14F-4D97-AF65-F5344CB8AC3E}">
        <p14:creationId xmlns:p14="http://schemas.microsoft.com/office/powerpoint/2010/main" val="811971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C38D1-F66B-A870-439C-F5CB87586E1C}"/>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5431CA53-F3DD-6472-817D-5ECE37FB634B}"/>
              </a:ext>
            </a:extLst>
          </p:cNvPr>
          <p:cNvSpPr>
            <a:spLocks noGrp="1"/>
          </p:cNvSpPr>
          <p:nvPr>
            <p:ph type="title"/>
          </p:nvPr>
        </p:nvSpPr>
        <p:spPr>
          <a:xfrm>
            <a:off x="0" y="-8"/>
            <a:ext cx="9906000" cy="1169587"/>
          </a:xfrm>
          <a:solidFill>
            <a:srgbClr val="002B82"/>
          </a:solidFill>
        </p:spPr>
        <p:txBody>
          <a:bodyPr>
            <a:normAutofit fontScale="90000"/>
          </a:bodyPr>
          <a:lstStyle/>
          <a:p>
            <a:pPr algn="ct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演習２</a:t>
            </a: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法定研修等の質の向上を考える</a:t>
            </a:r>
            <a:b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br>
            <a:r>
              <a:rPr lang="ja-JP" altLang="en-US" sz="2700" b="1" dirty="0">
                <a:solidFill>
                  <a:schemeClr val="bg1">
                    <a:lumMod val="95000"/>
                  </a:schemeClr>
                </a:solidFill>
                <a:latin typeface="BIZ UDPゴシック" panose="020B0400000000000000" pitchFamily="50" charset="-128"/>
                <a:ea typeface="BIZ UDPゴシック" panose="020B0400000000000000" pitchFamily="50" charset="-128"/>
              </a:rPr>
              <a:t>（都道府県の役割と着眼点）</a:t>
            </a:r>
            <a:endParaRPr lang="ja-JP" altLang="en-US" b="1" dirty="0">
              <a:solidFill>
                <a:schemeClr val="bg1">
                  <a:lumMod val="95000"/>
                </a:schemeClr>
              </a:solidFill>
              <a:latin typeface="BIZ UDPゴシック" panose="020B0400000000000000" pitchFamily="50" charset="-128"/>
              <a:ea typeface="BIZ UDPゴシック" panose="020B0400000000000000" pitchFamily="50" charset="-128"/>
            </a:endParaRPr>
          </a:p>
        </p:txBody>
      </p:sp>
      <p:graphicFrame>
        <p:nvGraphicFramePr>
          <p:cNvPr id="2" name="コンテンツ プレースホルダー 1">
            <a:extLst>
              <a:ext uri="{FF2B5EF4-FFF2-40B4-BE49-F238E27FC236}">
                <a16:creationId xmlns:a16="http://schemas.microsoft.com/office/drawing/2014/main" id="{8116EA8F-296E-CD26-A61C-E3623FE5DF7F}"/>
              </a:ext>
            </a:extLst>
          </p:cNvPr>
          <p:cNvGraphicFramePr>
            <a:graphicFrameLocks noGrp="1"/>
          </p:cNvGraphicFramePr>
          <p:nvPr>
            <p:ph idx="1"/>
            <p:extLst>
              <p:ext uri="{D42A27DB-BD31-4B8C-83A1-F6EECF244321}">
                <p14:modId xmlns:p14="http://schemas.microsoft.com/office/powerpoint/2010/main" val="2301632563"/>
              </p:ext>
            </p:extLst>
          </p:nvPr>
        </p:nvGraphicFramePr>
        <p:xfrm>
          <a:off x="-1" y="1286540"/>
          <a:ext cx="9906000" cy="5571460"/>
        </p:xfrm>
        <a:graphic>
          <a:graphicData uri="http://schemas.openxmlformats.org/drawingml/2006/table">
            <a:tbl>
              <a:tblPr firstRow="1" bandRow="1">
                <a:tableStyleId>{5C22544A-7EE6-4342-B048-85BDC9FD1C3A}</a:tableStyleId>
              </a:tblPr>
              <a:tblGrid>
                <a:gridCol w="4953000">
                  <a:extLst>
                    <a:ext uri="{9D8B030D-6E8A-4147-A177-3AD203B41FA5}">
                      <a16:colId xmlns:a16="http://schemas.microsoft.com/office/drawing/2014/main" val="1323308566"/>
                    </a:ext>
                  </a:extLst>
                </a:gridCol>
                <a:gridCol w="4953000">
                  <a:extLst>
                    <a:ext uri="{9D8B030D-6E8A-4147-A177-3AD203B41FA5}">
                      <a16:colId xmlns:a16="http://schemas.microsoft.com/office/drawing/2014/main" val="3108277977"/>
                    </a:ext>
                  </a:extLst>
                </a:gridCol>
              </a:tblGrid>
              <a:tr h="349987">
                <a:tc>
                  <a:txBody>
                    <a:bodyPr/>
                    <a:lstStyle/>
                    <a:p>
                      <a:pPr algn="l"/>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話題提供１</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研修の実施体制と人材育成ビジョン</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gn="l"/>
                      <a:r>
                        <a:rPr kumimoji="1" lang="ja-JP" altLang="en-US" sz="1600" b="0" dirty="0">
                          <a:solidFill>
                            <a:srgbClr val="002060"/>
                          </a:solidFill>
                          <a:latin typeface="BIZ UDPゴシック" panose="020B0400000000000000" pitchFamily="50" charset="-128"/>
                          <a:ea typeface="BIZ UDPゴシック" panose="020B0400000000000000" pitchFamily="50" charset="-128"/>
                        </a:rPr>
                        <a:t>２．自・自治体の課題抽出（個別</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W-5</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108976216"/>
                  </a:ext>
                </a:extLst>
              </a:tr>
              <a:tr h="2435743">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373845860"/>
                  </a:ext>
                </a:extLst>
              </a:tr>
              <a:tr h="349987">
                <a:tc>
                  <a:txBody>
                    <a:bodyPr/>
                    <a:lstStyle/>
                    <a:p>
                      <a:pPr algn="l"/>
                      <a:r>
                        <a:rPr kumimoji="1" lang="ja-JP" altLang="en-US" sz="1600" dirty="0">
                          <a:solidFill>
                            <a:srgbClr val="002060"/>
                          </a:solidFill>
                          <a:latin typeface="BIZ UDPゴシック" panose="020B0400000000000000" pitchFamily="50" charset="-128"/>
                          <a:ea typeface="BIZ UDPゴシック" panose="020B0400000000000000" pitchFamily="50" charset="-128"/>
                        </a:rPr>
                        <a:t>１．事前課題の共有と質疑応答（</a:t>
                      </a:r>
                      <a:r>
                        <a:rPr kumimoji="1" lang="en-US" altLang="ja-JP" sz="1600" dirty="0">
                          <a:solidFill>
                            <a:srgbClr val="002060"/>
                          </a:solidFill>
                          <a:latin typeface="BIZ UDPゴシック" panose="020B0400000000000000" pitchFamily="50" charset="-128"/>
                          <a:ea typeface="BIZ UDPゴシック" panose="020B0400000000000000" pitchFamily="50" charset="-128"/>
                        </a:rPr>
                        <a:t>GW-25</a:t>
                      </a:r>
                      <a:r>
                        <a:rPr kumimoji="1" lang="ja-JP" altLang="en-US" sz="1600" dirty="0">
                          <a:solidFill>
                            <a:srgbClr val="002060"/>
                          </a:solidFill>
                          <a:latin typeface="BIZ UDPゴシック" panose="020B0400000000000000" pitchFamily="50" charset="-128"/>
                          <a:ea typeface="BIZ UDPゴシック" panose="020B0400000000000000" pitchFamily="50" charset="-128"/>
                        </a:rPr>
                        <a:t>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gn="l"/>
                      <a:r>
                        <a:rPr kumimoji="1" lang="ja-JP" altLang="en-US" sz="1600" dirty="0">
                          <a:solidFill>
                            <a:srgbClr val="002060"/>
                          </a:solidFill>
                          <a:latin typeface="BIZ UDPゴシック" panose="020B0400000000000000" pitchFamily="50" charset="-128"/>
                          <a:ea typeface="BIZ UDPゴシック" panose="020B0400000000000000" pitchFamily="50" charset="-128"/>
                        </a:rPr>
                        <a:t>３．グループ内の意見交換（</a:t>
                      </a:r>
                      <a:r>
                        <a:rPr kumimoji="1" lang="en-US" altLang="ja-JP" sz="1600" dirty="0">
                          <a:solidFill>
                            <a:srgbClr val="002060"/>
                          </a:solidFill>
                          <a:latin typeface="BIZ UDPゴシック" panose="020B0400000000000000" pitchFamily="50" charset="-128"/>
                          <a:ea typeface="BIZ UDPゴシック" panose="020B0400000000000000" pitchFamily="50" charset="-128"/>
                        </a:rPr>
                        <a:t>GW-25</a:t>
                      </a:r>
                      <a:r>
                        <a:rPr kumimoji="1" lang="ja-JP" altLang="en-US" sz="1600" dirty="0">
                          <a:solidFill>
                            <a:srgbClr val="002060"/>
                          </a:solidFill>
                          <a:latin typeface="BIZ UDPゴシック" panose="020B0400000000000000" pitchFamily="50" charset="-128"/>
                          <a:ea typeface="BIZ UDPゴシック" panose="020B0400000000000000" pitchFamily="50" charset="-128"/>
                        </a:rPr>
                        <a:t>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347233400"/>
                  </a:ext>
                </a:extLst>
              </a:tr>
              <a:tr h="2435743">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21991522"/>
                  </a:ext>
                </a:extLst>
              </a:tr>
            </a:tbl>
          </a:graphicData>
        </a:graphic>
      </p:graphicFrame>
    </p:spTree>
    <p:extLst>
      <p:ext uri="{BB962C8B-B14F-4D97-AF65-F5344CB8AC3E}">
        <p14:creationId xmlns:p14="http://schemas.microsoft.com/office/powerpoint/2010/main" val="181508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4475B6-C79B-3E8D-E2F8-F0A777132807}"/>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1C420B7D-A7E9-600B-C581-3AD1DB783E5F}"/>
              </a:ext>
            </a:extLst>
          </p:cNvPr>
          <p:cNvSpPr>
            <a:spLocks noGrp="1"/>
          </p:cNvSpPr>
          <p:nvPr>
            <p:ph type="title"/>
          </p:nvPr>
        </p:nvSpPr>
        <p:spPr>
          <a:xfrm>
            <a:off x="0" y="-8"/>
            <a:ext cx="9906000" cy="1169587"/>
          </a:xfrm>
          <a:solidFill>
            <a:srgbClr val="002B82"/>
          </a:solidFill>
        </p:spPr>
        <p:txBody>
          <a:bodyPr>
            <a:normAutofit fontScale="90000"/>
          </a:bodyPr>
          <a:lstStyle/>
          <a:p>
            <a:pPr algn="ct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演習３</a:t>
            </a: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法定研修等の質の向上を考える</a:t>
            </a:r>
            <a:b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br>
            <a:r>
              <a:rPr lang="ja-JP" altLang="en-US" sz="2700" b="1" dirty="0">
                <a:solidFill>
                  <a:schemeClr val="bg1">
                    <a:lumMod val="95000"/>
                  </a:schemeClr>
                </a:solidFill>
                <a:latin typeface="BIZ UDPゴシック" panose="020B0400000000000000" pitchFamily="50" charset="-128"/>
                <a:ea typeface="BIZ UDPゴシック" panose="020B0400000000000000" pitchFamily="50" charset="-128"/>
              </a:rPr>
              <a:t>（都道府県の役割と着眼点）</a:t>
            </a:r>
            <a:endParaRPr lang="ja-JP" altLang="en-US" b="1" dirty="0">
              <a:solidFill>
                <a:schemeClr val="bg1">
                  <a:lumMod val="95000"/>
                </a:schemeClr>
              </a:solidFill>
              <a:latin typeface="BIZ UDPゴシック" panose="020B0400000000000000" pitchFamily="50" charset="-128"/>
              <a:ea typeface="BIZ UDPゴシック" panose="020B0400000000000000" pitchFamily="50" charset="-128"/>
            </a:endParaRPr>
          </a:p>
        </p:txBody>
      </p:sp>
      <p:graphicFrame>
        <p:nvGraphicFramePr>
          <p:cNvPr id="2" name="コンテンツ プレースホルダー 1">
            <a:extLst>
              <a:ext uri="{FF2B5EF4-FFF2-40B4-BE49-F238E27FC236}">
                <a16:creationId xmlns:a16="http://schemas.microsoft.com/office/drawing/2014/main" id="{EDD32CAF-859D-73A0-A340-F24462D0E15C}"/>
              </a:ext>
            </a:extLst>
          </p:cNvPr>
          <p:cNvGraphicFramePr>
            <a:graphicFrameLocks noGrp="1"/>
          </p:cNvGraphicFramePr>
          <p:nvPr>
            <p:ph idx="1"/>
            <p:extLst>
              <p:ext uri="{D42A27DB-BD31-4B8C-83A1-F6EECF244321}">
                <p14:modId xmlns:p14="http://schemas.microsoft.com/office/powerpoint/2010/main" val="3553830686"/>
              </p:ext>
            </p:extLst>
          </p:nvPr>
        </p:nvGraphicFramePr>
        <p:xfrm>
          <a:off x="-2" y="1286540"/>
          <a:ext cx="9906001" cy="5571460"/>
        </p:xfrm>
        <a:graphic>
          <a:graphicData uri="http://schemas.openxmlformats.org/drawingml/2006/table">
            <a:tbl>
              <a:tblPr firstRow="1" bandRow="1">
                <a:tableStyleId>{5C22544A-7EE6-4342-B048-85BDC9FD1C3A}</a:tableStyleId>
              </a:tblPr>
              <a:tblGrid>
                <a:gridCol w="4321631">
                  <a:extLst>
                    <a:ext uri="{9D8B030D-6E8A-4147-A177-3AD203B41FA5}">
                      <a16:colId xmlns:a16="http://schemas.microsoft.com/office/drawing/2014/main" val="1323308566"/>
                    </a:ext>
                  </a:extLst>
                </a:gridCol>
                <a:gridCol w="5584370">
                  <a:extLst>
                    <a:ext uri="{9D8B030D-6E8A-4147-A177-3AD203B41FA5}">
                      <a16:colId xmlns:a16="http://schemas.microsoft.com/office/drawing/2014/main" val="3108277977"/>
                    </a:ext>
                  </a:extLst>
                </a:gridCol>
              </a:tblGrid>
              <a:tr h="386227">
                <a:tc>
                  <a:txBody>
                    <a:bodyPr/>
                    <a:lstStyle/>
                    <a:p>
                      <a:pPr algn="l"/>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話題提供２</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研修の質の向上</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gn="l"/>
                      <a:r>
                        <a:rPr kumimoji="1" lang="ja-JP" altLang="en-US" sz="1600" b="0" dirty="0">
                          <a:solidFill>
                            <a:srgbClr val="002060"/>
                          </a:solidFill>
                          <a:latin typeface="BIZ UDPゴシック" panose="020B0400000000000000" pitchFamily="50" charset="-128"/>
                          <a:ea typeface="BIZ UDPゴシック" panose="020B0400000000000000" pitchFamily="50" charset="-128"/>
                        </a:rPr>
                        <a:t>２．事前課題とチェックリストによる意見交換（</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GW-50</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108976216"/>
                  </a:ext>
                </a:extLst>
              </a:tr>
              <a:tr h="5185233">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21991522"/>
                  </a:ext>
                </a:extLst>
              </a:tr>
            </a:tbl>
          </a:graphicData>
        </a:graphic>
      </p:graphicFrame>
    </p:spTree>
    <p:extLst>
      <p:ext uri="{BB962C8B-B14F-4D97-AF65-F5344CB8AC3E}">
        <p14:creationId xmlns:p14="http://schemas.microsoft.com/office/powerpoint/2010/main" val="691871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615C60FE-CABE-19C0-7E3A-40365547A62E}"/>
              </a:ext>
            </a:extLst>
          </p:cNvPr>
          <p:cNvGraphicFramePr>
            <a:graphicFrameLocks noGrp="1"/>
          </p:cNvGraphicFramePr>
          <p:nvPr>
            <p:extLst>
              <p:ext uri="{D42A27DB-BD31-4B8C-83A1-F6EECF244321}">
                <p14:modId xmlns:p14="http://schemas.microsoft.com/office/powerpoint/2010/main" val="3322792669"/>
              </p:ext>
            </p:extLst>
          </p:nvPr>
        </p:nvGraphicFramePr>
        <p:xfrm>
          <a:off x="103239" y="73742"/>
          <a:ext cx="9682316" cy="6644155"/>
        </p:xfrm>
        <a:graphic>
          <a:graphicData uri="http://schemas.openxmlformats.org/drawingml/2006/table">
            <a:tbl>
              <a:tblPr/>
              <a:tblGrid>
                <a:gridCol w="333508">
                  <a:extLst>
                    <a:ext uri="{9D8B030D-6E8A-4147-A177-3AD203B41FA5}">
                      <a16:colId xmlns:a16="http://schemas.microsoft.com/office/drawing/2014/main" val="1546273097"/>
                    </a:ext>
                  </a:extLst>
                </a:gridCol>
                <a:gridCol w="465852">
                  <a:extLst>
                    <a:ext uri="{9D8B030D-6E8A-4147-A177-3AD203B41FA5}">
                      <a16:colId xmlns:a16="http://schemas.microsoft.com/office/drawing/2014/main" val="4032683328"/>
                    </a:ext>
                  </a:extLst>
                </a:gridCol>
                <a:gridCol w="727638">
                  <a:extLst>
                    <a:ext uri="{9D8B030D-6E8A-4147-A177-3AD203B41FA5}">
                      <a16:colId xmlns:a16="http://schemas.microsoft.com/office/drawing/2014/main" val="1065520936"/>
                    </a:ext>
                  </a:extLst>
                </a:gridCol>
                <a:gridCol w="4505092">
                  <a:extLst>
                    <a:ext uri="{9D8B030D-6E8A-4147-A177-3AD203B41FA5}">
                      <a16:colId xmlns:a16="http://schemas.microsoft.com/office/drawing/2014/main" val="3966909031"/>
                    </a:ext>
                  </a:extLst>
                </a:gridCol>
                <a:gridCol w="302342">
                  <a:extLst>
                    <a:ext uri="{9D8B030D-6E8A-4147-A177-3AD203B41FA5}">
                      <a16:colId xmlns:a16="http://schemas.microsoft.com/office/drawing/2014/main" val="1018307613"/>
                    </a:ext>
                  </a:extLst>
                </a:gridCol>
                <a:gridCol w="280219">
                  <a:extLst>
                    <a:ext uri="{9D8B030D-6E8A-4147-A177-3AD203B41FA5}">
                      <a16:colId xmlns:a16="http://schemas.microsoft.com/office/drawing/2014/main" val="1254332566"/>
                    </a:ext>
                  </a:extLst>
                </a:gridCol>
                <a:gridCol w="294968">
                  <a:extLst>
                    <a:ext uri="{9D8B030D-6E8A-4147-A177-3AD203B41FA5}">
                      <a16:colId xmlns:a16="http://schemas.microsoft.com/office/drawing/2014/main" val="2611511426"/>
                    </a:ext>
                  </a:extLst>
                </a:gridCol>
                <a:gridCol w="294968">
                  <a:extLst>
                    <a:ext uri="{9D8B030D-6E8A-4147-A177-3AD203B41FA5}">
                      <a16:colId xmlns:a16="http://schemas.microsoft.com/office/drawing/2014/main" val="2271193498"/>
                    </a:ext>
                  </a:extLst>
                </a:gridCol>
                <a:gridCol w="272845">
                  <a:extLst>
                    <a:ext uri="{9D8B030D-6E8A-4147-A177-3AD203B41FA5}">
                      <a16:colId xmlns:a16="http://schemas.microsoft.com/office/drawing/2014/main" val="4177187629"/>
                    </a:ext>
                  </a:extLst>
                </a:gridCol>
                <a:gridCol w="287594">
                  <a:extLst>
                    <a:ext uri="{9D8B030D-6E8A-4147-A177-3AD203B41FA5}">
                      <a16:colId xmlns:a16="http://schemas.microsoft.com/office/drawing/2014/main" val="492669929"/>
                    </a:ext>
                  </a:extLst>
                </a:gridCol>
                <a:gridCol w="258096">
                  <a:extLst>
                    <a:ext uri="{9D8B030D-6E8A-4147-A177-3AD203B41FA5}">
                      <a16:colId xmlns:a16="http://schemas.microsoft.com/office/drawing/2014/main" val="4196364762"/>
                    </a:ext>
                  </a:extLst>
                </a:gridCol>
                <a:gridCol w="280220">
                  <a:extLst>
                    <a:ext uri="{9D8B030D-6E8A-4147-A177-3AD203B41FA5}">
                      <a16:colId xmlns:a16="http://schemas.microsoft.com/office/drawing/2014/main" val="1191324309"/>
                    </a:ext>
                  </a:extLst>
                </a:gridCol>
                <a:gridCol w="1378974">
                  <a:extLst>
                    <a:ext uri="{9D8B030D-6E8A-4147-A177-3AD203B41FA5}">
                      <a16:colId xmlns:a16="http://schemas.microsoft.com/office/drawing/2014/main" val="2494763902"/>
                    </a:ext>
                  </a:extLst>
                </a:gridCol>
              </a:tblGrid>
              <a:tr h="295910">
                <a:tc gridSpan="13">
                  <a:txBody>
                    <a:bodyPr/>
                    <a:lstStyle/>
                    <a:p>
                      <a:pPr algn="ctr" fontAlgn="ctr">
                        <a:buNone/>
                      </a:pPr>
                      <a:r>
                        <a:rPr lang="ja-JP" altLang="en-US" sz="1600" b="1" i="0" u="none" strike="noStrike" dirty="0">
                          <a:solidFill>
                            <a:srgbClr val="002060"/>
                          </a:solidFill>
                          <a:effectLst/>
                          <a:latin typeface="BIZ UDPゴシック" panose="020B0400000000000000" pitchFamily="50" charset="-128"/>
                          <a:ea typeface="BIZ UDPゴシック" panose="020B0400000000000000" pitchFamily="50" charset="-128"/>
                        </a:rPr>
                        <a:t>法定研修の質の確保と向上に資する、自治体職員のためのチェックリスト（年度内・比較表）</a:t>
                      </a:r>
                    </a:p>
                  </a:txBody>
                  <a:tcPr marL="3239" marR="3239" marT="3239"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51175511"/>
                  </a:ext>
                </a:extLst>
              </a:tr>
              <a:tr h="192308">
                <a:tc rowSpan="3">
                  <a:txBody>
                    <a:bodyPr/>
                    <a:lstStyle/>
                    <a:p>
                      <a:pPr algn="ctr" fontAlgn="ctr">
                        <a:buNone/>
                      </a:pPr>
                      <a:r>
                        <a:rPr lang="en-US" sz="800" b="0" i="0" u="none" strike="noStrike" dirty="0">
                          <a:solidFill>
                            <a:srgbClr val="002060"/>
                          </a:solidFill>
                          <a:effectLst/>
                          <a:latin typeface="BIZ UDPゴシック" panose="020B0400000000000000" pitchFamily="50" charset="-128"/>
                          <a:ea typeface="BIZ UDPゴシック" panose="020B0400000000000000" pitchFamily="50" charset="-128"/>
                        </a:rPr>
                        <a:t>No</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大項目</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中項目</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小項目</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8">
                  <a:txBody>
                    <a:bodyPr/>
                    <a:lstStyle/>
                    <a:p>
                      <a:pPr algn="ctr" fontAlgn="ctr">
                        <a:buNone/>
                      </a:pPr>
                      <a:r>
                        <a:rPr lang="ja-JP" altLang="en-US" sz="700" b="0" i="0" u="none" strike="noStrike">
                          <a:solidFill>
                            <a:srgbClr val="002060"/>
                          </a:solidFill>
                          <a:effectLst/>
                          <a:latin typeface="BIZ UDPゴシック" panose="020B0400000000000000" pitchFamily="50" charset="-128"/>
                          <a:ea typeface="BIZ UDPゴシック" panose="020B0400000000000000" pitchFamily="50" charset="-128"/>
                        </a:rPr>
                        <a:t>セルフ・チェック欄</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選択した根拠を記載</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1368488"/>
                  </a:ext>
                </a:extLst>
              </a:tr>
              <a:tr h="15865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令和</a:t>
                      </a:r>
                      <a:r>
                        <a:rPr lang="en-US" altLang="ja-JP" sz="800" b="0" i="0" u="none" strike="noStrike" dirty="0">
                          <a:solidFill>
                            <a:srgbClr val="002060"/>
                          </a:solidFill>
                          <a:effectLst/>
                          <a:latin typeface="BIZ UDPゴシック" panose="020B0400000000000000" pitchFamily="50" charset="-128"/>
                          <a:ea typeface="BIZ UDPゴシック" panose="020B0400000000000000" pitchFamily="50" charset="-128"/>
                        </a:rPr>
                        <a:t>8</a:t>
                      </a: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年</a:t>
                      </a:r>
                      <a:r>
                        <a:rPr lang="en-US" altLang="ja-JP" sz="800" b="0" i="0" u="none" strike="noStrike" dirty="0">
                          <a:solidFill>
                            <a:srgbClr val="002060"/>
                          </a:solidFill>
                          <a:effectLst/>
                          <a:latin typeface="BIZ UDPゴシック" panose="020B0400000000000000" pitchFamily="50" charset="-128"/>
                          <a:ea typeface="BIZ UDPゴシック" panose="020B0400000000000000" pitchFamily="50" charset="-128"/>
                        </a:rPr>
                        <a:t>6</a:t>
                      </a: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月時点</a:t>
                      </a:r>
                    </a:p>
                  </a:txBody>
                  <a:tcPr marL="3239" marR="3239" marT="3239" marB="0" anchor="ctr">
                    <a:lnL w="12700" cap="flat" cmpd="sng" algn="ctr">
                      <a:solidFill>
                        <a:srgbClr val="000000"/>
                      </a:solidFill>
                      <a:prstDash val="solid"/>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令和</a:t>
                      </a:r>
                      <a:r>
                        <a:rPr lang="en-US" altLang="ja-JP" sz="800" b="0" i="0" u="none" strike="noStrike" dirty="0">
                          <a:solidFill>
                            <a:srgbClr val="002060"/>
                          </a:solidFill>
                          <a:effectLst/>
                          <a:latin typeface="BIZ UDPゴシック" panose="020B0400000000000000" pitchFamily="50" charset="-128"/>
                          <a:ea typeface="BIZ UDPゴシック" panose="020B0400000000000000" pitchFamily="50" charset="-128"/>
                        </a:rPr>
                        <a:t>9</a:t>
                      </a: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年２月時点</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0541282"/>
                  </a:ext>
                </a:extLst>
              </a:tr>
              <a:tr h="18639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1000" b="0" i="0" u="none" strike="noStrike" dirty="0">
                          <a:solidFill>
                            <a:srgbClr val="002060"/>
                          </a:solidFill>
                          <a:effectLst/>
                          <a:latin typeface="BIZ UDPゴシック" panose="020B0400000000000000" pitchFamily="50" charset="-128"/>
                          <a:ea typeface="BIZ UDPゴシック" panose="020B0400000000000000" pitchFamily="50" charset="-128"/>
                        </a:rPr>
                        <a:t>◎</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dirty="0">
                          <a:solidFill>
                            <a:srgbClr val="002060"/>
                          </a:solidFill>
                          <a:effectLst/>
                          <a:latin typeface="BIZ UDPゴシック" panose="020B0400000000000000" pitchFamily="50" charset="-128"/>
                          <a:ea typeface="BIZ UDPゴシック" panose="020B0400000000000000" pitchFamily="50" charset="-128"/>
                        </a:rPr>
                        <a:t>○</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dirty="0">
                          <a:solidFill>
                            <a:srgbClr val="002060"/>
                          </a:solidFill>
                          <a:effectLst/>
                          <a:latin typeface="BIZ UDPゴシック" panose="020B0400000000000000" pitchFamily="50" charset="-128"/>
                          <a:ea typeface="BIZ UDPゴシック" panose="020B0400000000000000" pitchFamily="50" charset="-128"/>
                        </a:rPr>
                        <a:t>△</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a:solidFill>
                            <a:srgbClr val="002060"/>
                          </a:solidFill>
                          <a:effectLst/>
                          <a:latin typeface="Segoe UI Symbol" panose="020B0502040204020203" pitchFamily="34" charset="0"/>
                          <a:ea typeface="游ゴシック" panose="020B0400000000000000" pitchFamily="50" charset="-128"/>
                        </a:rPr>
                        <a:t>✕</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a:solidFill>
                            <a:srgbClr val="002060"/>
                          </a:solidFill>
                          <a:effectLst/>
                          <a:latin typeface="BIZ UDPゴシック" panose="020B0400000000000000" pitchFamily="50" charset="-128"/>
                          <a:ea typeface="BIZ UDPゴシック" panose="020B0400000000000000" pitchFamily="50" charset="-128"/>
                        </a:rPr>
                        <a:t>◎</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dirty="0">
                          <a:solidFill>
                            <a:srgbClr val="002060"/>
                          </a:solidFill>
                          <a:effectLst/>
                          <a:latin typeface="BIZ UDPゴシック" panose="020B0400000000000000" pitchFamily="50" charset="-128"/>
                          <a:ea typeface="BIZ UDPゴシック" panose="020B0400000000000000" pitchFamily="50" charset="-128"/>
                        </a:rPr>
                        <a:t>○</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dirty="0">
                          <a:solidFill>
                            <a:srgbClr val="002060"/>
                          </a:solidFill>
                          <a:effectLst/>
                          <a:latin typeface="BIZ UDPゴシック" panose="020B0400000000000000" pitchFamily="50" charset="-128"/>
                          <a:ea typeface="BIZ UDPゴシック" panose="020B0400000000000000" pitchFamily="50" charset="-128"/>
                        </a:rPr>
                        <a:t>△</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1000" b="0" i="0" u="none" strike="noStrike" dirty="0">
                          <a:solidFill>
                            <a:srgbClr val="002060"/>
                          </a:solidFill>
                          <a:effectLst/>
                          <a:latin typeface="Segoe UI Symbol" panose="020B0502040204020203" pitchFamily="34" charset="0"/>
                          <a:ea typeface="游ゴシック" panose="020B0400000000000000" pitchFamily="50" charset="-128"/>
                        </a:rPr>
                        <a:t>✕</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450644639"/>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基盤</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カリキュラム</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国の示す「標準カリキュラム」を把握・理解できている。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83261592"/>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2</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ビジョン</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研修実施の拠り所となる理念やビジョンがある。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058164755"/>
                  </a:ext>
                </a:extLst>
              </a:tr>
              <a:tr h="378261">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3</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関与</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委託や指定事業者任せにせず、都道府県の担当職員が企画・運営に十分関与できている。</a:t>
                      </a:r>
                      <a:endParaRPr lang="en-US" altLang="ja-JP" sz="800" b="0" i="0" u="none" strike="noStrike" dirty="0">
                        <a:solidFill>
                          <a:srgbClr val="002060"/>
                        </a:solidFill>
                        <a:effectLst/>
                        <a:latin typeface="BIZ UDPゴシック" panose="020B0400000000000000" pitchFamily="50" charset="-128"/>
                        <a:ea typeface="BIZ UDPゴシック" panose="020B0400000000000000" pitchFamily="50" charset="-128"/>
                      </a:endParaRPr>
                    </a:p>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また、必要に応じて委託・指定の実施する実際の研修を確認している。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831448699"/>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4</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庁内連携</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庁内の（自立支援）協議会の担当者と日頃から相談しあえる関係ができている。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8972009"/>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5</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3">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チーム</a:t>
                      </a:r>
                      <a:b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b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運営</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振返り</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前年度の研修内容を振り返り、継続すべき点と改善点を把握できている。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133344294"/>
                  </a:ext>
                </a:extLst>
              </a:tr>
              <a:tr h="283654">
                <a:tc>
                  <a:txBody>
                    <a:bodyPr/>
                    <a:lstStyle/>
                    <a:p>
                      <a:pPr algn="ctr" fontAlgn="ctr">
                        <a:buNone/>
                      </a:pPr>
                      <a:r>
                        <a:rPr lang="en-US" altLang="ja-JP" sz="900" b="0" i="0" u="none" strike="noStrike">
                          <a:solidFill>
                            <a:srgbClr val="002060"/>
                          </a:solidFill>
                          <a:effectLst/>
                          <a:latin typeface="BIZ UDPゴシック" panose="020B0400000000000000" pitchFamily="50" charset="-128"/>
                          <a:ea typeface="BIZ UDPゴシック" panose="020B0400000000000000" pitchFamily="50" charset="-128"/>
                        </a:rPr>
                        <a:t>6</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地域診断</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前年度の地域実習等の結果から地域の状況を把握できている。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728135794"/>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7</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研修チーム</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研修の質について相談でき、共に検討できる関係者がいる。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2611391"/>
                  </a:ext>
                </a:extLst>
              </a:tr>
              <a:tr h="283654">
                <a:tc>
                  <a:txBody>
                    <a:bodyPr/>
                    <a:lstStyle/>
                    <a:p>
                      <a:pPr algn="ctr" fontAlgn="ctr">
                        <a:buNone/>
                      </a:pPr>
                      <a:r>
                        <a:rPr lang="en-US" altLang="ja-JP" sz="900" b="0" i="0" u="none" strike="noStrike">
                          <a:solidFill>
                            <a:srgbClr val="002060"/>
                          </a:solidFill>
                          <a:effectLst/>
                          <a:latin typeface="BIZ UDPゴシック" panose="020B0400000000000000" pitchFamily="50" charset="-128"/>
                          <a:ea typeface="BIZ UDPゴシック" panose="020B0400000000000000" pitchFamily="50" charset="-128"/>
                        </a:rPr>
                        <a:t>8</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講師</a:t>
                      </a:r>
                      <a:b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br>
                      <a:b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b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ファシリ</a:t>
                      </a:r>
                      <a:b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br>
                      <a:b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b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専門</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講師</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研修の企画・運営は自都道府県の職員・講師で行うことができている。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763915113"/>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9</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en-US" sz="800" b="0" i="0" u="none" strike="noStrike" dirty="0">
                          <a:solidFill>
                            <a:srgbClr val="002060"/>
                          </a:solidFill>
                          <a:effectLst/>
                          <a:latin typeface="BIZ UDPゴシック" panose="020B0400000000000000" pitchFamily="50" charset="-128"/>
                          <a:ea typeface="BIZ UDPゴシック" panose="020B0400000000000000" pitchFamily="50" charset="-128"/>
                        </a:rPr>
                        <a:t>FT</a:t>
                      </a: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育成</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演習ファシリテーター育成の仕組みができている。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412127472"/>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10</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確保</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研修講師・ファシリテーターを十分確保できている。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053393501"/>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11</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専門コース</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専門コース別研修の必要性を理解し、人材育成チーム等で企画・検討ができる体制ができている。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9280576"/>
                  </a:ext>
                </a:extLst>
              </a:tr>
              <a:tr h="378261">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12</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2">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周知</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働きかけ</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法定研修の実施や相談支援専門員の育成について、</a:t>
                      </a:r>
                      <a:endParaRPr lang="en-US" altLang="ja-JP" sz="800" b="0" i="0" u="none" strike="noStrike" dirty="0">
                        <a:solidFill>
                          <a:srgbClr val="002060"/>
                        </a:solidFill>
                        <a:effectLst/>
                        <a:latin typeface="BIZ UDPゴシック" panose="020B0400000000000000" pitchFamily="50" charset="-128"/>
                        <a:ea typeface="BIZ UDPゴシック" panose="020B0400000000000000" pitchFamily="50" charset="-128"/>
                      </a:endParaRPr>
                    </a:p>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管内市町村は自身の役割を理解・認識できている。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31106240"/>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13</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案内</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申込時に受講希望者（推薦事業所）へ研修の目的を分かりやすく案内できている。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5188454"/>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14</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2">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地域</a:t>
                      </a:r>
                      <a:b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b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実習</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説明</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地域での実習にあたり、協力者（市町村等）に目的と実施方法を説明できている。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356974061"/>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15</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関係</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地域の実習協力者との信頼関係が構築できている。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7597696"/>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16</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ctr" fontAlgn="ctr">
                        <a:buNone/>
                      </a:pPr>
                      <a:r>
                        <a:rPr lang="zh-TW" altLang="en-US" sz="800" b="0" i="0" u="none" strike="noStrike">
                          <a:solidFill>
                            <a:srgbClr val="002060"/>
                          </a:solidFill>
                          <a:effectLst/>
                          <a:latin typeface="BIZ UDPゴシック" panose="020B0400000000000000" pitchFamily="50" charset="-128"/>
                          <a:ea typeface="BIZ UDPゴシック" panose="020B0400000000000000" pitchFamily="50" charset="-128"/>
                        </a:rPr>
                        <a:t>評価</a:t>
                      </a:r>
                      <a:br>
                        <a:rPr lang="zh-TW" altLang="en-US" sz="800" b="0" i="0" u="none" strike="noStrike">
                          <a:solidFill>
                            <a:srgbClr val="002060"/>
                          </a:solidFill>
                          <a:effectLst/>
                          <a:latin typeface="BIZ UDPゴシック" panose="020B0400000000000000" pitchFamily="50" charset="-128"/>
                          <a:ea typeface="BIZ UDPゴシック" panose="020B0400000000000000" pitchFamily="50" charset="-128"/>
                        </a:rPr>
                      </a:br>
                      <a:br>
                        <a:rPr lang="zh-TW" altLang="en-US" sz="800" b="0" i="0" u="none" strike="noStrike">
                          <a:solidFill>
                            <a:srgbClr val="002060"/>
                          </a:solidFill>
                          <a:effectLst/>
                          <a:latin typeface="BIZ UDPゴシック" panose="020B0400000000000000" pitchFamily="50" charset="-128"/>
                          <a:ea typeface="BIZ UDPゴシック" panose="020B0400000000000000" pitchFamily="50" charset="-128"/>
                        </a:rPr>
                      </a:br>
                      <a:r>
                        <a:rPr lang="zh-TW" altLang="en-US" sz="800" b="0" i="0" u="none" strike="noStrike">
                          <a:solidFill>
                            <a:srgbClr val="002060"/>
                          </a:solidFill>
                          <a:effectLst/>
                          <a:latin typeface="BIZ UDPゴシック" panose="020B0400000000000000" pitchFamily="50" charset="-128"/>
                          <a:ea typeface="BIZ UDPゴシック" panose="020B0400000000000000" pitchFamily="50" charset="-128"/>
                        </a:rPr>
                        <a:t>課題</a:t>
                      </a:r>
                      <a:br>
                        <a:rPr lang="zh-TW" altLang="en-US" sz="800" b="0" i="0" u="none" strike="noStrike">
                          <a:solidFill>
                            <a:srgbClr val="002060"/>
                          </a:solidFill>
                          <a:effectLst/>
                          <a:latin typeface="BIZ UDPゴシック" panose="020B0400000000000000" pitchFamily="50" charset="-128"/>
                          <a:ea typeface="BIZ UDPゴシック" panose="020B0400000000000000" pitchFamily="50" charset="-128"/>
                        </a:rPr>
                      </a:br>
                      <a:r>
                        <a:rPr lang="zh-TW" altLang="en-US" sz="800" b="0" i="0" u="none" strike="noStrike">
                          <a:solidFill>
                            <a:srgbClr val="002060"/>
                          </a:solidFill>
                          <a:effectLst/>
                          <a:latin typeface="BIZ UDPゴシック" panose="020B0400000000000000" pitchFamily="50" charset="-128"/>
                          <a:ea typeface="BIZ UDPゴシック" panose="020B0400000000000000" pitchFamily="50" charset="-128"/>
                        </a:rPr>
                        <a:t>解決</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研修評価</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都道府県（自立支援）協議会等を通じて研修の評価ができている。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828013243"/>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17</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課題抽出</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研修実施上の課題を把握できている。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698446604"/>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18</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a:solidFill>
                            <a:srgbClr val="002060"/>
                          </a:solidFill>
                          <a:effectLst/>
                          <a:latin typeface="BIZ UDPゴシック" panose="020B0400000000000000" pitchFamily="50" charset="-128"/>
                          <a:ea typeface="BIZ UDPゴシック" panose="020B0400000000000000" pitchFamily="50" charset="-128"/>
                        </a:rPr>
                        <a:t>課題解決</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研修実施上の課題を解決する見通しを持てている。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669819584"/>
                  </a:ext>
                </a:extLst>
              </a:tr>
              <a:tr h="283654">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19</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tc>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次年度</a:t>
                      </a:r>
                    </a:p>
                  </a:txBody>
                  <a:tcPr marL="36000" marR="36000"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翌年度以降も安定して研修が実施できる仕組みづくりができている。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25400" cap="flat" cmpd="dbl"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25400" cap="flat" cmpd="dbl"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buNone/>
                      </a:pPr>
                      <a:r>
                        <a:rPr lang="ja-JP" altLang="en-US" sz="400" b="0" i="0" u="none" strike="noStrike">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1520784"/>
                  </a:ext>
                </a:extLst>
              </a:tr>
              <a:tr h="232245">
                <a:tc>
                  <a:txBody>
                    <a:bodyPr/>
                    <a:lstStyle/>
                    <a:p>
                      <a:pPr algn="ctr" fontAlgn="ctr">
                        <a:buNone/>
                      </a:pPr>
                      <a:r>
                        <a:rPr lang="en-US" altLang="ja-JP" sz="900" b="0" i="0" u="none" strike="noStrike" dirty="0">
                          <a:solidFill>
                            <a:srgbClr val="002060"/>
                          </a:solidFill>
                          <a:effectLst/>
                          <a:latin typeface="BIZ UDPゴシック" panose="020B0400000000000000" pitchFamily="50" charset="-128"/>
                          <a:ea typeface="BIZ UDPゴシック" panose="020B0400000000000000" pitchFamily="50" charset="-128"/>
                        </a:rPr>
                        <a:t>20</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その他</a:t>
                      </a:r>
                    </a:p>
                  </a:txBody>
                  <a:tcPr marL="3239" marR="3239" marT="323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l" fontAlgn="ctr">
                        <a:buNone/>
                      </a:pPr>
                      <a:r>
                        <a:rPr lang="ja-JP" altLang="en-US" sz="800" b="0" i="0" u="none" strike="noStrike" dirty="0">
                          <a:solidFill>
                            <a:srgbClr val="002060"/>
                          </a:solidFill>
                          <a:effectLst/>
                          <a:latin typeface="BIZ UDPゴシック" panose="020B0400000000000000" pitchFamily="50" charset="-128"/>
                          <a:ea typeface="BIZ UDPゴシック" panose="020B0400000000000000" pitchFamily="50" charset="-128"/>
                        </a:rPr>
                        <a:t>チェックリストを記入する際に、迷ったこと等を右欄にご記載ください。</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8">
                  <a:txBody>
                    <a:bodyPr/>
                    <a:lstStyle/>
                    <a:p>
                      <a:pPr algn="ctr"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buNone/>
                      </a:pPr>
                      <a:r>
                        <a:rPr lang="ja-JP" altLang="en-US" sz="400" b="0" i="0" u="none" strike="noStrike" dirty="0">
                          <a:solidFill>
                            <a:srgbClr val="002060"/>
                          </a:solidFill>
                          <a:effectLst/>
                          <a:latin typeface="BIZ UDPゴシック" panose="020B0400000000000000" pitchFamily="50" charset="-128"/>
                          <a:ea typeface="BIZ UDPゴシック" panose="020B0400000000000000" pitchFamily="50" charset="-128"/>
                        </a:rPr>
                        <a:t>　</a:t>
                      </a:r>
                    </a:p>
                  </a:txBody>
                  <a:tcPr marL="3239" marR="3239" marT="323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5323141"/>
                  </a:ext>
                </a:extLst>
              </a:tr>
            </a:tbl>
          </a:graphicData>
        </a:graphic>
      </p:graphicFrame>
    </p:spTree>
    <p:extLst>
      <p:ext uri="{BB962C8B-B14F-4D97-AF65-F5344CB8AC3E}">
        <p14:creationId xmlns:p14="http://schemas.microsoft.com/office/powerpoint/2010/main" val="1177219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6728B-9657-76C4-3FB3-EC8B4756F180}"/>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4BC1A9CC-3A1C-73A3-C2A3-170C8C5EBAC6}"/>
              </a:ext>
            </a:extLst>
          </p:cNvPr>
          <p:cNvSpPr>
            <a:spLocks noGrp="1"/>
          </p:cNvSpPr>
          <p:nvPr>
            <p:ph type="title"/>
          </p:nvPr>
        </p:nvSpPr>
        <p:spPr>
          <a:xfrm>
            <a:off x="0" y="-8"/>
            <a:ext cx="9906000" cy="1169587"/>
          </a:xfrm>
          <a:solidFill>
            <a:srgbClr val="002B82"/>
          </a:solidFill>
        </p:spPr>
        <p:txBody>
          <a:bodyPr>
            <a:normAutofit fontScale="90000"/>
          </a:bodyPr>
          <a:lstStyle/>
          <a:p>
            <a:pPr algn="ct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演習４</a:t>
            </a:r>
            <a: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t>】</a:t>
            </a: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法定研修等の質の向上を考える</a:t>
            </a:r>
            <a:br>
              <a:rPr lang="en-US" altLang="ja-JP" b="1" dirty="0">
                <a:solidFill>
                  <a:schemeClr val="bg1">
                    <a:lumMod val="95000"/>
                  </a:schemeClr>
                </a:solidFill>
                <a:latin typeface="BIZ UDPゴシック" panose="020B0400000000000000" pitchFamily="50" charset="-128"/>
                <a:ea typeface="BIZ UDPゴシック" panose="020B0400000000000000" pitchFamily="50" charset="-128"/>
              </a:rPr>
            </a:br>
            <a:r>
              <a:rPr lang="ja-JP" altLang="en-US" sz="2700" b="1" dirty="0">
                <a:solidFill>
                  <a:schemeClr val="bg1">
                    <a:lumMod val="95000"/>
                  </a:schemeClr>
                </a:solidFill>
                <a:latin typeface="BIZ UDPゴシック" panose="020B0400000000000000" pitchFamily="50" charset="-128"/>
                <a:ea typeface="BIZ UDPゴシック" panose="020B0400000000000000" pitchFamily="50" charset="-128"/>
              </a:rPr>
              <a:t>（都道府県の役割と着眼点）</a:t>
            </a:r>
            <a:endParaRPr lang="ja-JP" altLang="en-US" b="1" dirty="0">
              <a:solidFill>
                <a:schemeClr val="bg1">
                  <a:lumMod val="95000"/>
                </a:schemeClr>
              </a:solidFill>
              <a:latin typeface="BIZ UDPゴシック" panose="020B0400000000000000" pitchFamily="50" charset="-128"/>
              <a:ea typeface="BIZ UDPゴシック" panose="020B0400000000000000" pitchFamily="50" charset="-128"/>
            </a:endParaRPr>
          </a:p>
        </p:txBody>
      </p:sp>
      <p:graphicFrame>
        <p:nvGraphicFramePr>
          <p:cNvPr id="2" name="コンテンツ プレースホルダー 1">
            <a:extLst>
              <a:ext uri="{FF2B5EF4-FFF2-40B4-BE49-F238E27FC236}">
                <a16:creationId xmlns:a16="http://schemas.microsoft.com/office/drawing/2014/main" id="{8D826654-08D9-2278-4A5C-23AF86E5D554}"/>
              </a:ext>
            </a:extLst>
          </p:cNvPr>
          <p:cNvGraphicFramePr>
            <a:graphicFrameLocks noGrp="1"/>
          </p:cNvGraphicFramePr>
          <p:nvPr>
            <p:ph idx="1"/>
            <p:extLst>
              <p:ext uri="{D42A27DB-BD31-4B8C-83A1-F6EECF244321}">
                <p14:modId xmlns:p14="http://schemas.microsoft.com/office/powerpoint/2010/main" val="2896439076"/>
              </p:ext>
            </p:extLst>
          </p:nvPr>
        </p:nvGraphicFramePr>
        <p:xfrm>
          <a:off x="-2" y="1286540"/>
          <a:ext cx="9906001" cy="5571460"/>
        </p:xfrm>
        <a:graphic>
          <a:graphicData uri="http://schemas.openxmlformats.org/drawingml/2006/table">
            <a:tbl>
              <a:tblPr firstRow="1" bandRow="1">
                <a:tableStyleId>{5C22544A-7EE6-4342-B048-85BDC9FD1C3A}</a:tableStyleId>
              </a:tblPr>
              <a:tblGrid>
                <a:gridCol w="4321631">
                  <a:extLst>
                    <a:ext uri="{9D8B030D-6E8A-4147-A177-3AD203B41FA5}">
                      <a16:colId xmlns:a16="http://schemas.microsoft.com/office/drawing/2014/main" val="1323308566"/>
                    </a:ext>
                  </a:extLst>
                </a:gridCol>
                <a:gridCol w="5584370">
                  <a:extLst>
                    <a:ext uri="{9D8B030D-6E8A-4147-A177-3AD203B41FA5}">
                      <a16:colId xmlns:a16="http://schemas.microsoft.com/office/drawing/2014/main" val="3108277977"/>
                    </a:ext>
                  </a:extLst>
                </a:gridCol>
              </a:tblGrid>
              <a:tr h="386227">
                <a:tc>
                  <a:txBody>
                    <a:bodyPr/>
                    <a:lstStyle/>
                    <a:p>
                      <a:pPr algn="l"/>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シンポジウム</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市町村に対する人材育成支援</a:t>
                      </a:r>
                      <a:endParaRPr kumimoji="1" lang="en-US" altLang="ja-JP" sz="1600" b="0" dirty="0">
                        <a:solidFill>
                          <a:srgbClr val="002060"/>
                        </a:solidFill>
                        <a:latin typeface="BIZ UDPゴシック" panose="020B0400000000000000" pitchFamily="50" charset="-128"/>
                        <a:ea typeface="BIZ UDPゴシック" panose="020B0400000000000000" pitchFamily="50" charset="-128"/>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algn="l"/>
                      <a:r>
                        <a:rPr kumimoji="1" lang="ja-JP" altLang="en-US" sz="1600" b="0" dirty="0">
                          <a:solidFill>
                            <a:srgbClr val="002060"/>
                          </a:solidFill>
                          <a:latin typeface="BIZ UDPゴシック" panose="020B0400000000000000" pitchFamily="50" charset="-128"/>
                          <a:ea typeface="BIZ UDPゴシック" panose="020B0400000000000000" pitchFamily="50" charset="-128"/>
                        </a:rPr>
                        <a:t>２．事前課題とシンポジウムに基づいた意見交換（</a:t>
                      </a:r>
                      <a:r>
                        <a:rPr kumimoji="1" lang="en-US" altLang="ja-JP" sz="1600" b="0" dirty="0">
                          <a:solidFill>
                            <a:srgbClr val="002060"/>
                          </a:solidFill>
                          <a:latin typeface="BIZ UDPゴシック" panose="020B0400000000000000" pitchFamily="50" charset="-128"/>
                          <a:ea typeface="BIZ UDPゴシック" panose="020B0400000000000000" pitchFamily="50" charset="-128"/>
                        </a:rPr>
                        <a:t>GW-6</a:t>
                      </a:r>
                      <a:r>
                        <a:rPr kumimoji="1" lang="ja-JP" altLang="en-US" sz="1600" b="0" dirty="0">
                          <a:solidFill>
                            <a:srgbClr val="002060"/>
                          </a:solidFill>
                          <a:latin typeface="BIZ UDPゴシック" panose="020B0400000000000000" pitchFamily="50" charset="-128"/>
                          <a:ea typeface="BIZ UDPゴシック" panose="020B0400000000000000" pitchFamily="50" charset="-128"/>
                        </a:rPr>
                        <a:t>０分）</a:t>
                      </a: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108976216"/>
                  </a:ext>
                </a:extLst>
              </a:tr>
              <a:tr h="5185233">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4221991522"/>
                  </a:ext>
                </a:extLst>
              </a:tr>
            </a:tbl>
          </a:graphicData>
        </a:graphic>
      </p:graphicFrame>
    </p:spTree>
    <p:extLst>
      <p:ext uri="{BB962C8B-B14F-4D97-AF65-F5344CB8AC3E}">
        <p14:creationId xmlns:p14="http://schemas.microsoft.com/office/powerpoint/2010/main" val="1987590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AEDBD-1060-8C26-7F0A-63F77DC53715}"/>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5351F854-3F51-DFFE-3933-141DB9F95702}"/>
              </a:ext>
            </a:extLst>
          </p:cNvPr>
          <p:cNvSpPr>
            <a:spLocks noGrp="1"/>
          </p:cNvSpPr>
          <p:nvPr>
            <p:ph type="title"/>
          </p:nvPr>
        </p:nvSpPr>
        <p:spPr>
          <a:xfrm>
            <a:off x="0" y="-6"/>
            <a:ext cx="9906000" cy="882503"/>
          </a:xfrm>
          <a:solidFill>
            <a:srgbClr val="002B82"/>
          </a:solidFill>
        </p:spPr>
        <p:txBody>
          <a:bodyPr>
            <a:normAutofit/>
          </a:bodyPr>
          <a:lstStyle/>
          <a:p>
            <a:pPr algn="ctr"/>
            <a:r>
              <a:rPr lang="ja-JP" altLang="en-US" b="1" dirty="0">
                <a:solidFill>
                  <a:schemeClr val="bg1">
                    <a:lumMod val="95000"/>
                  </a:schemeClr>
                </a:solidFill>
                <a:latin typeface="BIZ UDPゴシック" panose="020B0400000000000000" pitchFamily="50" charset="-128"/>
                <a:ea typeface="BIZ UDPゴシック" panose="020B0400000000000000" pitchFamily="50" charset="-128"/>
              </a:rPr>
              <a:t>コース全体の振り返り（３０分）</a:t>
            </a:r>
          </a:p>
        </p:txBody>
      </p:sp>
      <p:graphicFrame>
        <p:nvGraphicFramePr>
          <p:cNvPr id="2" name="コンテンツ プレースホルダー 1">
            <a:extLst>
              <a:ext uri="{FF2B5EF4-FFF2-40B4-BE49-F238E27FC236}">
                <a16:creationId xmlns:a16="http://schemas.microsoft.com/office/drawing/2014/main" id="{9D666B18-E5AD-EBED-EAE9-57E56E56B451}"/>
              </a:ext>
            </a:extLst>
          </p:cNvPr>
          <p:cNvGraphicFramePr>
            <a:graphicFrameLocks noGrp="1"/>
          </p:cNvGraphicFramePr>
          <p:nvPr>
            <p:ph idx="1"/>
            <p:extLst>
              <p:ext uri="{D42A27DB-BD31-4B8C-83A1-F6EECF244321}">
                <p14:modId xmlns:p14="http://schemas.microsoft.com/office/powerpoint/2010/main" val="3720645352"/>
              </p:ext>
            </p:extLst>
          </p:nvPr>
        </p:nvGraphicFramePr>
        <p:xfrm>
          <a:off x="-1" y="1095152"/>
          <a:ext cx="9906000" cy="5762848"/>
        </p:xfrm>
        <a:graphic>
          <a:graphicData uri="http://schemas.openxmlformats.org/drawingml/2006/table">
            <a:tbl>
              <a:tblPr firstRow="1" bandRow="1">
                <a:tableStyleId>{5C22544A-7EE6-4342-B048-85BDC9FD1C3A}</a:tableStyleId>
              </a:tblPr>
              <a:tblGrid>
                <a:gridCol w="9906000">
                  <a:extLst>
                    <a:ext uri="{9D8B030D-6E8A-4147-A177-3AD203B41FA5}">
                      <a16:colId xmlns:a16="http://schemas.microsoft.com/office/drawing/2014/main" val="1323308566"/>
                    </a:ext>
                  </a:extLst>
                </a:gridCol>
              </a:tblGrid>
              <a:tr h="5762848">
                <a:tc>
                  <a:txBody>
                    <a:bodyPr/>
                    <a:lstStyle/>
                    <a:p>
                      <a:endParaRPr kumimoji="1" lang="ja-JP" altLang="en-US" dirty="0">
                        <a:solidFill>
                          <a:srgbClr val="002060"/>
                        </a:solidFill>
                      </a:endParaRPr>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373845860"/>
                  </a:ext>
                </a:extLst>
              </a:tr>
            </a:tbl>
          </a:graphicData>
        </a:graphic>
      </p:graphicFrame>
    </p:spTree>
    <p:extLst>
      <p:ext uri="{BB962C8B-B14F-4D97-AF65-F5344CB8AC3E}">
        <p14:creationId xmlns:p14="http://schemas.microsoft.com/office/powerpoint/2010/main" val="212405421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74033906C1C20478AA350E2B8357C81" ma:contentTypeVersion="8" ma:contentTypeDescription="新しいドキュメントを作成します。" ma:contentTypeScope="" ma:versionID="c125359a52c40d5dfcf9892b0f0c78bd">
  <xsd:schema xmlns:xsd="http://www.w3.org/2001/XMLSchema" xmlns:xs="http://www.w3.org/2001/XMLSchema" xmlns:p="http://schemas.microsoft.com/office/2006/metadata/properties" xmlns:ns2="8e394c40-cee1-46bd-9950-575a17aa90c0" targetNamespace="http://schemas.microsoft.com/office/2006/metadata/properties" ma:root="true" ma:fieldsID="ad767d3d25cb3e8ef4ac19fd9b22bafb" ns2:_="">
    <xsd:import namespace="8e394c40-cee1-46bd-9950-575a17aa90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394c40-cee1-46bd-9950-575a17aa90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C6BA0E0-A342-4694-92B4-92803ED3ABFF}">
  <ds:schemaRefs>
    <ds:schemaRef ds:uri="http://schemas.microsoft.com/sharepoint/v3/contenttype/forms"/>
  </ds:schemaRefs>
</ds:datastoreItem>
</file>

<file path=customXml/itemProps2.xml><?xml version="1.0" encoding="utf-8"?>
<ds:datastoreItem xmlns:ds="http://schemas.openxmlformats.org/officeDocument/2006/customXml" ds:itemID="{4DA17CE7-AC3E-4B1C-9268-C82EAC30CD89}">
  <ds:schemaRefs>
    <ds:schemaRef ds:uri="http://schemas.microsoft.com/office/2006/metadata/properties"/>
    <ds:schemaRef ds:uri="http://schemas.microsoft.com/office/infopath/2007/PartnerControls"/>
    <ds:schemaRef ds:uri="http://purl.org/dc/dcmitype/"/>
    <ds:schemaRef ds:uri="http://schemas.microsoft.com/office/2006/documentManagement/types"/>
    <ds:schemaRef ds:uri="675933d2-e0ee-4f6d-b535-e43b956577c7"/>
    <ds:schemaRef ds:uri="http://purl.org/dc/elements/1.1/"/>
    <ds:schemaRef ds:uri="http://schemas.openxmlformats.org/package/2006/metadata/core-properties"/>
    <ds:schemaRef ds:uri="6bd0506c-77f8-4508-8d52-aaa18fd0637b"/>
    <ds:schemaRef ds:uri="http://www.w3.org/XML/1998/namespace"/>
    <ds:schemaRef ds:uri="http://purl.org/dc/terms/"/>
    <ds:schemaRef ds:uri="a6f9f875-7af9-4528-8c5c-fc377319d8fb"/>
    <ds:schemaRef ds:uri="263dbbe5-076b-4606-a03b-9598f5f2f35a"/>
  </ds:schemaRefs>
</ds:datastoreItem>
</file>

<file path=customXml/itemProps3.xml><?xml version="1.0" encoding="utf-8"?>
<ds:datastoreItem xmlns:ds="http://schemas.openxmlformats.org/officeDocument/2006/customXml" ds:itemID="{5F54FBC6-3C82-48BF-BDA2-970D4112E111}"/>
</file>

<file path=docProps/app.xml><?xml version="1.0" encoding="utf-8"?>
<Properties xmlns="http://schemas.openxmlformats.org/officeDocument/2006/extended-properties" xmlns:vt="http://schemas.openxmlformats.org/officeDocument/2006/docPropsVTypes">
  <Template>Office Theme</Template>
  <TotalTime>209</TotalTime>
  <Words>858</Words>
  <Application>Microsoft Office PowerPoint</Application>
  <PresentationFormat>A4 210 x 297 mm</PresentationFormat>
  <Paragraphs>276</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UDPゴシック</vt:lpstr>
      <vt:lpstr>游ゴシック</vt:lpstr>
      <vt:lpstr>Aptos</vt:lpstr>
      <vt:lpstr>Aptos Display</vt:lpstr>
      <vt:lpstr>Arial</vt:lpstr>
      <vt:lpstr>Segoe UI Symbol</vt:lpstr>
      <vt:lpstr>Office テーマ</vt:lpstr>
      <vt:lpstr>ワークシート1～２</vt:lpstr>
      <vt:lpstr>ワークシート3～4</vt:lpstr>
      <vt:lpstr>【演習２】法定研修等の質の向上を考える （都道府県の役割と着眼点）</vt:lpstr>
      <vt:lpstr>【演習３】法定研修等の質の向上を考える （都道府県の役割と着眼点）</vt:lpstr>
      <vt:lpstr>PowerPoint プレゼンテーション</vt:lpstr>
      <vt:lpstr>【演習４】法定研修等の質の向上を考える （都道府県の役割と着眼点）</vt:lpstr>
      <vt:lpstr>コース全体の振り返り（３０分）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岡部正文</dc:creator>
  <cp:lastModifiedBy>小川 陽(ogawa-akira.nc1)</cp:lastModifiedBy>
  <cp:revision>4</cp:revision>
  <dcterms:created xsi:type="dcterms:W3CDTF">2025-05-15T23:46:39Z</dcterms:created>
  <dcterms:modified xsi:type="dcterms:W3CDTF">2026-06-03T04:23:25Z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0x010100674033906C1C20478AA350E2B8357C81</vt:lpwstr>
  </property>
  <property fmtid="{D5CDD505-2E9C-101B-9397-08002B2CF9AE}" pid="3" name="MediaServiceImageTags">
    <vt:lpwstr/>
  </property>
</Properties>
</file>