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handoutMasterIdLst>
    <p:handoutMasterId r:id="rId36"/>
  </p:handoutMasterIdLst>
  <p:sldIdLst>
    <p:sldId id="280" r:id="rId2"/>
    <p:sldId id="330" r:id="rId3"/>
    <p:sldId id="334" r:id="rId4"/>
    <p:sldId id="370" r:id="rId5"/>
    <p:sldId id="371" r:id="rId6"/>
    <p:sldId id="372" r:id="rId7"/>
    <p:sldId id="373" r:id="rId8"/>
    <p:sldId id="374" r:id="rId9"/>
    <p:sldId id="375" r:id="rId10"/>
    <p:sldId id="376" r:id="rId11"/>
    <p:sldId id="377" r:id="rId12"/>
    <p:sldId id="378" r:id="rId13"/>
    <p:sldId id="379" r:id="rId14"/>
    <p:sldId id="380" r:id="rId15"/>
    <p:sldId id="381" r:id="rId16"/>
    <p:sldId id="382" r:id="rId17"/>
    <p:sldId id="383" r:id="rId18"/>
    <p:sldId id="384" r:id="rId19"/>
    <p:sldId id="385" r:id="rId20"/>
    <p:sldId id="386" r:id="rId21"/>
    <p:sldId id="357" r:id="rId22"/>
    <p:sldId id="387" r:id="rId23"/>
    <p:sldId id="388" r:id="rId24"/>
    <p:sldId id="389" r:id="rId25"/>
    <p:sldId id="390" r:id="rId26"/>
    <p:sldId id="391" r:id="rId27"/>
    <p:sldId id="392" r:id="rId28"/>
    <p:sldId id="364" r:id="rId29"/>
    <p:sldId id="365" r:id="rId30"/>
    <p:sldId id="366" r:id="rId31"/>
    <p:sldId id="369" r:id="rId32"/>
    <p:sldId id="367" r:id="rId33"/>
    <p:sldId id="368" r:id="rId34"/>
  </p:sldIdLst>
  <p:sldSz cx="9144000" cy="6858000" type="screen4x3"/>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036" autoAdjust="0"/>
    <p:restoredTop sz="64390" autoAdjust="0"/>
  </p:normalViewPr>
  <p:slideViewPr>
    <p:cSldViewPr>
      <p:cViewPr varScale="1">
        <p:scale>
          <a:sx n="97" d="100"/>
          <a:sy n="97" d="100"/>
        </p:scale>
        <p:origin x="96" y="26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5EAF559-A0A5-4CC3-9AA3-E54084A6C1A1}" type="doc">
      <dgm:prSet loTypeId="urn:microsoft.com/office/officeart/2009/3/layout/PlusandMinus" loCatId="relationship" qsTypeId="urn:microsoft.com/office/officeart/2005/8/quickstyle/simple1" qsCatId="simple" csTypeId="urn:microsoft.com/office/officeart/2005/8/colors/accent1_2" csCatId="accent1" phldr="1"/>
      <dgm:spPr/>
      <dgm:t>
        <a:bodyPr/>
        <a:lstStyle/>
        <a:p>
          <a:endParaRPr kumimoji="1" lang="ja-JP" altLang="en-US"/>
        </a:p>
      </dgm:t>
    </dgm:pt>
    <dgm:pt modelId="{59E038D0-AEDE-4580-A806-09979A4A4B2A}">
      <dgm:prSet phldrT="[テキスト]" custT="1"/>
      <dgm:spPr/>
      <dgm:t>
        <a:bodyPr/>
        <a:lstStyle/>
        <a:p>
          <a:pPr>
            <a:lnSpc>
              <a:spcPts val="2200"/>
            </a:lnSpc>
          </a:pPr>
          <a:r>
            <a:rPr lang="ja-JP" sz="1400" b="0" dirty="0" smtClean="0">
              <a:latin typeface="メイリオ" panose="020B0604030504040204" pitchFamily="50" charset="-128"/>
              <a:ea typeface="メイリオ" panose="020B0604030504040204" pitchFamily="50" charset="-128"/>
              <a:cs typeface="メイリオ" panose="020B0604030504040204" pitchFamily="50" charset="-128"/>
            </a:rPr>
            <a:t>言葉（音声）で伝えられた内容を理解することが苦手</a:t>
          </a:r>
          <a:endParaRPr lang="en-US" altLang="ja-JP" sz="1400" b="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2200"/>
            </a:lnSpc>
          </a:pPr>
          <a:r>
            <a:rPr lang="ja-JP" sz="1400" b="0" dirty="0" smtClean="0">
              <a:latin typeface="メイリオ" panose="020B0604030504040204" pitchFamily="50" charset="-128"/>
              <a:ea typeface="メイリオ" panose="020B0604030504040204" pitchFamily="50" charset="-128"/>
              <a:cs typeface="メイリオ" panose="020B0604030504040204" pitchFamily="50" charset="-128"/>
            </a:rPr>
            <a:t>「いつも」と違うこと・変化を苦手とする</a:t>
          </a:r>
          <a:endParaRPr lang="en-US" altLang="ja-JP" sz="1400" b="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2200"/>
            </a:lnSpc>
          </a:pPr>
          <a:r>
            <a:rPr lang="ja-JP" sz="1400" b="0" dirty="0" smtClean="0">
              <a:latin typeface="メイリオ" panose="020B0604030504040204" pitchFamily="50" charset="-128"/>
              <a:ea typeface="メイリオ" panose="020B0604030504040204" pitchFamily="50" charset="-128"/>
              <a:cs typeface="メイリオ" panose="020B0604030504040204" pitchFamily="50" charset="-128"/>
            </a:rPr>
            <a:t>能力の発達がアンバランス</a:t>
          </a:r>
          <a:endParaRPr kumimoji="1" lang="en-US" altLang="ja-JP" sz="1400" b="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2200"/>
            </a:lnSpc>
          </a:pPr>
          <a:endParaRPr kumimoji="1" lang="ja-JP" altLang="en-US" sz="1400" b="0" dirty="0">
            <a:latin typeface="メイリオ" panose="020B0604030504040204" pitchFamily="50" charset="-128"/>
            <a:ea typeface="メイリオ" panose="020B0604030504040204" pitchFamily="50" charset="-128"/>
            <a:cs typeface="メイリオ" panose="020B0604030504040204" pitchFamily="50" charset="-128"/>
          </a:endParaRPr>
        </a:p>
      </dgm:t>
    </dgm:pt>
    <dgm:pt modelId="{23CE30CD-BFA8-4356-A9CF-2D9E4C1A8706}" type="parTrans" cxnId="{1B64CA50-D634-4ABB-92CE-76E520BC7265}">
      <dgm:prSet/>
      <dgm:spPr/>
      <dgm:t>
        <a:bodyPr/>
        <a:lstStyle/>
        <a:p>
          <a:endParaRPr kumimoji="1" lang="ja-JP" altLang="en-US"/>
        </a:p>
      </dgm:t>
    </dgm:pt>
    <dgm:pt modelId="{796C911C-73F2-425B-865F-00E4E7C152F7}" type="sibTrans" cxnId="{1B64CA50-D634-4ABB-92CE-76E520BC7265}">
      <dgm:prSet/>
      <dgm:spPr/>
      <dgm:t>
        <a:bodyPr/>
        <a:lstStyle/>
        <a:p>
          <a:endParaRPr kumimoji="1" lang="ja-JP" altLang="en-US"/>
        </a:p>
      </dgm:t>
    </dgm:pt>
    <dgm:pt modelId="{07A575EC-7E6C-4866-A96F-F12471BDD2B6}">
      <dgm:prSet phldrT="[テキスト]" custT="1"/>
      <dgm:spPr/>
      <dgm:t>
        <a:bodyPr/>
        <a:lstStyle/>
        <a:p>
          <a:pPr>
            <a:lnSpc>
              <a:spcPts val="2200"/>
            </a:lnSpc>
          </a:pPr>
          <a:r>
            <a:rPr lang="ja-JP" sz="1400" b="0" dirty="0" smtClean="0">
              <a:latin typeface="メイリオ" panose="020B0604030504040204" pitchFamily="50" charset="-128"/>
              <a:ea typeface="メイリオ" panose="020B0604030504040204" pitchFamily="50" charset="-128"/>
              <a:cs typeface="メイリオ" panose="020B0604030504040204" pitchFamily="50" charset="-128"/>
            </a:rPr>
            <a:t>目で見てわかることの理解は得意</a:t>
          </a:r>
          <a:endParaRPr lang="en-US" altLang="ja-JP" sz="1400" b="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2200"/>
            </a:lnSpc>
          </a:pPr>
          <a:r>
            <a:rPr lang="ja-JP" sz="1400" b="0" dirty="0" smtClean="0">
              <a:latin typeface="メイリオ" panose="020B0604030504040204" pitchFamily="50" charset="-128"/>
              <a:ea typeface="メイリオ" panose="020B0604030504040204" pitchFamily="50" charset="-128"/>
              <a:cs typeface="メイリオ" panose="020B0604030504040204" pitchFamily="50" charset="-128"/>
            </a:rPr>
            <a:t>慣れ親しんだこと・もの・やり方</a:t>
          </a:r>
          <a:r>
            <a:rPr lang="ja-JP" altLang="en-US" sz="1400" b="0" dirty="0" smtClean="0">
              <a:latin typeface="メイリオ" panose="020B0604030504040204" pitchFamily="50" charset="-128"/>
              <a:ea typeface="メイリオ" panose="020B0604030504040204" pitchFamily="50" charset="-128"/>
              <a:cs typeface="メイリオ" panose="020B0604030504040204" pitchFamily="50" charset="-128"/>
            </a:rPr>
            <a:t>は得意（</a:t>
          </a:r>
          <a:r>
            <a:rPr lang="ja-JP" sz="1400" b="0" dirty="0" smtClean="0">
              <a:latin typeface="メイリオ" panose="020B0604030504040204" pitchFamily="50" charset="-128"/>
              <a:ea typeface="メイリオ" panose="020B0604030504040204" pitchFamily="50" charset="-128"/>
              <a:cs typeface="メイリオ" panose="020B0604030504040204" pitchFamily="50" charset="-128"/>
            </a:rPr>
            <a:t>好む</a:t>
          </a:r>
          <a:r>
            <a:rPr lang="ja-JP" altLang="en-US" sz="1400" b="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400" b="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2200"/>
            </a:lnSpc>
          </a:pPr>
          <a:r>
            <a:rPr lang="ja-JP" sz="1400" b="0" dirty="0" smtClean="0">
              <a:latin typeface="メイリオ" panose="020B0604030504040204" pitchFamily="50" charset="-128"/>
              <a:ea typeface="メイリオ" panose="020B0604030504040204" pitchFamily="50" charset="-128"/>
              <a:cs typeface="メイリオ" panose="020B0604030504040204" pitchFamily="50" charset="-128"/>
            </a:rPr>
            <a:t>得意なことに関してはとても高い能力を持っている</a:t>
          </a:r>
          <a:endParaRPr kumimoji="1" lang="ja-JP" altLang="en-US" sz="1400" b="0" dirty="0">
            <a:latin typeface="メイリオ" panose="020B0604030504040204" pitchFamily="50" charset="-128"/>
            <a:ea typeface="メイリオ" panose="020B0604030504040204" pitchFamily="50" charset="-128"/>
            <a:cs typeface="メイリオ" panose="020B0604030504040204" pitchFamily="50" charset="-128"/>
          </a:endParaRPr>
        </a:p>
      </dgm:t>
    </dgm:pt>
    <dgm:pt modelId="{BD3BAA14-6C9D-49D9-B6CB-690A1D0B7387}" type="parTrans" cxnId="{DB7D2519-E9EF-4E5B-8C77-CB6CE1E67683}">
      <dgm:prSet/>
      <dgm:spPr/>
      <dgm:t>
        <a:bodyPr/>
        <a:lstStyle/>
        <a:p>
          <a:endParaRPr kumimoji="1" lang="ja-JP" altLang="en-US"/>
        </a:p>
      </dgm:t>
    </dgm:pt>
    <dgm:pt modelId="{7A510998-5391-4C3F-B94D-38AC9E1E1CC4}" type="sibTrans" cxnId="{DB7D2519-E9EF-4E5B-8C77-CB6CE1E67683}">
      <dgm:prSet/>
      <dgm:spPr/>
      <dgm:t>
        <a:bodyPr/>
        <a:lstStyle/>
        <a:p>
          <a:endParaRPr kumimoji="1" lang="ja-JP" altLang="en-US"/>
        </a:p>
      </dgm:t>
    </dgm:pt>
    <dgm:pt modelId="{D5FAAE6B-DBDB-4193-BD7F-C78312EEB7EE}" type="pres">
      <dgm:prSet presAssocID="{95EAF559-A0A5-4CC3-9AA3-E54084A6C1A1}" presName="Name0" presStyleCnt="0">
        <dgm:presLayoutVars>
          <dgm:chMax val="2"/>
          <dgm:chPref val="2"/>
          <dgm:dir/>
          <dgm:animOne/>
          <dgm:resizeHandles val="exact"/>
        </dgm:presLayoutVars>
      </dgm:prSet>
      <dgm:spPr/>
      <dgm:t>
        <a:bodyPr/>
        <a:lstStyle/>
        <a:p>
          <a:endParaRPr kumimoji="1" lang="ja-JP" altLang="en-US"/>
        </a:p>
      </dgm:t>
    </dgm:pt>
    <dgm:pt modelId="{93623C93-82BE-41A6-A064-F07B32257D83}" type="pres">
      <dgm:prSet presAssocID="{95EAF559-A0A5-4CC3-9AA3-E54084A6C1A1}" presName="Background" presStyleLbl="bgImgPlace1" presStyleIdx="0" presStyleCnt="1" custScaleX="104251" custScaleY="95601" custLinFactNeighborX="0" custLinFactNeighborY="6873"/>
      <dgm:spPr/>
    </dgm:pt>
    <dgm:pt modelId="{450C3DD3-4FAC-4B4A-9D82-EBA67EADEEFE}" type="pres">
      <dgm:prSet presAssocID="{95EAF559-A0A5-4CC3-9AA3-E54084A6C1A1}" presName="ParentText1" presStyleLbl="revTx" presStyleIdx="0" presStyleCnt="2" custScaleX="102826" custScaleY="91223" custLinFactNeighborX="-3700" custLinFactNeighborY="11664">
        <dgm:presLayoutVars>
          <dgm:chMax val="0"/>
          <dgm:chPref val="0"/>
          <dgm:bulletEnabled val="1"/>
        </dgm:presLayoutVars>
      </dgm:prSet>
      <dgm:spPr/>
      <dgm:t>
        <a:bodyPr/>
        <a:lstStyle/>
        <a:p>
          <a:endParaRPr kumimoji="1" lang="ja-JP" altLang="en-US"/>
        </a:p>
      </dgm:t>
    </dgm:pt>
    <dgm:pt modelId="{A610FA77-00CE-44B1-A95A-1B4664B847C3}" type="pres">
      <dgm:prSet presAssocID="{95EAF559-A0A5-4CC3-9AA3-E54084A6C1A1}" presName="ParentText2" presStyleLbl="revTx" presStyleIdx="1" presStyleCnt="2" custScaleX="104214" custScaleY="94087" custLinFactNeighborX="6649" custLinFactNeighborY="13096">
        <dgm:presLayoutVars>
          <dgm:chMax val="0"/>
          <dgm:chPref val="0"/>
          <dgm:bulletEnabled val="1"/>
        </dgm:presLayoutVars>
      </dgm:prSet>
      <dgm:spPr/>
      <dgm:t>
        <a:bodyPr/>
        <a:lstStyle/>
        <a:p>
          <a:endParaRPr kumimoji="1" lang="ja-JP" altLang="en-US"/>
        </a:p>
      </dgm:t>
    </dgm:pt>
    <dgm:pt modelId="{666CB95C-937A-4AF2-A8A8-F730B2DDE5F2}" type="pres">
      <dgm:prSet presAssocID="{95EAF559-A0A5-4CC3-9AA3-E54084A6C1A1}" presName="Plus" presStyleLbl="alignNode1" presStyleIdx="0" presStyleCnt="2" custLinFactX="200000" custLinFactNeighborX="288235" custLinFactNeighborY="18132"/>
      <dgm:spPr/>
    </dgm:pt>
    <dgm:pt modelId="{38940BF2-AA4D-4D70-A515-5AC4A3CB8A3D}" type="pres">
      <dgm:prSet presAssocID="{95EAF559-A0A5-4CC3-9AA3-E54084A6C1A1}" presName="Minus" presStyleLbl="alignNode1" presStyleIdx="1" presStyleCnt="2" custLinFactX="-200000" custLinFactNeighborX="-299922" custLinFactNeighborY="63572"/>
      <dgm:spPr/>
    </dgm:pt>
    <dgm:pt modelId="{C6292223-383E-48A4-AA85-03B6643BB8CA}" type="pres">
      <dgm:prSet presAssocID="{95EAF559-A0A5-4CC3-9AA3-E54084A6C1A1}" presName="Divider" presStyleLbl="parChTrans1D1" presStyleIdx="0" presStyleCnt="1" custLinFactX="-300000" custLinFactNeighborX="-313702" custLinFactNeighborY="6851"/>
      <dgm:spPr/>
    </dgm:pt>
  </dgm:ptLst>
  <dgm:cxnLst>
    <dgm:cxn modelId="{DB7D2519-E9EF-4E5B-8C77-CB6CE1E67683}" srcId="{95EAF559-A0A5-4CC3-9AA3-E54084A6C1A1}" destId="{07A575EC-7E6C-4866-A96F-F12471BDD2B6}" srcOrd="1" destOrd="0" parTransId="{BD3BAA14-6C9D-49D9-B6CB-690A1D0B7387}" sibTransId="{7A510998-5391-4C3F-B94D-38AC9E1E1CC4}"/>
    <dgm:cxn modelId="{A653057D-1C8C-4DE4-87C4-5B78CE79AAF0}" type="presOf" srcId="{59E038D0-AEDE-4580-A806-09979A4A4B2A}" destId="{450C3DD3-4FAC-4B4A-9D82-EBA67EADEEFE}" srcOrd="0" destOrd="0" presId="urn:microsoft.com/office/officeart/2009/3/layout/PlusandMinus"/>
    <dgm:cxn modelId="{1B64CA50-D634-4ABB-92CE-76E520BC7265}" srcId="{95EAF559-A0A5-4CC3-9AA3-E54084A6C1A1}" destId="{59E038D0-AEDE-4580-A806-09979A4A4B2A}" srcOrd="0" destOrd="0" parTransId="{23CE30CD-BFA8-4356-A9CF-2D9E4C1A8706}" sibTransId="{796C911C-73F2-425B-865F-00E4E7C152F7}"/>
    <dgm:cxn modelId="{19D7D987-A958-4A4C-B023-BD8868108525}" type="presOf" srcId="{95EAF559-A0A5-4CC3-9AA3-E54084A6C1A1}" destId="{D5FAAE6B-DBDB-4193-BD7F-C78312EEB7EE}" srcOrd="0" destOrd="0" presId="urn:microsoft.com/office/officeart/2009/3/layout/PlusandMinus"/>
    <dgm:cxn modelId="{8F59E453-4E30-4C87-9EB7-10E115C4B3D1}" type="presOf" srcId="{07A575EC-7E6C-4866-A96F-F12471BDD2B6}" destId="{A610FA77-00CE-44B1-A95A-1B4664B847C3}" srcOrd="0" destOrd="0" presId="urn:microsoft.com/office/officeart/2009/3/layout/PlusandMinus"/>
    <dgm:cxn modelId="{83A65D61-BC59-4812-AD06-3C2A53EE52CB}" type="presParOf" srcId="{D5FAAE6B-DBDB-4193-BD7F-C78312EEB7EE}" destId="{93623C93-82BE-41A6-A064-F07B32257D83}" srcOrd="0" destOrd="0" presId="urn:microsoft.com/office/officeart/2009/3/layout/PlusandMinus"/>
    <dgm:cxn modelId="{63E4EC9A-C48D-423C-8E40-B42C38B1EA44}" type="presParOf" srcId="{D5FAAE6B-DBDB-4193-BD7F-C78312EEB7EE}" destId="{450C3DD3-4FAC-4B4A-9D82-EBA67EADEEFE}" srcOrd="1" destOrd="0" presId="urn:microsoft.com/office/officeart/2009/3/layout/PlusandMinus"/>
    <dgm:cxn modelId="{18B1E3C0-ECB0-4B38-8A74-F834C06BED94}" type="presParOf" srcId="{D5FAAE6B-DBDB-4193-BD7F-C78312EEB7EE}" destId="{A610FA77-00CE-44B1-A95A-1B4664B847C3}" srcOrd="2" destOrd="0" presId="urn:microsoft.com/office/officeart/2009/3/layout/PlusandMinus"/>
    <dgm:cxn modelId="{A008407E-84AE-498C-A829-63143D6D089D}" type="presParOf" srcId="{D5FAAE6B-DBDB-4193-BD7F-C78312EEB7EE}" destId="{666CB95C-937A-4AF2-A8A8-F730B2DDE5F2}" srcOrd="3" destOrd="0" presId="urn:microsoft.com/office/officeart/2009/3/layout/PlusandMinus"/>
    <dgm:cxn modelId="{E1749866-A516-4452-A75D-B904C5104D73}" type="presParOf" srcId="{D5FAAE6B-DBDB-4193-BD7F-C78312EEB7EE}" destId="{38940BF2-AA4D-4D70-A515-5AC4A3CB8A3D}" srcOrd="4" destOrd="0" presId="urn:microsoft.com/office/officeart/2009/3/layout/PlusandMinus"/>
    <dgm:cxn modelId="{04A8CAB7-4131-4C00-8E45-A910EC6EE0E6}" type="presParOf" srcId="{D5FAAE6B-DBDB-4193-BD7F-C78312EEB7EE}" destId="{C6292223-383E-48A4-AA85-03B6643BB8CA}" srcOrd="5" destOrd="0" presId="urn:microsoft.com/office/officeart/2009/3/layout/PlusandMinu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623C93-82BE-41A6-A064-F07B32257D83}">
      <dsp:nvSpPr>
        <dsp:cNvPr id="0" name=""/>
        <dsp:cNvSpPr/>
      </dsp:nvSpPr>
      <dsp:spPr>
        <a:xfrm>
          <a:off x="411932" y="1612658"/>
          <a:ext cx="5224806" cy="2476109"/>
        </a:xfrm>
        <a:prstGeom prst="rect">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50C3DD3-4FAC-4B4A-9D82-EBA67EADEEFE}">
      <dsp:nvSpPr>
        <dsp:cNvPr id="0" name=""/>
        <dsp:cNvSpPr/>
      </dsp:nvSpPr>
      <dsp:spPr>
        <a:xfrm>
          <a:off x="549239" y="2036268"/>
          <a:ext cx="2393068" cy="20212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670" tIns="26670" rIns="26670" bIns="26670" numCol="1" spcCol="1270" anchor="t" anchorCtr="0">
          <a:noAutofit/>
        </a:bodyPr>
        <a:lstStyle/>
        <a:p>
          <a:pPr lvl="0" algn="l" defTabSz="622300">
            <a:lnSpc>
              <a:spcPts val="2200"/>
            </a:lnSpc>
            <a:spcBef>
              <a:spcPct val="0"/>
            </a:spcBef>
            <a:spcAft>
              <a:spcPct val="35000"/>
            </a:spcAft>
          </a:pPr>
          <a:r>
            <a:rPr lang="ja-JP" sz="1400" b="0" kern="1200" dirty="0" smtClean="0">
              <a:latin typeface="メイリオ" panose="020B0604030504040204" pitchFamily="50" charset="-128"/>
              <a:ea typeface="メイリオ" panose="020B0604030504040204" pitchFamily="50" charset="-128"/>
              <a:cs typeface="メイリオ" panose="020B0604030504040204" pitchFamily="50" charset="-128"/>
            </a:rPr>
            <a:t>言葉（音声）で伝えられた内容を理解することが苦手</a:t>
          </a:r>
          <a:endParaRPr lang="en-US" altLang="ja-JP" sz="1400" b="0" kern="1200"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gn="l" defTabSz="622300">
            <a:lnSpc>
              <a:spcPts val="2200"/>
            </a:lnSpc>
            <a:spcBef>
              <a:spcPct val="0"/>
            </a:spcBef>
            <a:spcAft>
              <a:spcPct val="35000"/>
            </a:spcAft>
          </a:pPr>
          <a:r>
            <a:rPr lang="ja-JP" sz="1400" b="0" kern="1200" dirty="0" smtClean="0">
              <a:latin typeface="メイリオ" panose="020B0604030504040204" pitchFamily="50" charset="-128"/>
              <a:ea typeface="メイリオ" panose="020B0604030504040204" pitchFamily="50" charset="-128"/>
              <a:cs typeface="メイリオ" panose="020B0604030504040204" pitchFamily="50" charset="-128"/>
            </a:rPr>
            <a:t>「いつも」と違うこと・変化を苦手とする</a:t>
          </a:r>
          <a:endParaRPr lang="en-US" altLang="ja-JP" sz="1400" b="0" kern="1200"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gn="l" defTabSz="622300">
            <a:lnSpc>
              <a:spcPts val="2200"/>
            </a:lnSpc>
            <a:spcBef>
              <a:spcPct val="0"/>
            </a:spcBef>
            <a:spcAft>
              <a:spcPct val="35000"/>
            </a:spcAft>
          </a:pPr>
          <a:r>
            <a:rPr lang="ja-JP" sz="1400" b="0" kern="1200" dirty="0" smtClean="0">
              <a:latin typeface="メイリオ" panose="020B0604030504040204" pitchFamily="50" charset="-128"/>
              <a:ea typeface="メイリオ" panose="020B0604030504040204" pitchFamily="50" charset="-128"/>
              <a:cs typeface="メイリオ" panose="020B0604030504040204" pitchFamily="50" charset="-128"/>
            </a:rPr>
            <a:t>能力の発達がアンバランス</a:t>
          </a:r>
          <a:endParaRPr kumimoji="1" lang="en-US" altLang="ja-JP" sz="1400" b="0" kern="1200"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gn="l" defTabSz="622300">
            <a:lnSpc>
              <a:spcPts val="2200"/>
            </a:lnSpc>
            <a:spcBef>
              <a:spcPct val="0"/>
            </a:spcBef>
            <a:spcAft>
              <a:spcPct val="35000"/>
            </a:spcAft>
          </a:pPr>
          <a:endParaRPr kumimoji="1" lang="ja-JP" altLang="en-US" sz="1400" b="0" kern="1200" dirty="0">
            <a:latin typeface="メイリオ" panose="020B0604030504040204" pitchFamily="50" charset="-128"/>
            <a:ea typeface="メイリオ" panose="020B0604030504040204" pitchFamily="50" charset="-128"/>
            <a:cs typeface="メイリオ" panose="020B0604030504040204" pitchFamily="50" charset="-128"/>
          </a:endParaRPr>
        </a:p>
      </dsp:txBody>
      <dsp:txXfrm>
        <a:off x="549239" y="2036268"/>
        <a:ext cx="2393068" cy="2021275"/>
      </dsp:txXfrm>
    </dsp:sp>
    <dsp:sp modelId="{A610FA77-00CE-44B1-A95A-1B4664B847C3}">
      <dsp:nvSpPr>
        <dsp:cNvPr id="0" name=""/>
        <dsp:cNvSpPr/>
      </dsp:nvSpPr>
      <dsp:spPr>
        <a:xfrm>
          <a:off x="3153084" y="2036268"/>
          <a:ext cx="2425370" cy="20847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670" tIns="26670" rIns="26670" bIns="26670" numCol="1" spcCol="1270" anchor="t" anchorCtr="0">
          <a:noAutofit/>
        </a:bodyPr>
        <a:lstStyle/>
        <a:p>
          <a:pPr lvl="0" algn="l" defTabSz="622300">
            <a:lnSpc>
              <a:spcPts val="2200"/>
            </a:lnSpc>
            <a:spcBef>
              <a:spcPct val="0"/>
            </a:spcBef>
            <a:spcAft>
              <a:spcPct val="35000"/>
            </a:spcAft>
          </a:pPr>
          <a:r>
            <a:rPr lang="ja-JP" sz="1400" b="0" kern="1200" dirty="0" smtClean="0">
              <a:latin typeface="メイリオ" panose="020B0604030504040204" pitchFamily="50" charset="-128"/>
              <a:ea typeface="メイリオ" panose="020B0604030504040204" pitchFamily="50" charset="-128"/>
              <a:cs typeface="メイリオ" panose="020B0604030504040204" pitchFamily="50" charset="-128"/>
            </a:rPr>
            <a:t>目で見てわかることの理解は得意</a:t>
          </a:r>
          <a:endParaRPr lang="en-US" altLang="ja-JP" sz="1400" b="0" kern="1200"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gn="l" defTabSz="622300">
            <a:lnSpc>
              <a:spcPts val="2200"/>
            </a:lnSpc>
            <a:spcBef>
              <a:spcPct val="0"/>
            </a:spcBef>
            <a:spcAft>
              <a:spcPct val="35000"/>
            </a:spcAft>
          </a:pPr>
          <a:r>
            <a:rPr lang="ja-JP" sz="1400" b="0" kern="1200" dirty="0" smtClean="0">
              <a:latin typeface="メイリオ" panose="020B0604030504040204" pitchFamily="50" charset="-128"/>
              <a:ea typeface="メイリオ" panose="020B0604030504040204" pitchFamily="50" charset="-128"/>
              <a:cs typeface="メイリオ" panose="020B0604030504040204" pitchFamily="50" charset="-128"/>
            </a:rPr>
            <a:t>慣れ親しんだこと・もの・やり方</a:t>
          </a:r>
          <a:r>
            <a:rPr lang="ja-JP" altLang="en-US" sz="1400" b="0" kern="1200" dirty="0" smtClean="0">
              <a:latin typeface="メイリオ" panose="020B0604030504040204" pitchFamily="50" charset="-128"/>
              <a:ea typeface="メイリオ" panose="020B0604030504040204" pitchFamily="50" charset="-128"/>
              <a:cs typeface="メイリオ" panose="020B0604030504040204" pitchFamily="50" charset="-128"/>
            </a:rPr>
            <a:t>は得意（</a:t>
          </a:r>
          <a:r>
            <a:rPr lang="ja-JP" sz="1400" b="0" kern="1200" dirty="0" smtClean="0">
              <a:latin typeface="メイリオ" panose="020B0604030504040204" pitchFamily="50" charset="-128"/>
              <a:ea typeface="メイリオ" panose="020B0604030504040204" pitchFamily="50" charset="-128"/>
              <a:cs typeface="メイリオ" panose="020B0604030504040204" pitchFamily="50" charset="-128"/>
            </a:rPr>
            <a:t>好む</a:t>
          </a:r>
          <a:r>
            <a:rPr lang="ja-JP" altLang="en-US" sz="1400" b="0" kern="12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400" b="0" kern="1200"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gn="l" defTabSz="622300">
            <a:lnSpc>
              <a:spcPts val="2200"/>
            </a:lnSpc>
            <a:spcBef>
              <a:spcPct val="0"/>
            </a:spcBef>
            <a:spcAft>
              <a:spcPct val="35000"/>
            </a:spcAft>
          </a:pPr>
          <a:r>
            <a:rPr lang="ja-JP" sz="1400" b="0" kern="1200" dirty="0" smtClean="0">
              <a:latin typeface="メイリオ" panose="020B0604030504040204" pitchFamily="50" charset="-128"/>
              <a:ea typeface="メイリオ" panose="020B0604030504040204" pitchFamily="50" charset="-128"/>
              <a:cs typeface="メイリオ" panose="020B0604030504040204" pitchFamily="50" charset="-128"/>
            </a:rPr>
            <a:t>得意なことに関してはとても高い能力を持っている</a:t>
          </a:r>
          <a:endParaRPr kumimoji="1" lang="ja-JP" altLang="en-US" sz="1400" b="0" kern="1200" dirty="0">
            <a:latin typeface="メイリオ" panose="020B0604030504040204" pitchFamily="50" charset="-128"/>
            <a:ea typeface="メイリオ" panose="020B0604030504040204" pitchFamily="50" charset="-128"/>
            <a:cs typeface="メイリオ" panose="020B0604030504040204" pitchFamily="50" charset="-128"/>
          </a:endParaRPr>
        </a:p>
      </dsp:txBody>
      <dsp:txXfrm>
        <a:off x="3153084" y="2036268"/>
        <a:ext cx="2425370" cy="2084734"/>
      </dsp:txXfrm>
    </dsp:sp>
    <dsp:sp modelId="{666CB95C-937A-4AF2-A8A8-F730B2DDE5F2}">
      <dsp:nvSpPr>
        <dsp:cNvPr id="0" name=""/>
        <dsp:cNvSpPr/>
      </dsp:nvSpPr>
      <dsp:spPr>
        <a:xfrm>
          <a:off x="4781328" y="1036919"/>
          <a:ext cx="979308" cy="979308"/>
        </a:xfrm>
        <a:prstGeom prst="plus">
          <a:avLst>
            <a:gd name="adj" fmla="val 328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8940BF2-AA4D-4D70-A515-5AC4A3CB8A3D}">
      <dsp:nvSpPr>
        <dsp:cNvPr id="0" name=""/>
        <dsp:cNvSpPr/>
      </dsp:nvSpPr>
      <dsp:spPr>
        <a:xfrm>
          <a:off x="231144" y="1412332"/>
          <a:ext cx="921702" cy="315859"/>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6292223-383E-48A4-AA85-03B6643BB8CA}">
      <dsp:nvSpPr>
        <dsp:cNvPr id="0" name=""/>
        <dsp:cNvSpPr/>
      </dsp:nvSpPr>
      <dsp:spPr>
        <a:xfrm>
          <a:off x="3020800" y="1830307"/>
          <a:ext cx="576" cy="2116256"/>
        </a:xfrm>
        <a:prstGeom prst="line">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9/3/layout/PlusandMinus">
  <dgm:title val=""/>
  <dgm:desc val=""/>
  <dgm:catLst>
    <dgm:cat type="relationship" pri="3600"/>
  </dgm:catLst>
  <dgm:samp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clrData>
  <dgm:layoutNode name="Name0">
    <dgm:varLst>
      <dgm:chMax val="2"/>
      <dgm:chPref val="2"/>
      <dgm:dir/>
      <dgm:animOne/>
      <dgm:resizeHandles val="exact"/>
    </dgm:varLst>
    <dgm:alg type="composite">
      <dgm:param type="ar" val="1.8238"/>
    </dgm:alg>
    <dgm:shape xmlns:r="http://schemas.openxmlformats.org/officeDocument/2006/relationships" r:blip="">
      <dgm:adjLst/>
    </dgm:shape>
    <dgm:choose name="Name1">
      <dgm:if name="Name2" func="var" arg="dir" op="equ" val="norm">
        <dgm:constrLst>
          <dgm:constr type="primFontSz" for="des" ptType="node" op="equ" val="65"/>
          <dgm:constr type="l" for="ch" forName="Background" refType="w" fact="0.09"/>
          <dgm:constr type="t" for="ch" forName="Background" refType="h" fact="0.1641"/>
          <dgm:constr type="w" for="ch" forName="Background" refType="w" fact="0.87"/>
          <dgm:constr type="h" for="ch" forName="Background" refType="h" fact="0.82"/>
          <dgm:constr type="l" for="ch" forName="ParentText1" refType="w" fact="0.116"/>
          <dgm:constr type="t" for="ch" forName="ParentText1" refType="h" fact="0.26"/>
          <dgm:constr type="w" for="ch" forName="ParentText1" refType="w" fact="0.404"/>
          <dgm:constr type="h" for="ch" forName="ParentText1" refType="h" fact="0.7015"/>
          <dgm:constr type="l" for="ch" forName="ParentText2" refType="w" fact="0.529"/>
          <dgm:constr type="t" for="ch" forName="ParentText2" refType="h" fact="0.26"/>
          <dgm:constr type="w" for="ch" forName="ParentText2" refType="w" fact="0.404"/>
          <dgm:constr type="h" for="ch" forName="ParentText2" refType="h" fact="0.7015"/>
          <dgm:constr type="l" for="ch" forName="Plus" refType="w" fact="0"/>
          <dgm:constr type="t" for="ch" forName="Plus" refType="h" fact="0"/>
          <dgm:constr type="w" for="ch" forName="Plus" refType="w" fact="0.17"/>
          <dgm:constr type="h" for="ch" forName="Plus" refType="w" refFor="ch" refForName="Plus"/>
          <dgm:constr type="l" for="ch" forName="Minus" refType="w" fact="0.84"/>
          <dgm:constr type="t" for="ch" forName="Minus" refType="h" fact="0.1115"/>
          <dgm:constr type="w" for="ch" forName="Minus" refType="w" fact="0.16"/>
          <dgm:constr type="h" for="ch" forName="Minus" refType="h" fact="0.1"/>
          <dgm:constr type="l" for="ch" forName="Divider" refType="w" fact="0.525"/>
          <dgm:constr type="t" for="ch" forName="Divider" refType="h" fact="0.2615"/>
          <dgm:constr type="w" for="ch" forName="Divider" refType="w" fact="0.0001"/>
          <dgm:constr type="h" for="ch" forName="Divider" refType="h" fact="0.67"/>
        </dgm:constrLst>
      </dgm:if>
      <dgm:else name="Name3">
        <dgm:constrLst>
          <dgm:constr type="primFontSz" for="des" ptType="node" op="equ" val="65"/>
          <dgm:constr type="r" for="ch" forName="Background" refType="w" fact="-0.09"/>
          <dgm:constr type="t" for="ch" forName="Background" refType="h" fact="0.1641"/>
          <dgm:constr type="w" for="ch" forName="Background" refType="w" fact="0.87"/>
          <dgm:constr type="h" for="ch" forName="Background" refType="h" fact="0.82"/>
          <dgm:constr type="r" for="ch" forName="ParentText1" refType="w" fact="-0.116"/>
          <dgm:constr type="t" for="ch" forName="ParentText1" refType="h" fact="0.26"/>
          <dgm:constr type="w" for="ch" forName="ParentText1" refType="w" fact="0.404"/>
          <dgm:constr type="h" for="ch" forName="ParentText1" refType="h" fact="0.7015"/>
          <dgm:constr type="r" for="ch" forName="ParentText2" refType="w" fact="-0.529"/>
          <dgm:constr type="t" for="ch" forName="ParentText2" refType="h" fact="0.26"/>
          <dgm:constr type="w" for="ch" forName="ParentText2" refType="w" fact="0.404"/>
          <dgm:constr type="h" for="ch" forName="ParentText2" refType="h" fact="0.7015"/>
          <dgm:constr type="r" for="ch" forName="Plus" refType="w" fact="0"/>
          <dgm:constr type="t" for="ch" forName="Plus" refType="h" fact="0"/>
          <dgm:constr type="w" for="ch" forName="Plus" refType="w" fact="0.17"/>
          <dgm:constr type="h" for="ch" forName="Plus" refType="w" refFor="ch" refForName="Plus"/>
          <dgm:constr type="r" for="ch" forName="Minus" refType="w" fact="-0.84"/>
          <dgm:constr type="t" for="ch" forName="Minus" refType="h" fact="0.1115"/>
          <dgm:constr type="w" for="ch" forName="Minus" refType="w" fact="0.16"/>
          <dgm:constr type="h" for="ch" forName="Minus" refType="h" fact="0.1"/>
          <dgm:constr type="r" for="ch" forName="Divider" refType="w" fact="-0.525"/>
          <dgm:constr type="t" for="ch" forName="Divider" refType="h" fact="0.2615"/>
          <dgm:constr type="w" for="ch" forName="Divider" refType="w" fact="0.0001"/>
          <dgm:constr type="h" for="ch" forName="Divider" refType="h" fact="0.67"/>
        </dgm:constrLst>
      </dgm:else>
    </dgm:choose>
    <dgm:layoutNode name="Background" styleLbl="bgImgPlace1">
      <dgm:alg type="sp"/>
      <dgm:shape xmlns:r="http://schemas.openxmlformats.org/officeDocument/2006/relationships" type="rect" r:blip="">
        <dgm:adjLst/>
      </dgm:shape>
      <dgm:presOf/>
    </dgm:layoutNode>
    <dgm:layoutNode name="ParentText1"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ch desOrSelf" ptType="node node" st="1 1" cnt="1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arentText2"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ch desOrSelf" ptType="node node" st="2 1" cnt="1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lus" styleLbl="alignNode1">
      <dgm:alg type="sp"/>
      <dgm:shape xmlns:r="http://schemas.openxmlformats.org/officeDocument/2006/relationships" type="plus" r:blip="">
        <dgm:adjLst>
          <dgm:adj idx="1" val="0.3281"/>
        </dgm:adjLst>
      </dgm:shape>
      <dgm:presOf/>
    </dgm:layoutNode>
    <dgm:layoutNode name="Minus" styleLbl="alignNode1">
      <dgm:alg type="sp"/>
      <dgm:shape xmlns:r="http://schemas.openxmlformats.org/officeDocument/2006/relationships" type="rect" r:blip="">
        <dgm:adjLst/>
      </dgm:shape>
      <dgm:presOf/>
    </dgm:layoutNode>
    <dgm:layoutNode name="Divider" styleLbl="parChTrans1D1">
      <dgm:alg type="sp"/>
      <dgm:shape xmlns:r="http://schemas.openxmlformats.org/officeDocument/2006/relationships" type="line" r:blip="">
        <dgm:adjLst/>
      </dgm:shape>
      <dgm:presOf/>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19413" cy="493713"/>
          </a:xfrm>
          <a:prstGeom prst="rect">
            <a:avLst/>
          </a:prstGeom>
        </p:spPr>
        <p:txBody>
          <a:bodyPr vert="horz" lIns="91425" tIns="45712" rIns="91425" bIns="45712"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sz="quarter" idx="1"/>
          </p:nvPr>
        </p:nvSpPr>
        <p:spPr>
          <a:xfrm>
            <a:off x="3814763" y="1"/>
            <a:ext cx="2919412" cy="493713"/>
          </a:xfrm>
          <a:prstGeom prst="rect">
            <a:avLst/>
          </a:prstGeom>
        </p:spPr>
        <p:txBody>
          <a:bodyPr vert="horz" lIns="91425" tIns="45712" rIns="91425" bIns="45712" rtlCol="0"/>
          <a:lstStyle>
            <a:lvl1pPr algn="r" fontAlgn="auto">
              <a:spcBef>
                <a:spcPts val="0"/>
              </a:spcBef>
              <a:spcAft>
                <a:spcPts val="0"/>
              </a:spcAft>
              <a:defRPr sz="1200" smtClean="0">
                <a:latin typeface="+mn-lt"/>
                <a:ea typeface="+mn-ea"/>
              </a:defRPr>
            </a:lvl1pPr>
          </a:lstStyle>
          <a:p>
            <a:pPr>
              <a:defRPr/>
            </a:pPr>
            <a:fld id="{DD89C0FB-78BB-49B6-9EC5-40791A952370}" type="datetimeFigureOut">
              <a:rPr lang="ja-JP" altLang="en-US"/>
              <a:pPr>
                <a:defRPr/>
              </a:pPr>
              <a:t>2014/10/12</a:t>
            </a:fld>
            <a:endParaRPr lang="ja-JP" altLang="en-US"/>
          </a:p>
        </p:txBody>
      </p:sp>
      <p:sp>
        <p:nvSpPr>
          <p:cNvPr id="4" name="フッター プレースホルダー 3"/>
          <p:cNvSpPr>
            <a:spLocks noGrp="1"/>
          </p:cNvSpPr>
          <p:nvPr>
            <p:ph type="ftr" sz="quarter" idx="2"/>
          </p:nvPr>
        </p:nvSpPr>
        <p:spPr>
          <a:xfrm>
            <a:off x="1" y="9371013"/>
            <a:ext cx="2919413" cy="493712"/>
          </a:xfrm>
          <a:prstGeom prst="rect">
            <a:avLst/>
          </a:prstGeom>
        </p:spPr>
        <p:txBody>
          <a:bodyPr vert="horz" lIns="91425" tIns="45712" rIns="91425" bIns="45712"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5" name="スライド番号プレースホルダー 4"/>
          <p:cNvSpPr>
            <a:spLocks noGrp="1"/>
          </p:cNvSpPr>
          <p:nvPr>
            <p:ph type="sldNum" sz="quarter" idx="3"/>
          </p:nvPr>
        </p:nvSpPr>
        <p:spPr>
          <a:xfrm>
            <a:off x="3814763" y="9371013"/>
            <a:ext cx="2919412" cy="493712"/>
          </a:xfrm>
          <a:prstGeom prst="rect">
            <a:avLst/>
          </a:prstGeom>
        </p:spPr>
        <p:txBody>
          <a:bodyPr vert="horz" lIns="91425" tIns="45712" rIns="91425" bIns="45712" rtlCol="0" anchor="b"/>
          <a:lstStyle>
            <a:lvl1pPr algn="r" fontAlgn="auto">
              <a:spcBef>
                <a:spcPts val="0"/>
              </a:spcBef>
              <a:spcAft>
                <a:spcPts val="0"/>
              </a:spcAft>
              <a:defRPr sz="1200" smtClean="0">
                <a:latin typeface="+mn-lt"/>
                <a:ea typeface="+mn-ea"/>
              </a:defRPr>
            </a:lvl1pPr>
          </a:lstStyle>
          <a:p>
            <a:pPr>
              <a:defRPr/>
            </a:pPr>
            <a:fld id="{8C5AA7B5-EB59-49E4-926F-B81E1865B80A}" type="slidenum">
              <a:rPr lang="ja-JP" altLang="en-US"/>
              <a:pPr>
                <a:defRPr/>
              </a:pPr>
              <a:t>‹#›</a:t>
            </a:fld>
            <a:endParaRPr lang="ja-JP" altLang="en-US"/>
          </a:p>
        </p:txBody>
      </p:sp>
    </p:spTree>
    <p:extLst>
      <p:ext uri="{BB962C8B-B14F-4D97-AF65-F5344CB8AC3E}">
        <p14:creationId xmlns:p14="http://schemas.microsoft.com/office/powerpoint/2010/main" val="1089293683"/>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19413" cy="493713"/>
          </a:xfrm>
          <a:prstGeom prst="rect">
            <a:avLst/>
          </a:prstGeom>
        </p:spPr>
        <p:txBody>
          <a:bodyPr vert="horz" lIns="91425" tIns="45712" rIns="91425" bIns="45712"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idx="1"/>
          </p:nvPr>
        </p:nvSpPr>
        <p:spPr>
          <a:xfrm>
            <a:off x="3814763" y="1"/>
            <a:ext cx="2919412" cy="493713"/>
          </a:xfrm>
          <a:prstGeom prst="rect">
            <a:avLst/>
          </a:prstGeom>
        </p:spPr>
        <p:txBody>
          <a:bodyPr vert="horz" lIns="91425" tIns="45712" rIns="91425" bIns="45712" rtlCol="0"/>
          <a:lstStyle>
            <a:lvl1pPr algn="r" fontAlgn="auto">
              <a:spcBef>
                <a:spcPts val="0"/>
              </a:spcBef>
              <a:spcAft>
                <a:spcPts val="0"/>
              </a:spcAft>
              <a:defRPr sz="1200" smtClean="0">
                <a:latin typeface="+mn-lt"/>
                <a:ea typeface="+mn-ea"/>
              </a:defRPr>
            </a:lvl1pPr>
          </a:lstStyle>
          <a:p>
            <a:pPr>
              <a:defRPr/>
            </a:pPr>
            <a:fld id="{205DF8A6-9298-458C-A71B-ED112EEB2F07}" type="datetimeFigureOut">
              <a:rPr lang="ja-JP" altLang="en-US"/>
              <a:pPr>
                <a:defRPr/>
              </a:pPr>
              <a:t>2014/10/12</a:t>
            </a:fld>
            <a:endParaRPr lang="ja-JP" altLang="en-US"/>
          </a:p>
        </p:txBody>
      </p:sp>
      <p:sp>
        <p:nvSpPr>
          <p:cNvPr id="4" name="スライド イメージ プレースホルダー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25" tIns="45712" rIns="91425" bIns="45712" rtlCol="0" anchor="ctr"/>
          <a:lstStyle/>
          <a:p>
            <a:pPr lvl="0"/>
            <a:endParaRPr lang="ja-JP" altLang="en-US" noProof="0"/>
          </a:p>
        </p:txBody>
      </p:sp>
      <p:sp>
        <p:nvSpPr>
          <p:cNvPr id="5" name="ノート プレースホルダー 4"/>
          <p:cNvSpPr>
            <a:spLocks noGrp="1"/>
          </p:cNvSpPr>
          <p:nvPr>
            <p:ph type="body" sz="quarter" idx="3"/>
          </p:nvPr>
        </p:nvSpPr>
        <p:spPr>
          <a:xfrm>
            <a:off x="673100" y="4686301"/>
            <a:ext cx="5389563" cy="4440238"/>
          </a:xfrm>
          <a:prstGeom prst="rect">
            <a:avLst/>
          </a:prstGeom>
        </p:spPr>
        <p:txBody>
          <a:bodyPr vert="horz" lIns="91425" tIns="45712" rIns="91425" bIns="45712" rtlCol="0"/>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ー 5"/>
          <p:cNvSpPr>
            <a:spLocks noGrp="1"/>
          </p:cNvSpPr>
          <p:nvPr>
            <p:ph type="ftr" sz="quarter" idx="4"/>
          </p:nvPr>
        </p:nvSpPr>
        <p:spPr>
          <a:xfrm>
            <a:off x="1" y="9371013"/>
            <a:ext cx="2919413" cy="493712"/>
          </a:xfrm>
          <a:prstGeom prst="rect">
            <a:avLst/>
          </a:prstGeom>
        </p:spPr>
        <p:txBody>
          <a:bodyPr vert="horz" lIns="91425" tIns="45712" rIns="91425" bIns="45712"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3814763" y="9371013"/>
            <a:ext cx="2919412" cy="493712"/>
          </a:xfrm>
          <a:prstGeom prst="rect">
            <a:avLst/>
          </a:prstGeom>
        </p:spPr>
        <p:txBody>
          <a:bodyPr vert="horz" lIns="91425" tIns="45712" rIns="91425" bIns="45712" rtlCol="0" anchor="b"/>
          <a:lstStyle>
            <a:lvl1pPr algn="r" fontAlgn="auto">
              <a:spcBef>
                <a:spcPts val="0"/>
              </a:spcBef>
              <a:spcAft>
                <a:spcPts val="0"/>
              </a:spcAft>
              <a:defRPr sz="1200" smtClean="0">
                <a:latin typeface="+mn-lt"/>
                <a:ea typeface="+mn-ea"/>
              </a:defRPr>
            </a:lvl1pPr>
          </a:lstStyle>
          <a:p>
            <a:pPr>
              <a:defRPr/>
            </a:pPr>
            <a:fld id="{3E5531E3-0651-4B82-B862-CA38F57E6138}" type="slidenum">
              <a:rPr lang="ja-JP" altLang="en-US"/>
              <a:pPr>
                <a:defRPr/>
              </a:pPr>
              <a:t>‹#›</a:t>
            </a:fld>
            <a:endParaRPr lang="ja-JP" altLang="en-US"/>
          </a:p>
        </p:txBody>
      </p:sp>
    </p:spTree>
    <p:extLst>
      <p:ext uri="{BB962C8B-B14F-4D97-AF65-F5344CB8AC3E}">
        <p14:creationId xmlns:p14="http://schemas.microsoft.com/office/powerpoint/2010/main" val="2603112622"/>
      </p:ext>
    </p:extLst>
  </p:cSld>
  <p:clrMap bg1="lt1" tx1="dk1" bg2="lt2" tx2="dk2" accent1="accent1" accent2="accent2" accent3="accent3" accent4="accent4" accent5="accent5" accent6="accent6" hlink="hlink" folHlink="folHlink"/>
  <p:hf sldNum="0" hdr="0" ftr="0" dt="0"/>
  <p:notesStyle>
    <a:lvl1pPr algn="l" rtl="0" fontAlgn="base">
      <a:spcBef>
        <a:spcPct val="30000"/>
      </a:spcBef>
      <a:spcAft>
        <a:spcPct val="0"/>
      </a:spcAft>
      <a:defRPr kumimoji="1" sz="1200" kern="1200">
        <a:solidFill>
          <a:schemeClr val="tx1"/>
        </a:solidFill>
        <a:latin typeface="+mn-lt"/>
        <a:ea typeface="+mn-ea"/>
        <a:cs typeface="+mn-cs"/>
      </a:defRPr>
    </a:lvl1pPr>
    <a:lvl2pPr marL="457200" algn="l" rtl="0" fontAlgn="base">
      <a:spcBef>
        <a:spcPct val="30000"/>
      </a:spcBef>
      <a:spcAft>
        <a:spcPct val="0"/>
      </a:spcAft>
      <a:defRPr kumimoji="1" sz="1200" kern="1200">
        <a:solidFill>
          <a:schemeClr val="tx1"/>
        </a:solidFill>
        <a:latin typeface="+mn-lt"/>
        <a:ea typeface="+mn-ea"/>
        <a:cs typeface="+mn-cs"/>
      </a:defRPr>
    </a:lvl2pPr>
    <a:lvl3pPr marL="914400" algn="l" rtl="0" fontAlgn="base">
      <a:spcBef>
        <a:spcPct val="30000"/>
      </a:spcBef>
      <a:spcAft>
        <a:spcPct val="0"/>
      </a:spcAft>
      <a:defRPr kumimoji="1" sz="1200" kern="1200">
        <a:solidFill>
          <a:schemeClr val="tx1"/>
        </a:solidFill>
        <a:latin typeface="+mn-lt"/>
        <a:ea typeface="+mn-ea"/>
        <a:cs typeface="+mn-cs"/>
      </a:defRPr>
    </a:lvl3pPr>
    <a:lvl4pPr marL="1371600" algn="l" rtl="0" fontAlgn="base">
      <a:spcBef>
        <a:spcPct val="30000"/>
      </a:spcBef>
      <a:spcAft>
        <a:spcPct val="0"/>
      </a:spcAft>
      <a:defRPr kumimoji="1" sz="1200" kern="1200">
        <a:solidFill>
          <a:schemeClr val="tx1"/>
        </a:solidFill>
        <a:latin typeface="+mn-lt"/>
        <a:ea typeface="+mn-ea"/>
        <a:cs typeface="+mn-cs"/>
      </a:defRPr>
    </a:lvl4pPr>
    <a:lvl5pPr marL="1828800" algn="l" rtl="0" fontAlgn="base">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5216500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11149272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a:t>
            </a:r>
            <a:r>
              <a:rPr kumimoji="1" lang="ja-JP" altLang="en-US" dirty="0" smtClean="0"/>
              <a:t>ポイント</a:t>
            </a:r>
            <a:r>
              <a:rPr kumimoji="1" lang="en-US" altLang="ja-JP" dirty="0" smtClean="0"/>
              <a:t>】</a:t>
            </a:r>
          </a:p>
          <a:p>
            <a:pPr marL="171450" indent="-171450">
              <a:buFont typeface="Wingdings" panose="05000000000000000000" pitchFamily="2" charset="2"/>
              <a:buChar char="l"/>
            </a:pPr>
            <a:r>
              <a:rPr kumimoji="1" lang="ja-JP" altLang="en-US" dirty="0" smtClean="0"/>
              <a:t>「プロセス」を学ぶ時間であることを強調する。</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BA168BB2-21A2-4521-8DB7-0807E4CD41BC}" type="slidenum">
              <a:rPr kumimoji="1" lang="ja-JP" altLang="en-US" smtClean="0"/>
              <a:t>2</a:t>
            </a:fld>
            <a:endParaRPr kumimoji="1" lang="ja-JP" altLang="en-US"/>
          </a:p>
        </p:txBody>
      </p:sp>
    </p:spTree>
    <p:extLst>
      <p:ext uri="{BB962C8B-B14F-4D97-AF65-F5344CB8AC3E}">
        <p14:creationId xmlns:p14="http://schemas.microsoft.com/office/powerpoint/2010/main" val="2947388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BA168BB2-21A2-4521-8DB7-0807E4CD41BC}" type="slidenum">
              <a:rPr kumimoji="1" lang="ja-JP" altLang="en-US" smtClean="0"/>
              <a:t>3</a:t>
            </a:fld>
            <a:endParaRPr kumimoji="1" lang="ja-JP" altLang="en-US"/>
          </a:p>
        </p:txBody>
      </p:sp>
    </p:spTree>
    <p:extLst>
      <p:ext uri="{BB962C8B-B14F-4D97-AF65-F5344CB8AC3E}">
        <p14:creationId xmlns:p14="http://schemas.microsoft.com/office/powerpoint/2010/main" val="3688146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17489894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BA168BB2-21A2-4521-8DB7-0807E4CD41BC}" type="slidenum">
              <a:rPr kumimoji="1" lang="ja-JP" altLang="en-US" smtClean="0"/>
              <a:t>5</a:t>
            </a:fld>
            <a:endParaRPr kumimoji="1" lang="ja-JP" altLang="en-US"/>
          </a:p>
        </p:txBody>
      </p:sp>
    </p:spTree>
    <p:extLst>
      <p:ext uri="{BB962C8B-B14F-4D97-AF65-F5344CB8AC3E}">
        <p14:creationId xmlns:p14="http://schemas.microsoft.com/office/powerpoint/2010/main" val="36999981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a:t>
            </a:r>
            <a:r>
              <a:rPr kumimoji="1" lang="ja-JP" altLang="en-US" dirty="0" smtClean="0"/>
              <a:t>ポイント</a:t>
            </a:r>
            <a:r>
              <a:rPr kumimoji="1" lang="en-US" altLang="ja-JP" dirty="0" smtClean="0"/>
              <a:t>】</a:t>
            </a:r>
          </a:p>
          <a:p>
            <a:pPr marL="171450" indent="-171450">
              <a:buFont typeface="Wingdings" panose="05000000000000000000" pitchFamily="2" charset="2"/>
              <a:buChar char="l"/>
            </a:pPr>
            <a:r>
              <a:rPr kumimoji="1" lang="ja-JP" altLang="en-US" dirty="0" smtClean="0"/>
              <a:t>障害特性の理解に基づく予防的な環境調整が前提であることを強調する。</a:t>
            </a:r>
            <a:endParaRPr kumimoji="1" lang="en-US" altLang="ja-JP" dirty="0" smtClean="0"/>
          </a:p>
          <a:p>
            <a:pPr marL="171450" indent="-171450">
              <a:buFont typeface="Wingdings" panose="05000000000000000000" pitchFamily="2" charset="2"/>
              <a:buChar char="l"/>
            </a:pPr>
            <a:r>
              <a:rPr kumimoji="1" lang="ja-JP" altLang="en-US" dirty="0" smtClean="0"/>
              <a:t>それでも起こりうるトラブルへの対応プロセスを、順を追って簡単に解説する。</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BA168BB2-21A2-4521-8DB7-0807E4CD41BC}" type="slidenum">
              <a:rPr kumimoji="1" lang="ja-JP" altLang="en-US" smtClean="0"/>
              <a:t>6</a:t>
            </a:fld>
            <a:endParaRPr kumimoji="1" lang="ja-JP" altLang="en-US"/>
          </a:p>
        </p:txBody>
      </p:sp>
    </p:spTree>
    <p:extLst>
      <p:ext uri="{BB962C8B-B14F-4D97-AF65-F5344CB8AC3E}">
        <p14:creationId xmlns:p14="http://schemas.microsoft.com/office/powerpoint/2010/main" val="20333224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a:t>
            </a:r>
            <a:r>
              <a:rPr kumimoji="1" lang="ja-JP" altLang="en-US" dirty="0" smtClean="0"/>
              <a:t>ポイント</a:t>
            </a:r>
            <a:r>
              <a:rPr kumimoji="1" lang="en-US" altLang="ja-JP" dirty="0" smtClean="0"/>
              <a:t>】</a:t>
            </a:r>
          </a:p>
          <a:p>
            <a:pPr marL="171450" indent="-171450">
              <a:buFont typeface="Wingdings" panose="05000000000000000000" pitchFamily="2" charset="2"/>
              <a:buChar char="l"/>
            </a:pPr>
            <a:r>
              <a:rPr kumimoji="1" lang="ja-JP" altLang="en-US" dirty="0" smtClean="0"/>
              <a:t>障害特性の理解に基づく予防的な環境調整が前提であることを強調する。</a:t>
            </a:r>
            <a:endParaRPr kumimoji="1" lang="en-US" altLang="ja-JP" dirty="0" smtClean="0"/>
          </a:p>
          <a:p>
            <a:pPr marL="171450" indent="-171450">
              <a:buFont typeface="Wingdings" panose="05000000000000000000" pitchFamily="2" charset="2"/>
              <a:buChar char="l"/>
            </a:pPr>
            <a:r>
              <a:rPr kumimoji="1" lang="ja-JP" altLang="en-US" dirty="0" smtClean="0"/>
              <a:t>それでも起こりうるトラブルへの対応プロセスを、順を追って簡単に解説する。</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BA168BB2-21A2-4521-8DB7-0807E4CD41BC}" type="slidenum">
              <a:rPr kumimoji="1" lang="ja-JP" altLang="en-US" smtClean="0"/>
              <a:t>22</a:t>
            </a:fld>
            <a:endParaRPr kumimoji="1" lang="ja-JP" altLang="en-US"/>
          </a:p>
        </p:txBody>
      </p:sp>
    </p:spTree>
    <p:extLst>
      <p:ext uri="{BB962C8B-B14F-4D97-AF65-F5344CB8AC3E}">
        <p14:creationId xmlns:p14="http://schemas.microsoft.com/office/powerpoint/2010/main" val="17760594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BA168BB2-21A2-4521-8DB7-0807E4CD41BC}" type="slidenum">
              <a:rPr kumimoji="1" lang="ja-JP" altLang="en-US" smtClean="0"/>
              <a:t>24</a:t>
            </a:fld>
            <a:endParaRPr kumimoji="1" lang="ja-JP" altLang="en-US"/>
          </a:p>
        </p:txBody>
      </p:sp>
    </p:spTree>
    <p:extLst>
      <p:ext uri="{BB962C8B-B14F-4D97-AF65-F5344CB8AC3E}">
        <p14:creationId xmlns:p14="http://schemas.microsoft.com/office/powerpoint/2010/main" val="38615006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a:t>
            </a:r>
            <a:r>
              <a:rPr kumimoji="1" lang="ja-JP" altLang="en-US" dirty="0" smtClean="0"/>
              <a:t>ポイント</a:t>
            </a:r>
            <a:r>
              <a:rPr kumimoji="1" lang="en-US" altLang="ja-JP" dirty="0" smtClean="0"/>
              <a:t>】</a:t>
            </a:r>
          </a:p>
          <a:p>
            <a:pPr marL="171450" indent="-171450">
              <a:buFont typeface="Wingdings" panose="05000000000000000000" pitchFamily="2" charset="2"/>
              <a:buChar char="l"/>
            </a:pPr>
            <a:r>
              <a:rPr kumimoji="1" lang="ja-JP" altLang="en-US" dirty="0" smtClean="0"/>
              <a:t>障害特性の理解に基づく予防的な環境調整が前提であることを強調する。</a:t>
            </a:r>
            <a:endParaRPr kumimoji="1" lang="en-US" altLang="ja-JP" dirty="0" smtClean="0"/>
          </a:p>
          <a:p>
            <a:pPr marL="171450" indent="-171450">
              <a:buFont typeface="Wingdings" panose="05000000000000000000" pitchFamily="2" charset="2"/>
              <a:buChar char="l"/>
            </a:pPr>
            <a:r>
              <a:rPr kumimoji="1" lang="ja-JP" altLang="en-US" dirty="0" smtClean="0"/>
              <a:t>それでも起こりうるトラブルへの対応プロセスを、順を追って簡単に解説する。</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BA168BB2-21A2-4521-8DB7-0807E4CD41BC}" type="slidenum">
              <a:rPr kumimoji="1" lang="ja-JP" altLang="en-US" smtClean="0"/>
              <a:t>32</a:t>
            </a:fld>
            <a:endParaRPr kumimoji="1" lang="ja-JP" altLang="en-US"/>
          </a:p>
        </p:txBody>
      </p:sp>
    </p:spTree>
    <p:extLst>
      <p:ext uri="{BB962C8B-B14F-4D97-AF65-F5344CB8AC3E}">
        <p14:creationId xmlns:p14="http://schemas.microsoft.com/office/powerpoint/2010/main" val="24382430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72BA7B2C-81A0-4E43-AD37-4C78B140D7AD}" type="datetimeFigureOut">
              <a:rPr lang="ja-JP" altLang="en-US"/>
              <a:pPr>
                <a:defRPr/>
              </a:pPr>
              <a:t>2014/10/12</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43A7571E-200C-40B1-8231-2DECE378533B}" type="slidenum">
              <a:rPr lang="ja-JP" altLang="en-US"/>
              <a:pPr>
                <a:defRPr/>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B3CFEEB3-2E2D-4546-88A6-EB3B87BD113E}" type="datetimeFigureOut">
              <a:rPr lang="ja-JP" altLang="en-US"/>
              <a:pPr>
                <a:defRPr/>
              </a:pPr>
              <a:t>2014/10/12</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8609D951-42ED-4D23-AD13-EA178D8E82ED}" type="slidenum">
              <a:rPr lang="ja-JP" altLang="en-US"/>
              <a:pPr>
                <a:defRPr/>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A032DD7A-1871-4540-9917-58031293B388}" type="datetimeFigureOut">
              <a:rPr lang="ja-JP" altLang="en-US"/>
              <a:pPr>
                <a:defRPr/>
              </a:pPr>
              <a:t>2014/10/12</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96747924-7122-4F35-AC22-96B33CE930AD}" type="slidenum">
              <a:rPr lang="ja-JP" altLang="en-US"/>
              <a:pPr>
                <a:defRPr/>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D31CE772-F344-4BC3-BFCC-4370129B7102}" type="datetimeFigureOut">
              <a:rPr lang="ja-JP" altLang="en-US"/>
              <a:pPr>
                <a:defRPr/>
              </a:pPr>
              <a:t>2014/10/12</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4A791A28-F2B9-4240-BE50-0A97F2081E2D}" type="slidenum">
              <a:rPr lang="ja-JP" altLang="en-US"/>
              <a:pPr>
                <a:defRPr/>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8027DBD8-8439-42FE-A587-39013B605C56}" type="datetimeFigureOut">
              <a:rPr lang="ja-JP" altLang="en-US"/>
              <a:pPr>
                <a:defRPr/>
              </a:pPr>
              <a:t>2014/10/12</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97581079-98DF-4022-8993-2F09C8227253}" type="slidenum">
              <a:rPr lang="ja-JP" altLang="en-US"/>
              <a:pPr>
                <a:defRPr/>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3"/>
          <p:cNvSpPr>
            <a:spLocks noGrp="1"/>
          </p:cNvSpPr>
          <p:nvPr>
            <p:ph type="dt" sz="half" idx="10"/>
          </p:nvPr>
        </p:nvSpPr>
        <p:spPr/>
        <p:txBody>
          <a:bodyPr/>
          <a:lstStyle>
            <a:lvl1pPr>
              <a:defRPr/>
            </a:lvl1pPr>
          </a:lstStyle>
          <a:p>
            <a:pPr>
              <a:defRPr/>
            </a:pPr>
            <a:fld id="{207D03A1-00F0-4057-9CF6-5EE20DAB39D3}" type="datetimeFigureOut">
              <a:rPr lang="ja-JP" altLang="en-US"/>
              <a:pPr>
                <a:defRPr/>
              </a:pPr>
              <a:t>2014/10/12</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B3BDC1AC-9698-40A4-8BCE-82E143CBE977}" type="slidenum">
              <a:rPr lang="ja-JP" altLang="en-US"/>
              <a:pPr>
                <a:defRPr/>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3"/>
          <p:cNvSpPr>
            <a:spLocks noGrp="1"/>
          </p:cNvSpPr>
          <p:nvPr>
            <p:ph type="dt" sz="half" idx="10"/>
          </p:nvPr>
        </p:nvSpPr>
        <p:spPr/>
        <p:txBody>
          <a:bodyPr/>
          <a:lstStyle>
            <a:lvl1pPr>
              <a:defRPr/>
            </a:lvl1pPr>
          </a:lstStyle>
          <a:p>
            <a:pPr>
              <a:defRPr/>
            </a:pPr>
            <a:fld id="{D522DDB5-2741-47E1-877D-421C04036F15}" type="datetimeFigureOut">
              <a:rPr lang="ja-JP" altLang="en-US"/>
              <a:pPr>
                <a:defRPr/>
              </a:pPr>
              <a:t>2014/10/12</a:t>
            </a:fld>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F623822D-94E9-40B9-8408-42772BD4F763}" type="slidenum">
              <a:rPr lang="ja-JP" altLang="en-US"/>
              <a:pPr>
                <a:defRPr/>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3"/>
          <p:cNvSpPr>
            <a:spLocks noGrp="1"/>
          </p:cNvSpPr>
          <p:nvPr>
            <p:ph type="dt" sz="half" idx="10"/>
          </p:nvPr>
        </p:nvSpPr>
        <p:spPr/>
        <p:txBody>
          <a:bodyPr/>
          <a:lstStyle>
            <a:lvl1pPr>
              <a:defRPr/>
            </a:lvl1pPr>
          </a:lstStyle>
          <a:p>
            <a:pPr>
              <a:defRPr/>
            </a:pPr>
            <a:fld id="{C3140101-C2EC-4AF4-B625-21EA85EEE194}" type="datetimeFigureOut">
              <a:rPr lang="ja-JP" altLang="en-US"/>
              <a:pPr>
                <a:defRPr/>
              </a:pPr>
              <a:t>2014/10/12</a:t>
            </a:fld>
            <a:endParaRPr lang="ja-JP" altLang="en-US"/>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p:cNvSpPr>
            <a:spLocks noGrp="1"/>
          </p:cNvSpPr>
          <p:nvPr>
            <p:ph type="sldNum" sz="quarter" idx="12"/>
          </p:nvPr>
        </p:nvSpPr>
        <p:spPr/>
        <p:txBody>
          <a:bodyPr/>
          <a:lstStyle>
            <a:lvl1pPr>
              <a:defRPr/>
            </a:lvl1pPr>
          </a:lstStyle>
          <a:p>
            <a:pPr>
              <a:defRPr/>
            </a:pPr>
            <a:fld id="{BF3C8DCD-876F-4761-A7E1-776A24BC4ADF}" type="slidenum">
              <a:rPr lang="ja-JP" altLang="en-US"/>
              <a:pPr>
                <a:defRPr/>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0236382A-AB3A-473F-8C63-085FBD688EC8}" type="datetimeFigureOut">
              <a:rPr lang="ja-JP" altLang="en-US"/>
              <a:pPr>
                <a:defRPr/>
              </a:pPr>
              <a:t>2014/10/12</a:t>
            </a:fld>
            <a:endParaRPr lang="ja-JP" altLang="en-US"/>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p:cNvSpPr>
            <a:spLocks noGrp="1"/>
          </p:cNvSpPr>
          <p:nvPr>
            <p:ph type="sldNum" sz="quarter" idx="12"/>
          </p:nvPr>
        </p:nvSpPr>
        <p:spPr/>
        <p:txBody>
          <a:bodyPr/>
          <a:lstStyle>
            <a:lvl1pPr>
              <a:defRPr/>
            </a:lvl1pPr>
          </a:lstStyle>
          <a:p>
            <a:pPr>
              <a:defRPr/>
            </a:pPr>
            <a:fld id="{2C2A8F5A-B55B-435F-BD8B-86DE32C2F54D}" type="slidenum">
              <a:rPr lang="ja-JP" altLang="en-US"/>
              <a:pPr>
                <a:defRPr/>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171F119F-66A9-4093-900A-3B4F17F0938A}" type="datetimeFigureOut">
              <a:rPr lang="ja-JP" altLang="en-US"/>
              <a:pPr>
                <a:defRPr/>
              </a:pPr>
              <a:t>2014/10/12</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723F1DEC-F636-4310-89F1-C28BF9A062FD}" type="slidenum">
              <a:rPr lang="ja-JP" altLang="en-US"/>
              <a:pPr>
                <a:defRPr/>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EEACE198-1845-458D-B9B5-AD48A7DCED9D}" type="datetimeFigureOut">
              <a:rPr lang="ja-JP" altLang="en-US"/>
              <a:pPr>
                <a:defRPr/>
              </a:pPr>
              <a:t>2014/10/12</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A7271E93-8EB4-4314-9669-3856F76B4541}" type="slidenum">
              <a:rPr lang="ja-JP" altLang="en-US"/>
              <a:pPr>
                <a:defRPr/>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マスター タイトルの書式設定</a:t>
            </a:r>
          </a:p>
        </p:txBody>
      </p:sp>
      <p:sp>
        <p:nvSpPr>
          <p:cNvPr id="1027" name="テキスト プレースホルダー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ea typeface="+mn-ea"/>
              </a:defRPr>
            </a:lvl1pPr>
          </a:lstStyle>
          <a:p>
            <a:pPr>
              <a:defRPr/>
            </a:pPr>
            <a:fld id="{8EBDAD6D-BDC5-4F14-B966-2C3D4ABA69C3}" type="datetimeFigureOut">
              <a:rPr lang="ja-JP" altLang="en-US"/>
              <a:pPr>
                <a:defRPr/>
              </a:pPr>
              <a:t>2014/10/12</a:t>
            </a:fld>
            <a:endParaRPr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ea typeface="+mn-ea"/>
              </a:defRPr>
            </a:lvl1pPr>
          </a:lstStyle>
          <a:p>
            <a:pPr>
              <a:defRPr/>
            </a:pPr>
            <a:fld id="{A1D235D0-E1B0-4794-8887-0951CF4DEEDB}"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fontAlgn="base">
        <a:spcBef>
          <a:spcPct val="0"/>
        </a:spcBef>
        <a:spcAft>
          <a:spcPct val="0"/>
        </a:spcAft>
        <a:defRPr kumimoji="1" sz="4400" kern="1200">
          <a:solidFill>
            <a:schemeClr val="tx1"/>
          </a:solidFill>
          <a:latin typeface="+mj-lt"/>
          <a:ea typeface="+mj-ea"/>
          <a:cs typeface="+mj-cs"/>
        </a:defRPr>
      </a:lvl1pPr>
      <a:lvl2pPr algn="ctr" rtl="0" fontAlgn="base">
        <a:spcBef>
          <a:spcPct val="0"/>
        </a:spcBef>
        <a:spcAft>
          <a:spcPct val="0"/>
        </a:spcAft>
        <a:defRPr kumimoji="1" sz="4400">
          <a:solidFill>
            <a:schemeClr val="tx1"/>
          </a:solidFill>
          <a:latin typeface="Calibri" pitchFamily="34" charset="0"/>
          <a:ea typeface="ＭＳ Ｐゴシック" charset="-128"/>
        </a:defRPr>
      </a:lvl2pPr>
      <a:lvl3pPr algn="ctr" rtl="0" fontAlgn="base">
        <a:spcBef>
          <a:spcPct val="0"/>
        </a:spcBef>
        <a:spcAft>
          <a:spcPct val="0"/>
        </a:spcAft>
        <a:defRPr kumimoji="1" sz="4400">
          <a:solidFill>
            <a:schemeClr val="tx1"/>
          </a:solidFill>
          <a:latin typeface="Calibri" pitchFamily="34" charset="0"/>
          <a:ea typeface="ＭＳ Ｐゴシック" charset="-128"/>
        </a:defRPr>
      </a:lvl3pPr>
      <a:lvl4pPr algn="ctr" rtl="0" fontAlgn="base">
        <a:spcBef>
          <a:spcPct val="0"/>
        </a:spcBef>
        <a:spcAft>
          <a:spcPct val="0"/>
        </a:spcAft>
        <a:defRPr kumimoji="1" sz="4400">
          <a:solidFill>
            <a:schemeClr val="tx1"/>
          </a:solidFill>
          <a:latin typeface="Calibri" pitchFamily="34" charset="0"/>
          <a:ea typeface="ＭＳ Ｐゴシック" charset="-128"/>
        </a:defRPr>
      </a:lvl4pPr>
      <a:lvl5pPr algn="ctr" rtl="0" fontAlgn="base">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fontAlgn="base">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google.co.jp/imgres?imgurl=http://www.material-land.com/material/128/1196.png&amp;imgrefurl=http://www.material-land.com/?p_mode=view&amp;p_group=18&amp;docid=XzrsuW1JLXzytM&amp;tbnid=BSWwp-PWMFNnBM&amp;w=128&amp;h=128&amp;ei=gvclVJKpHoaQuASR-ICQBg&amp;ved=0CAcQxiAwBQ&amp;iact=c"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2483768" y="4509120"/>
            <a:ext cx="6400800" cy="1080120"/>
          </a:xfrm>
        </p:spPr>
        <p:txBody>
          <a:bodyPr/>
          <a:lstStyle/>
          <a:p>
            <a:pPr algn="r"/>
            <a:r>
              <a:rPr lang="ja-JP" altLang="en-US" sz="30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中村 公昭</a:t>
            </a:r>
            <a:endParaRPr lang="ja-JP" altLang="en-US" sz="30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gn="r"/>
            <a:r>
              <a:rPr lang="ja-JP" altLang="en-US" sz="19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（社福）横浜やまびこの里 東やまたレジデンス</a:t>
            </a:r>
            <a:endParaRPr kumimoji="1" lang="en-US" altLang="ja-JP" sz="19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正方形/長方形 3"/>
          <p:cNvSpPr/>
          <p:nvPr/>
        </p:nvSpPr>
        <p:spPr>
          <a:xfrm>
            <a:off x="0" y="0"/>
            <a:ext cx="1187624"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1"/>
          <a:lstStyle/>
          <a:p>
            <a:pPr algn="ctr"/>
            <a:endParaRPr lang="en-US" altLang="ja-JP" sz="16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gn="r"/>
            <a:r>
              <a:rPr lang="en-US" altLang="ja-JP" sz="1600" b="1" dirty="0" smtClean="0">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日</a:t>
            </a:r>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目</a:t>
            </a:r>
            <a:endParaRPr kumimoji="1" lang="en-US" altLang="ja-JP" sz="16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gn="r"/>
            <a:r>
              <a:rPr kumimoji="1" lang="en-US" altLang="ja-JP" sz="1600" b="1" dirty="0" smtClean="0">
                <a:latin typeface="メイリオ" panose="020B0604030504040204" pitchFamily="50" charset="-128"/>
                <a:ea typeface="メイリオ" panose="020B0604030504040204" pitchFamily="50" charset="-128"/>
                <a:cs typeface="メイリオ" panose="020B0604030504040204" pitchFamily="50" charset="-128"/>
              </a:rPr>
              <a:t>13:30</a:t>
            </a:r>
          </a:p>
        </p:txBody>
      </p:sp>
      <p:sp>
        <p:nvSpPr>
          <p:cNvPr id="5" name="正方形/長方形 4"/>
          <p:cNvSpPr/>
          <p:nvPr/>
        </p:nvSpPr>
        <p:spPr>
          <a:xfrm>
            <a:off x="1057866" y="822171"/>
            <a:ext cx="1826141" cy="584775"/>
          </a:xfrm>
          <a:prstGeom prst="rect">
            <a:avLst/>
          </a:prstGeom>
        </p:spPr>
        <p:txBody>
          <a:bodyPr wrap="none">
            <a:spAutoFit/>
          </a:bodyPr>
          <a:lstStyle/>
          <a:p>
            <a:r>
              <a:rPr lang="en-US" altLang="ja-JP" sz="32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3200" dirty="0">
                <a:latin typeface="メイリオ" panose="020B0604030504040204" pitchFamily="50" charset="-128"/>
                <a:ea typeface="メイリオ" panose="020B0604030504040204" pitchFamily="50" charset="-128"/>
                <a:cs typeface="メイリオ" panose="020B0604030504040204" pitchFamily="50" charset="-128"/>
              </a:rPr>
              <a:t>演習</a:t>
            </a:r>
            <a:r>
              <a:rPr lang="en-US" altLang="ja-JP" sz="32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3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タイトル 1"/>
          <p:cNvSpPr txBox="1">
            <a:spLocks/>
          </p:cNvSpPr>
          <p:nvPr/>
        </p:nvSpPr>
        <p:spPr>
          <a:xfrm>
            <a:off x="1195945" y="1742951"/>
            <a:ext cx="7988424" cy="1037977"/>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4000" dirty="0" smtClean="0">
                <a:latin typeface="メイリオ" panose="020B0604030504040204" pitchFamily="50" charset="-128"/>
                <a:ea typeface="メイリオ" panose="020B0604030504040204" pitchFamily="50" charset="-128"/>
                <a:cs typeface="メイリオ" panose="020B0604030504040204" pitchFamily="50" charset="-128"/>
              </a:rPr>
              <a:t>障害特性の理解とプランニング</a:t>
            </a:r>
            <a:r>
              <a:rPr lang="en-US" altLang="ja-JP" sz="4000" dirty="0" smtClean="0">
                <a:latin typeface="メイリオ" panose="020B0604030504040204" pitchFamily="50" charset="-128"/>
                <a:ea typeface="メイリオ" panose="020B0604030504040204" pitchFamily="50" charset="-128"/>
                <a:cs typeface="メイリオ" panose="020B0604030504040204" pitchFamily="50" charset="-128"/>
              </a:rPr>
              <a:t>Ⅰ</a:t>
            </a:r>
            <a:endParaRPr lang="ja-JP" altLang="en-US" sz="4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正方形/長方形 6"/>
          <p:cNvSpPr/>
          <p:nvPr/>
        </p:nvSpPr>
        <p:spPr>
          <a:xfrm>
            <a:off x="1187624" y="5949280"/>
            <a:ext cx="7956376" cy="90872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72000" rtlCol="0" anchor="ctr" anchorCtr="0"/>
          <a:lstStyle/>
          <a:p>
            <a:endParaRPr lang="en-US" altLang="ja-JP"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タイトル 1"/>
          <p:cNvSpPr txBox="1">
            <a:spLocks/>
          </p:cNvSpPr>
          <p:nvPr/>
        </p:nvSpPr>
        <p:spPr>
          <a:xfrm>
            <a:off x="1192088" y="2588759"/>
            <a:ext cx="7988424" cy="1037977"/>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600" dirty="0" err="1" smtClean="0">
                <a:latin typeface="メイリオ" panose="020B0604030504040204" pitchFamily="50" charset="-128"/>
                <a:ea typeface="メイリオ" panose="020B0604030504040204" pitchFamily="50" charset="-128"/>
                <a:cs typeface="メイリオ" panose="020B0604030504040204" pitchFamily="50" charset="-128"/>
              </a:rPr>
              <a:t>ー</a:t>
            </a:r>
            <a:r>
              <a:rPr lang="ja-JP" altLang="en-US" sz="2600" dirty="0" smtClean="0">
                <a:latin typeface="メイリオ" panose="020B0604030504040204" pitchFamily="50" charset="-128"/>
                <a:ea typeface="メイリオ" panose="020B0604030504040204" pitchFamily="50" charset="-128"/>
                <a:cs typeface="メイリオ" panose="020B0604030504040204" pitchFamily="50" charset="-128"/>
              </a:rPr>
              <a:t>日中</a:t>
            </a:r>
            <a:r>
              <a:rPr lang="ja-JP" altLang="en-US" sz="2600" dirty="0">
                <a:latin typeface="メイリオ" panose="020B0604030504040204" pitchFamily="50" charset="-128"/>
                <a:ea typeface="メイリオ" panose="020B0604030504040204" pitchFamily="50" charset="-128"/>
                <a:cs typeface="メイリオ" panose="020B0604030504040204" pitchFamily="50" charset="-128"/>
              </a:rPr>
              <a:t>活動場面に</a:t>
            </a:r>
            <a:r>
              <a:rPr lang="ja-JP" altLang="en-US" sz="2600" dirty="0" smtClean="0">
                <a:latin typeface="メイリオ" panose="020B0604030504040204" pitchFamily="50" charset="-128"/>
                <a:ea typeface="メイリオ" panose="020B0604030504040204" pitchFamily="50" charset="-128"/>
                <a:cs typeface="メイリオ" panose="020B0604030504040204" pitchFamily="50" charset="-128"/>
              </a:rPr>
              <a:t>おける支援</a:t>
            </a:r>
            <a:r>
              <a:rPr lang="ja-JP" altLang="en-US" sz="2600" dirty="0">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2600" dirty="0" smtClean="0">
                <a:latin typeface="メイリオ" panose="020B0604030504040204" pitchFamily="50" charset="-128"/>
                <a:ea typeface="メイリオ" panose="020B0604030504040204" pitchFamily="50" charset="-128"/>
                <a:cs typeface="メイリオ" panose="020B0604030504040204" pitchFamily="50" charset="-128"/>
              </a:rPr>
              <a:t>手順書を</a:t>
            </a:r>
            <a:r>
              <a:rPr lang="ja-JP" altLang="en-US" sz="2600" dirty="0">
                <a:latin typeface="メイリオ" panose="020B0604030504040204" pitchFamily="50" charset="-128"/>
                <a:ea typeface="メイリオ" panose="020B0604030504040204" pitchFamily="50" charset="-128"/>
                <a:cs typeface="メイリオ" panose="020B0604030504040204" pitchFamily="50" charset="-128"/>
              </a:rPr>
              <a:t>作成</a:t>
            </a:r>
            <a:r>
              <a:rPr lang="ja-JP" altLang="en-US" sz="2600" dirty="0" smtClean="0">
                <a:latin typeface="メイリオ" panose="020B0604030504040204" pitchFamily="50" charset="-128"/>
                <a:ea typeface="メイリオ" panose="020B0604030504040204" pitchFamily="50" charset="-128"/>
                <a:cs typeface="メイリオ" panose="020B0604030504040204" pitchFamily="50" charset="-128"/>
              </a:rPr>
              <a:t>するー</a:t>
            </a:r>
            <a:endParaRPr lang="ja-JP" altLang="en-US" sz="26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5869784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コンテンツ プレースホルダー 2"/>
          <p:cNvSpPr>
            <a:spLocks noGrp="1"/>
          </p:cNvSpPr>
          <p:nvPr>
            <p:ph idx="1"/>
          </p:nvPr>
        </p:nvSpPr>
        <p:spPr>
          <a:xfrm>
            <a:off x="467544" y="2348880"/>
            <a:ext cx="8219256" cy="4226686"/>
          </a:xfrm>
          <a:solidFill>
            <a:schemeClr val="accent1">
              <a:lumMod val="20000"/>
              <a:lumOff val="80000"/>
            </a:schemeClr>
          </a:solidFill>
        </p:spPr>
        <p:txBody>
          <a:bodyPr/>
          <a:lstStyle/>
          <a:p>
            <a:pPr marL="0" indent="0">
              <a:buNone/>
            </a:pPr>
            <a:endParaRPr kumimoji="1"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endPar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台形 9"/>
          <p:cNvSpPr/>
          <p:nvPr/>
        </p:nvSpPr>
        <p:spPr>
          <a:xfrm>
            <a:off x="1187624" y="548680"/>
            <a:ext cx="6534234" cy="5887588"/>
          </a:xfrm>
          <a:custGeom>
            <a:avLst/>
            <a:gdLst>
              <a:gd name="connsiteX0" fmla="*/ 0 w 3672408"/>
              <a:gd name="connsiteY0" fmla="*/ 3024238 h 3024238"/>
              <a:gd name="connsiteX1" fmla="*/ 756060 w 3672408"/>
              <a:gd name="connsiteY1" fmla="*/ 0 h 3024238"/>
              <a:gd name="connsiteX2" fmla="*/ 2916349 w 3672408"/>
              <a:gd name="connsiteY2" fmla="*/ 0 h 3024238"/>
              <a:gd name="connsiteX3" fmla="*/ 3672408 w 3672408"/>
              <a:gd name="connsiteY3" fmla="*/ 3024238 h 3024238"/>
              <a:gd name="connsiteX4" fmla="*/ 0 w 3672408"/>
              <a:gd name="connsiteY4" fmla="*/ 3024238 h 3024238"/>
              <a:gd name="connsiteX0" fmla="*/ 0 w 3672408"/>
              <a:gd name="connsiteY0" fmla="*/ 3024238 h 3024238"/>
              <a:gd name="connsiteX1" fmla="*/ 84765 w 3672408"/>
              <a:gd name="connsiteY1" fmla="*/ 2295943 h 3024238"/>
              <a:gd name="connsiteX2" fmla="*/ 756060 w 3672408"/>
              <a:gd name="connsiteY2" fmla="*/ 0 h 3024238"/>
              <a:gd name="connsiteX3" fmla="*/ 2916349 w 3672408"/>
              <a:gd name="connsiteY3" fmla="*/ 0 h 3024238"/>
              <a:gd name="connsiteX4" fmla="*/ 3672408 w 3672408"/>
              <a:gd name="connsiteY4" fmla="*/ 3024238 h 3024238"/>
              <a:gd name="connsiteX5" fmla="*/ 0 w 3672408"/>
              <a:gd name="connsiteY5" fmla="*/ 3024238 h 3024238"/>
              <a:gd name="connsiteX0" fmla="*/ 128648 w 3596519"/>
              <a:gd name="connsiteY0" fmla="*/ 2940017 h 3024238"/>
              <a:gd name="connsiteX1" fmla="*/ 8876 w 3596519"/>
              <a:gd name="connsiteY1" fmla="*/ 2295943 h 3024238"/>
              <a:gd name="connsiteX2" fmla="*/ 680171 w 3596519"/>
              <a:gd name="connsiteY2" fmla="*/ 0 h 3024238"/>
              <a:gd name="connsiteX3" fmla="*/ 2840460 w 3596519"/>
              <a:gd name="connsiteY3" fmla="*/ 0 h 3024238"/>
              <a:gd name="connsiteX4" fmla="*/ 3596519 w 3596519"/>
              <a:gd name="connsiteY4" fmla="*/ 3024238 h 3024238"/>
              <a:gd name="connsiteX5" fmla="*/ 128648 w 3596519"/>
              <a:gd name="connsiteY5" fmla="*/ 2940017 h 3024238"/>
              <a:gd name="connsiteX0" fmla="*/ 128648 w 3596519"/>
              <a:gd name="connsiteY0" fmla="*/ 2940017 h 3024238"/>
              <a:gd name="connsiteX1" fmla="*/ 8876 w 3596519"/>
              <a:gd name="connsiteY1" fmla="*/ 2295943 h 3024238"/>
              <a:gd name="connsiteX2" fmla="*/ 578242 w 3596519"/>
              <a:gd name="connsiteY2" fmla="*/ 1164695 h 3024238"/>
              <a:gd name="connsiteX3" fmla="*/ 680171 w 3596519"/>
              <a:gd name="connsiteY3" fmla="*/ 0 h 3024238"/>
              <a:gd name="connsiteX4" fmla="*/ 2840460 w 3596519"/>
              <a:gd name="connsiteY4" fmla="*/ 0 h 3024238"/>
              <a:gd name="connsiteX5" fmla="*/ 3596519 w 3596519"/>
              <a:gd name="connsiteY5" fmla="*/ 3024238 h 3024238"/>
              <a:gd name="connsiteX6" fmla="*/ 128648 w 3596519"/>
              <a:gd name="connsiteY6" fmla="*/ 2940017 h 3024238"/>
              <a:gd name="connsiteX0" fmla="*/ 128648 w 3596519"/>
              <a:gd name="connsiteY0" fmla="*/ 2940017 h 3024238"/>
              <a:gd name="connsiteX1" fmla="*/ 8876 w 3596519"/>
              <a:gd name="connsiteY1" fmla="*/ 2295943 h 3024238"/>
              <a:gd name="connsiteX2" fmla="*/ 578242 w 3596519"/>
              <a:gd name="connsiteY2" fmla="*/ 1164695 h 3024238"/>
              <a:gd name="connsiteX3" fmla="*/ 1113308 w 3596519"/>
              <a:gd name="connsiteY3" fmla="*/ 481263 h 3024238"/>
              <a:gd name="connsiteX4" fmla="*/ 2840460 w 3596519"/>
              <a:gd name="connsiteY4" fmla="*/ 0 h 3024238"/>
              <a:gd name="connsiteX5" fmla="*/ 3596519 w 3596519"/>
              <a:gd name="connsiteY5" fmla="*/ 3024238 h 3024238"/>
              <a:gd name="connsiteX6" fmla="*/ 128648 w 3596519"/>
              <a:gd name="connsiteY6" fmla="*/ 2940017 h 3024238"/>
              <a:gd name="connsiteX0" fmla="*/ 128648 w 3596519"/>
              <a:gd name="connsiteY0" fmla="*/ 2940017 h 3024238"/>
              <a:gd name="connsiteX1" fmla="*/ 8876 w 3596519"/>
              <a:gd name="connsiteY1" fmla="*/ 2295943 h 3024238"/>
              <a:gd name="connsiteX2" fmla="*/ 578242 w 3596519"/>
              <a:gd name="connsiteY2" fmla="*/ 1164695 h 3024238"/>
              <a:gd name="connsiteX3" fmla="*/ 1113308 w 3596519"/>
              <a:gd name="connsiteY3" fmla="*/ 481263 h 3024238"/>
              <a:gd name="connsiteX4" fmla="*/ 1504673 w 3596519"/>
              <a:gd name="connsiteY4" fmla="*/ 695463 h 3024238"/>
              <a:gd name="connsiteX5" fmla="*/ 2840460 w 3596519"/>
              <a:gd name="connsiteY5" fmla="*/ 0 h 3024238"/>
              <a:gd name="connsiteX6" fmla="*/ 3596519 w 3596519"/>
              <a:gd name="connsiteY6" fmla="*/ 3024238 h 3024238"/>
              <a:gd name="connsiteX7" fmla="*/ 128648 w 3596519"/>
              <a:gd name="connsiteY7" fmla="*/ 2940017 h 3024238"/>
              <a:gd name="connsiteX0" fmla="*/ 128648 w 3596519"/>
              <a:gd name="connsiteY0" fmla="*/ 2940017 h 3024238"/>
              <a:gd name="connsiteX1" fmla="*/ 8876 w 3596519"/>
              <a:gd name="connsiteY1" fmla="*/ 2295943 h 3024238"/>
              <a:gd name="connsiteX2" fmla="*/ 578242 w 3596519"/>
              <a:gd name="connsiteY2" fmla="*/ 1164695 h 3024238"/>
              <a:gd name="connsiteX3" fmla="*/ 1113308 w 3596519"/>
              <a:gd name="connsiteY3" fmla="*/ 481263 h 3024238"/>
              <a:gd name="connsiteX4" fmla="*/ 1504673 w 3596519"/>
              <a:gd name="connsiteY4" fmla="*/ 695463 h 3024238"/>
              <a:gd name="connsiteX5" fmla="*/ 2840460 w 3596519"/>
              <a:gd name="connsiteY5" fmla="*/ 0 h 3024238"/>
              <a:gd name="connsiteX6" fmla="*/ 3596519 w 3596519"/>
              <a:gd name="connsiteY6" fmla="*/ 3024238 h 3024238"/>
              <a:gd name="connsiteX7" fmla="*/ 128648 w 3596519"/>
              <a:gd name="connsiteY7" fmla="*/ 2940017 h 3024238"/>
              <a:gd name="connsiteX0" fmla="*/ 128648 w 3596519"/>
              <a:gd name="connsiteY0" fmla="*/ 3083791 h 3168012"/>
              <a:gd name="connsiteX1" fmla="*/ 8876 w 3596519"/>
              <a:gd name="connsiteY1" fmla="*/ 2439717 h 3168012"/>
              <a:gd name="connsiteX2" fmla="*/ 578242 w 3596519"/>
              <a:gd name="connsiteY2" fmla="*/ 1308469 h 3168012"/>
              <a:gd name="connsiteX3" fmla="*/ 1113308 w 3596519"/>
              <a:gd name="connsiteY3" fmla="*/ 625037 h 3168012"/>
              <a:gd name="connsiteX4" fmla="*/ 1504673 w 3596519"/>
              <a:gd name="connsiteY4" fmla="*/ 839237 h 3168012"/>
              <a:gd name="connsiteX5" fmla="*/ 1937810 w 3596519"/>
              <a:gd name="connsiteY5" fmla="*/ 502353 h 3168012"/>
              <a:gd name="connsiteX6" fmla="*/ 2840460 w 3596519"/>
              <a:gd name="connsiteY6" fmla="*/ 143774 h 3168012"/>
              <a:gd name="connsiteX7" fmla="*/ 3596519 w 3596519"/>
              <a:gd name="connsiteY7" fmla="*/ 3168012 h 3168012"/>
              <a:gd name="connsiteX8" fmla="*/ 128648 w 3596519"/>
              <a:gd name="connsiteY8" fmla="*/ 3083791 h 3168012"/>
              <a:gd name="connsiteX0" fmla="*/ 128648 w 3596519"/>
              <a:gd name="connsiteY0" fmla="*/ 3054401 h 3138622"/>
              <a:gd name="connsiteX1" fmla="*/ 8876 w 3596519"/>
              <a:gd name="connsiteY1" fmla="*/ 2410327 h 3138622"/>
              <a:gd name="connsiteX2" fmla="*/ 578242 w 3596519"/>
              <a:gd name="connsiteY2" fmla="*/ 1279079 h 3138622"/>
              <a:gd name="connsiteX3" fmla="*/ 1113308 w 3596519"/>
              <a:gd name="connsiteY3" fmla="*/ 595647 h 3138622"/>
              <a:gd name="connsiteX4" fmla="*/ 1504673 w 3596519"/>
              <a:gd name="connsiteY4" fmla="*/ 809847 h 3138622"/>
              <a:gd name="connsiteX5" fmla="*/ 1937810 w 3596519"/>
              <a:gd name="connsiteY5" fmla="*/ 472963 h 3138622"/>
              <a:gd name="connsiteX6" fmla="*/ 2840460 w 3596519"/>
              <a:gd name="connsiteY6" fmla="*/ 114384 h 3138622"/>
              <a:gd name="connsiteX7" fmla="*/ 3596519 w 3596519"/>
              <a:gd name="connsiteY7" fmla="*/ 3138622 h 3138622"/>
              <a:gd name="connsiteX8" fmla="*/ 128648 w 3596519"/>
              <a:gd name="connsiteY8" fmla="*/ 3054401 h 3138622"/>
              <a:gd name="connsiteX0" fmla="*/ 128648 w 3596519"/>
              <a:gd name="connsiteY0" fmla="*/ 2893678 h 2977899"/>
              <a:gd name="connsiteX1" fmla="*/ 8876 w 3596519"/>
              <a:gd name="connsiteY1" fmla="*/ 2249604 h 2977899"/>
              <a:gd name="connsiteX2" fmla="*/ 578242 w 3596519"/>
              <a:gd name="connsiteY2" fmla="*/ 1118356 h 2977899"/>
              <a:gd name="connsiteX3" fmla="*/ 1113308 w 3596519"/>
              <a:gd name="connsiteY3" fmla="*/ 434924 h 2977899"/>
              <a:gd name="connsiteX4" fmla="*/ 1504673 w 3596519"/>
              <a:gd name="connsiteY4" fmla="*/ 649124 h 2977899"/>
              <a:gd name="connsiteX5" fmla="*/ 1937810 w 3596519"/>
              <a:gd name="connsiteY5" fmla="*/ 312240 h 2977899"/>
              <a:gd name="connsiteX6" fmla="*/ 2503576 w 3596519"/>
              <a:gd name="connsiteY6" fmla="*/ 134135 h 2977899"/>
              <a:gd name="connsiteX7" fmla="*/ 3596519 w 3596519"/>
              <a:gd name="connsiteY7" fmla="*/ 2977899 h 2977899"/>
              <a:gd name="connsiteX8" fmla="*/ 128648 w 3596519"/>
              <a:gd name="connsiteY8" fmla="*/ 2893678 h 2977899"/>
              <a:gd name="connsiteX0" fmla="*/ 128648 w 3596519"/>
              <a:gd name="connsiteY0" fmla="*/ 2759543 h 2843764"/>
              <a:gd name="connsiteX1" fmla="*/ 8876 w 3596519"/>
              <a:gd name="connsiteY1" fmla="*/ 2115469 h 2843764"/>
              <a:gd name="connsiteX2" fmla="*/ 578242 w 3596519"/>
              <a:gd name="connsiteY2" fmla="*/ 984221 h 2843764"/>
              <a:gd name="connsiteX3" fmla="*/ 1113308 w 3596519"/>
              <a:gd name="connsiteY3" fmla="*/ 300789 h 2843764"/>
              <a:gd name="connsiteX4" fmla="*/ 1504673 w 3596519"/>
              <a:gd name="connsiteY4" fmla="*/ 514989 h 2843764"/>
              <a:gd name="connsiteX5" fmla="*/ 1937810 w 3596519"/>
              <a:gd name="connsiteY5" fmla="*/ 178105 h 2843764"/>
              <a:gd name="connsiteX6" fmla="*/ 2503576 w 3596519"/>
              <a:gd name="connsiteY6" fmla="*/ 0 h 2843764"/>
              <a:gd name="connsiteX7" fmla="*/ 3596519 w 3596519"/>
              <a:gd name="connsiteY7" fmla="*/ 2843764 h 2843764"/>
              <a:gd name="connsiteX8" fmla="*/ 128648 w 3596519"/>
              <a:gd name="connsiteY8" fmla="*/ 2759543 h 2843764"/>
              <a:gd name="connsiteX0" fmla="*/ 128648 w 3596519"/>
              <a:gd name="connsiteY0" fmla="*/ 2759543 h 2843764"/>
              <a:gd name="connsiteX1" fmla="*/ 8876 w 3596519"/>
              <a:gd name="connsiteY1" fmla="*/ 2115469 h 2843764"/>
              <a:gd name="connsiteX2" fmla="*/ 578242 w 3596519"/>
              <a:gd name="connsiteY2" fmla="*/ 984221 h 2843764"/>
              <a:gd name="connsiteX3" fmla="*/ 1113308 w 3596519"/>
              <a:gd name="connsiteY3" fmla="*/ 300789 h 2843764"/>
              <a:gd name="connsiteX4" fmla="*/ 1504673 w 3596519"/>
              <a:gd name="connsiteY4" fmla="*/ 514989 h 2843764"/>
              <a:gd name="connsiteX5" fmla="*/ 1937810 w 3596519"/>
              <a:gd name="connsiteY5" fmla="*/ 178105 h 2843764"/>
              <a:gd name="connsiteX6" fmla="*/ 2503576 w 3596519"/>
              <a:gd name="connsiteY6" fmla="*/ 0 h 2843764"/>
              <a:gd name="connsiteX7" fmla="*/ 3596519 w 3596519"/>
              <a:gd name="connsiteY7" fmla="*/ 2843764 h 2843764"/>
              <a:gd name="connsiteX8" fmla="*/ 128648 w 3596519"/>
              <a:gd name="connsiteY8" fmla="*/ 2759543 h 2843764"/>
              <a:gd name="connsiteX0" fmla="*/ 128648 w 3745101"/>
              <a:gd name="connsiteY0" fmla="*/ 2759543 h 2843764"/>
              <a:gd name="connsiteX1" fmla="*/ 8876 w 3745101"/>
              <a:gd name="connsiteY1" fmla="*/ 2115469 h 2843764"/>
              <a:gd name="connsiteX2" fmla="*/ 578242 w 3745101"/>
              <a:gd name="connsiteY2" fmla="*/ 984221 h 2843764"/>
              <a:gd name="connsiteX3" fmla="*/ 1113308 w 3745101"/>
              <a:gd name="connsiteY3" fmla="*/ 300789 h 2843764"/>
              <a:gd name="connsiteX4" fmla="*/ 1504673 w 3745101"/>
              <a:gd name="connsiteY4" fmla="*/ 514989 h 2843764"/>
              <a:gd name="connsiteX5" fmla="*/ 1937810 w 3745101"/>
              <a:gd name="connsiteY5" fmla="*/ 178105 h 2843764"/>
              <a:gd name="connsiteX6" fmla="*/ 2503576 w 3745101"/>
              <a:gd name="connsiteY6" fmla="*/ 0 h 2843764"/>
              <a:gd name="connsiteX7" fmla="*/ 3020652 w 3745101"/>
              <a:gd name="connsiteY7" fmla="*/ 1946746 h 2843764"/>
              <a:gd name="connsiteX8" fmla="*/ 3596519 w 3745101"/>
              <a:gd name="connsiteY8" fmla="*/ 2843764 h 2843764"/>
              <a:gd name="connsiteX9" fmla="*/ 128648 w 3745101"/>
              <a:gd name="connsiteY9" fmla="*/ 2759543 h 2843764"/>
              <a:gd name="connsiteX0" fmla="*/ 128648 w 3897391"/>
              <a:gd name="connsiteY0" fmla="*/ 2759543 h 2843764"/>
              <a:gd name="connsiteX1" fmla="*/ 8876 w 3897391"/>
              <a:gd name="connsiteY1" fmla="*/ 2115469 h 2843764"/>
              <a:gd name="connsiteX2" fmla="*/ 578242 w 3897391"/>
              <a:gd name="connsiteY2" fmla="*/ 984221 h 2843764"/>
              <a:gd name="connsiteX3" fmla="*/ 1113308 w 3897391"/>
              <a:gd name="connsiteY3" fmla="*/ 300789 h 2843764"/>
              <a:gd name="connsiteX4" fmla="*/ 1504673 w 3897391"/>
              <a:gd name="connsiteY4" fmla="*/ 514989 h 2843764"/>
              <a:gd name="connsiteX5" fmla="*/ 1937810 w 3897391"/>
              <a:gd name="connsiteY5" fmla="*/ 178105 h 2843764"/>
              <a:gd name="connsiteX6" fmla="*/ 2503576 w 3897391"/>
              <a:gd name="connsiteY6" fmla="*/ 0 h 2843764"/>
              <a:gd name="connsiteX7" fmla="*/ 3020652 w 3897391"/>
              <a:gd name="connsiteY7" fmla="*/ 1946746 h 2843764"/>
              <a:gd name="connsiteX8" fmla="*/ 3694421 w 3897391"/>
              <a:gd name="connsiteY8" fmla="*/ 1766272 h 2843764"/>
              <a:gd name="connsiteX9" fmla="*/ 3596519 w 3897391"/>
              <a:gd name="connsiteY9" fmla="*/ 2843764 h 2843764"/>
              <a:gd name="connsiteX10" fmla="*/ 128648 w 3897391"/>
              <a:gd name="connsiteY10" fmla="*/ 2759543 h 2843764"/>
              <a:gd name="connsiteX0" fmla="*/ 128648 w 3811173"/>
              <a:gd name="connsiteY0" fmla="*/ 2759543 h 2843764"/>
              <a:gd name="connsiteX1" fmla="*/ 8876 w 3811173"/>
              <a:gd name="connsiteY1" fmla="*/ 2115469 h 2843764"/>
              <a:gd name="connsiteX2" fmla="*/ 578242 w 3811173"/>
              <a:gd name="connsiteY2" fmla="*/ 984221 h 2843764"/>
              <a:gd name="connsiteX3" fmla="*/ 1113308 w 3811173"/>
              <a:gd name="connsiteY3" fmla="*/ 300789 h 2843764"/>
              <a:gd name="connsiteX4" fmla="*/ 1504673 w 3811173"/>
              <a:gd name="connsiteY4" fmla="*/ 514989 h 2843764"/>
              <a:gd name="connsiteX5" fmla="*/ 1937810 w 3811173"/>
              <a:gd name="connsiteY5" fmla="*/ 178105 h 2843764"/>
              <a:gd name="connsiteX6" fmla="*/ 2503576 w 3811173"/>
              <a:gd name="connsiteY6" fmla="*/ 0 h 2843764"/>
              <a:gd name="connsiteX7" fmla="*/ 3020652 w 3811173"/>
              <a:gd name="connsiteY7" fmla="*/ 1946746 h 2843764"/>
              <a:gd name="connsiteX8" fmla="*/ 3694421 w 3811173"/>
              <a:gd name="connsiteY8" fmla="*/ 1766272 h 2843764"/>
              <a:gd name="connsiteX9" fmla="*/ 3596519 w 3811173"/>
              <a:gd name="connsiteY9" fmla="*/ 2843764 h 2843764"/>
              <a:gd name="connsiteX10" fmla="*/ 128648 w 3811173"/>
              <a:gd name="connsiteY10" fmla="*/ 2759543 h 2843764"/>
              <a:gd name="connsiteX0" fmla="*/ 128648 w 3772505"/>
              <a:gd name="connsiteY0" fmla="*/ 2759543 h 2843764"/>
              <a:gd name="connsiteX1" fmla="*/ 8876 w 3772505"/>
              <a:gd name="connsiteY1" fmla="*/ 2115469 h 2843764"/>
              <a:gd name="connsiteX2" fmla="*/ 578242 w 3772505"/>
              <a:gd name="connsiteY2" fmla="*/ 984221 h 2843764"/>
              <a:gd name="connsiteX3" fmla="*/ 1113308 w 3772505"/>
              <a:gd name="connsiteY3" fmla="*/ 300789 h 2843764"/>
              <a:gd name="connsiteX4" fmla="*/ 1504673 w 3772505"/>
              <a:gd name="connsiteY4" fmla="*/ 514989 h 2843764"/>
              <a:gd name="connsiteX5" fmla="*/ 1937810 w 3772505"/>
              <a:gd name="connsiteY5" fmla="*/ 178105 h 2843764"/>
              <a:gd name="connsiteX6" fmla="*/ 2503576 w 3772505"/>
              <a:gd name="connsiteY6" fmla="*/ 0 h 2843764"/>
              <a:gd name="connsiteX7" fmla="*/ 3020652 w 3772505"/>
              <a:gd name="connsiteY7" fmla="*/ 1946746 h 2843764"/>
              <a:gd name="connsiteX8" fmla="*/ 3465821 w 3772505"/>
              <a:gd name="connsiteY8" fmla="*/ 2259566 h 2843764"/>
              <a:gd name="connsiteX9" fmla="*/ 3596519 w 3772505"/>
              <a:gd name="connsiteY9" fmla="*/ 2843764 h 2843764"/>
              <a:gd name="connsiteX10" fmla="*/ 128648 w 3772505"/>
              <a:gd name="connsiteY10" fmla="*/ 2759543 h 2843764"/>
              <a:gd name="connsiteX0" fmla="*/ 128648 w 3465821"/>
              <a:gd name="connsiteY0" fmla="*/ 2759543 h 3096427"/>
              <a:gd name="connsiteX1" fmla="*/ 8876 w 3465821"/>
              <a:gd name="connsiteY1" fmla="*/ 2115469 h 3096427"/>
              <a:gd name="connsiteX2" fmla="*/ 578242 w 3465821"/>
              <a:gd name="connsiteY2" fmla="*/ 984221 h 3096427"/>
              <a:gd name="connsiteX3" fmla="*/ 1113308 w 3465821"/>
              <a:gd name="connsiteY3" fmla="*/ 300789 h 3096427"/>
              <a:gd name="connsiteX4" fmla="*/ 1504673 w 3465821"/>
              <a:gd name="connsiteY4" fmla="*/ 514989 h 3096427"/>
              <a:gd name="connsiteX5" fmla="*/ 1937810 w 3465821"/>
              <a:gd name="connsiteY5" fmla="*/ 178105 h 3096427"/>
              <a:gd name="connsiteX6" fmla="*/ 2503576 w 3465821"/>
              <a:gd name="connsiteY6" fmla="*/ 0 h 3096427"/>
              <a:gd name="connsiteX7" fmla="*/ 3020652 w 3465821"/>
              <a:gd name="connsiteY7" fmla="*/ 1946746 h 3096427"/>
              <a:gd name="connsiteX8" fmla="*/ 3465821 w 3465821"/>
              <a:gd name="connsiteY8" fmla="*/ 2259566 h 3096427"/>
              <a:gd name="connsiteX9" fmla="*/ 2646025 w 3465821"/>
              <a:gd name="connsiteY9" fmla="*/ 3096427 h 3096427"/>
              <a:gd name="connsiteX10" fmla="*/ 128648 w 3465821"/>
              <a:gd name="connsiteY10" fmla="*/ 2759543 h 3096427"/>
              <a:gd name="connsiteX0" fmla="*/ 128648 w 3465821"/>
              <a:gd name="connsiteY0" fmla="*/ 2759543 h 3096629"/>
              <a:gd name="connsiteX1" fmla="*/ 8876 w 3465821"/>
              <a:gd name="connsiteY1" fmla="*/ 2115469 h 3096629"/>
              <a:gd name="connsiteX2" fmla="*/ 578242 w 3465821"/>
              <a:gd name="connsiteY2" fmla="*/ 984221 h 3096629"/>
              <a:gd name="connsiteX3" fmla="*/ 1113308 w 3465821"/>
              <a:gd name="connsiteY3" fmla="*/ 300789 h 3096629"/>
              <a:gd name="connsiteX4" fmla="*/ 1504673 w 3465821"/>
              <a:gd name="connsiteY4" fmla="*/ 514989 h 3096629"/>
              <a:gd name="connsiteX5" fmla="*/ 1937810 w 3465821"/>
              <a:gd name="connsiteY5" fmla="*/ 178105 h 3096629"/>
              <a:gd name="connsiteX6" fmla="*/ 2503576 w 3465821"/>
              <a:gd name="connsiteY6" fmla="*/ 0 h 3096629"/>
              <a:gd name="connsiteX7" fmla="*/ 3020652 w 3465821"/>
              <a:gd name="connsiteY7" fmla="*/ 1946746 h 3096629"/>
              <a:gd name="connsiteX8" fmla="*/ 3465821 w 3465821"/>
              <a:gd name="connsiteY8" fmla="*/ 2259566 h 3096629"/>
              <a:gd name="connsiteX9" fmla="*/ 2646025 w 3465821"/>
              <a:gd name="connsiteY9" fmla="*/ 3096427 h 3096629"/>
              <a:gd name="connsiteX10" fmla="*/ 128648 w 3465821"/>
              <a:gd name="connsiteY10" fmla="*/ 2759543 h 3096629"/>
              <a:gd name="connsiteX0" fmla="*/ 496457 w 3460651"/>
              <a:gd name="connsiteY0" fmla="*/ 2795638 h 3096665"/>
              <a:gd name="connsiteX1" fmla="*/ 3706 w 3460651"/>
              <a:gd name="connsiteY1" fmla="*/ 2115469 h 3096665"/>
              <a:gd name="connsiteX2" fmla="*/ 573072 w 3460651"/>
              <a:gd name="connsiteY2" fmla="*/ 984221 h 3096665"/>
              <a:gd name="connsiteX3" fmla="*/ 1108138 w 3460651"/>
              <a:gd name="connsiteY3" fmla="*/ 300789 h 3096665"/>
              <a:gd name="connsiteX4" fmla="*/ 1499503 w 3460651"/>
              <a:gd name="connsiteY4" fmla="*/ 514989 h 3096665"/>
              <a:gd name="connsiteX5" fmla="*/ 1932640 w 3460651"/>
              <a:gd name="connsiteY5" fmla="*/ 178105 h 3096665"/>
              <a:gd name="connsiteX6" fmla="*/ 2498406 w 3460651"/>
              <a:gd name="connsiteY6" fmla="*/ 0 h 3096665"/>
              <a:gd name="connsiteX7" fmla="*/ 3015482 w 3460651"/>
              <a:gd name="connsiteY7" fmla="*/ 1946746 h 3096665"/>
              <a:gd name="connsiteX8" fmla="*/ 3460651 w 3460651"/>
              <a:gd name="connsiteY8" fmla="*/ 2259566 h 3096665"/>
              <a:gd name="connsiteX9" fmla="*/ 2640855 w 3460651"/>
              <a:gd name="connsiteY9" fmla="*/ 3096427 h 3096665"/>
              <a:gd name="connsiteX10" fmla="*/ 496457 w 3460651"/>
              <a:gd name="connsiteY10" fmla="*/ 2795638 h 3096665"/>
              <a:gd name="connsiteX0" fmla="*/ 496457 w 3460651"/>
              <a:gd name="connsiteY0" fmla="*/ 2795638 h 3097190"/>
              <a:gd name="connsiteX1" fmla="*/ 3706 w 3460651"/>
              <a:gd name="connsiteY1" fmla="*/ 2115469 h 3097190"/>
              <a:gd name="connsiteX2" fmla="*/ 573072 w 3460651"/>
              <a:gd name="connsiteY2" fmla="*/ 984221 h 3097190"/>
              <a:gd name="connsiteX3" fmla="*/ 1108138 w 3460651"/>
              <a:gd name="connsiteY3" fmla="*/ 300789 h 3097190"/>
              <a:gd name="connsiteX4" fmla="*/ 1499503 w 3460651"/>
              <a:gd name="connsiteY4" fmla="*/ 514989 h 3097190"/>
              <a:gd name="connsiteX5" fmla="*/ 1932640 w 3460651"/>
              <a:gd name="connsiteY5" fmla="*/ 178105 h 3097190"/>
              <a:gd name="connsiteX6" fmla="*/ 2498406 w 3460651"/>
              <a:gd name="connsiteY6" fmla="*/ 0 h 3097190"/>
              <a:gd name="connsiteX7" fmla="*/ 3015482 w 3460651"/>
              <a:gd name="connsiteY7" fmla="*/ 1946746 h 3097190"/>
              <a:gd name="connsiteX8" fmla="*/ 3460651 w 3460651"/>
              <a:gd name="connsiteY8" fmla="*/ 2259566 h 3097190"/>
              <a:gd name="connsiteX9" fmla="*/ 2640855 w 3460651"/>
              <a:gd name="connsiteY9" fmla="*/ 3096427 h 3097190"/>
              <a:gd name="connsiteX10" fmla="*/ 496457 w 3460651"/>
              <a:gd name="connsiteY10" fmla="*/ 2795638 h 3097190"/>
              <a:gd name="connsiteX0" fmla="*/ 497505 w 3461699"/>
              <a:gd name="connsiteY0" fmla="*/ 2795638 h 3097190"/>
              <a:gd name="connsiteX1" fmla="*/ 4754 w 3461699"/>
              <a:gd name="connsiteY1" fmla="*/ 2115469 h 3097190"/>
              <a:gd name="connsiteX2" fmla="*/ 574120 w 3461699"/>
              <a:gd name="connsiteY2" fmla="*/ 984221 h 3097190"/>
              <a:gd name="connsiteX3" fmla="*/ 1109186 w 3461699"/>
              <a:gd name="connsiteY3" fmla="*/ 300789 h 3097190"/>
              <a:gd name="connsiteX4" fmla="*/ 1500551 w 3461699"/>
              <a:gd name="connsiteY4" fmla="*/ 514989 h 3097190"/>
              <a:gd name="connsiteX5" fmla="*/ 1933688 w 3461699"/>
              <a:gd name="connsiteY5" fmla="*/ 178105 h 3097190"/>
              <a:gd name="connsiteX6" fmla="*/ 2499454 w 3461699"/>
              <a:gd name="connsiteY6" fmla="*/ 0 h 3097190"/>
              <a:gd name="connsiteX7" fmla="*/ 3016530 w 3461699"/>
              <a:gd name="connsiteY7" fmla="*/ 1946746 h 3097190"/>
              <a:gd name="connsiteX8" fmla="*/ 3461699 w 3461699"/>
              <a:gd name="connsiteY8" fmla="*/ 2259566 h 3097190"/>
              <a:gd name="connsiteX9" fmla="*/ 2641903 w 3461699"/>
              <a:gd name="connsiteY9" fmla="*/ 3096427 h 3097190"/>
              <a:gd name="connsiteX10" fmla="*/ 497505 w 3461699"/>
              <a:gd name="connsiteY10" fmla="*/ 2795638 h 3097190"/>
              <a:gd name="connsiteX0" fmla="*/ 497505 w 3257163"/>
              <a:gd name="connsiteY0" fmla="*/ 2795638 h 3100709"/>
              <a:gd name="connsiteX1" fmla="*/ 4754 w 3257163"/>
              <a:gd name="connsiteY1" fmla="*/ 2115469 h 3100709"/>
              <a:gd name="connsiteX2" fmla="*/ 574120 w 3257163"/>
              <a:gd name="connsiteY2" fmla="*/ 984221 h 3100709"/>
              <a:gd name="connsiteX3" fmla="*/ 1109186 w 3257163"/>
              <a:gd name="connsiteY3" fmla="*/ 300789 h 3100709"/>
              <a:gd name="connsiteX4" fmla="*/ 1500551 w 3257163"/>
              <a:gd name="connsiteY4" fmla="*/ 514989 h 3100709"/>
              <a:gd name="connsiteX5" fmla="*/ 1933688 w 3257163"/>
              <a:gd name="connsiteY5" fmla="*/ 178105 h 3100709"/>
              <a:gd name="connsiteX6" fmla="*/ 2499454 w 3257163"/>
              <a:gd name="connsiteY6" fmla="*/ 0 h 3100709"/>
              <a:gd name="connsiteX7" fmla="*/ 3016530 w 3257163"/>
              <a:gd name="connsiteY7" fmla="*/ 1946746 h 3100709"/>
              <a:gd name="connsiteX8" fmla="*/ 3257163 w 3257163"/>
              <a:gd name="connsiteY8" fmla="*/ 2536292 h 3100709"/>
              <a:gd name="connsiteX9" fmla="*/ 2641903 w 3257163"/>
              <a:gd name="connsiteY9" fmla="*/ 3096427 h 3100709"/>
              <a:gd name="connsiteX10" fmla="*/ 497505 w 3257163"/>
              <a:gd name="connsiteY10" fmla="*/ 2795638 h 3100709"/>
              <a:gd name="connsiteX0" fmla="*/ 497505 w 3257163"/>
              <a:gd name="connsiteY0" fmla="*/ 2795638 h 3100709"/>
              <a:gd name="connsiteX1" fmla="*/ 4754 w 3257163"/>
              <a:gd name="connsiteY1" fmla="*/ 2115469 h 3100709"/>
              <a:gd name="connsiteX2" fmla="*/ 574120 w 3257163"/>
              <a:gd name="connsiteY2" fmla="*/ 984221 h 3100709"/>
              <a:gd name="connsiteX3" fmla="*/ 1109186 w 3257163"/>
              <a:gd name="connsiteY3" fmla="*/ 300789 h 3100709"/>
              <a:gd name="connsiteX4" fmla="*/ 1500551 w 3257163"/>
              <a:gd name="connsiteY4" fmla="*/ 514989 h 3100709"/>
              <a:gd name="connsiteX5" fmla="*/ 1933688 w 3257163"/>
              <a:gd name="connsiteY5" fmla="*/ 178105 h 3100709"/>
              <a:gd name="connsiteX6" fmla="*/ 2499454 w 3257163"/>
              <a:gd name="connsiteY6" fmla="*/ 0 h 3100709"/>
              <a:gd name="connsiteX7" fmla="*/ 2727772 w 3257163"/>
              <a:gd name="connsiteY7" fmla="*/ 1417356 h 3100709"/>
              <a:gd name="connsiteX8" fmla="*/ 3016530 w 3257163"/>
              <a:gd name="connsiteY8" fmla="*/ 1946746 h 3100709"/>
              <a:gd name="connsiteX9" fmla="*/ 3257163 w 3257163"/>
              <a:gd name="connsiteY9" fmla="*/ 2536292 h 3100709"/>
              <a:gd name="connsiteX10" fmla="*/ 2641903 w 3257163"/>
              <a:gd name="connsiteY10" fmla="*/ 3096427 h 3100709"/>
              <a:gd name="connsiteX11" fmla="*/ 497505 w 3257163"/>
              <a:gd name="connsiteY11" fmla="*/ 2795638 h 3100709"/>
              <a:gd name="connsiteX0" fmla="*/ 497505 w 3260914"/>
              <a:gd name="connsiteY0" fmla="*/ 2795638 h 3100709"/>
              <a:gd name="connsiteX1" fmla="*/ 4754 w 3260914"/>
              <a:gd name="connsiteY1" fmla="*/ 2115469 h 3100709"/>
              <a:gd name="connsiteX2" fmla="*/ 574120 w 3260914"/>
              <a:gd name="connsiteY2" fmla="*/ 984221 h 3100709"/>
              <a:gd name="connsiteX3" fmla="*/ 1109186 w 3260914"/>
              <a:gd name="connsiteY3" fmla="*/ 300789 h 3100709"/>
              <a:gd name="connsiteX4" fmla="*/ 1500551 w 3260914"/>
              <a:gd name="connsiteY4" fmla="*/ 514989 h 3100709"/>
              <a:gd name="connsiteX5" fmla="*/ 1933688 w 3260914"/>
              <a:gd name="connsiteY5" fmla="*/ 178105 h 3100709"/>
              <a:gd name="connsiteX6" fmla="*/ 2499454 w 3260914"/>
              <a:gd name="connsiteY6" fmla="*/ 0 h 3100709"/>
              <a:gd name="connsiteX7" fmla="*/ 2727772 w 3260914"/>
              <a:gd name="connsiteY7" fmla="*/ 1417356 h 3100709"/>
              <a:gd name="connsiteX8" fmla="*/ 3197004 w 3260914"/>
              <a:gd name="connsiteY8" fmla="*/ 1838462 h 3100709"/>
              <a:gd name="connsiteX9" fmla="*/ 3257163 w 3260914"/>
              <a:gd name="connsiteY9" fmla="*/ 2536292 h 3100709"/>
              <a:gd name="connsiteX10" fmla="*/ 2641903 w 3260914"/>
              <a:gd name="connsiteY10" fmla="*/ 3096427 h 3100709"/>
              <a:gd name="connsiteX11" fmla="*/ 497505 w 3260914"/>
              <a:gd name="connsiteY11" fmla="*/ 2795638 h 3100709"/>
              <a:gd name="connsiteX0" fmla="*/ 319686 w 3083095"/>
              <a:gd name="connsiteY0" fmla="*/ 2795638 h 3100709"/>
              <a:gd name="connsiteX1" fmla="*/ 7409 w 3083095"/>
              <a:gd name="connsiteY1" fmla="*/ 2163595 h 3100709"/>
              <a:gd name="connsiteX2" fmla="*/ 396301 w 3083095"/>
              <a:gd name="connsiteY2" fmla="*/ 984221 h 3100709"/>
              <a:gd name="connsiteX3" fmla="*/ 931367 w 3083095"/>
              <a:gd name="connsiteY3" fmla="*/ 300789 h 3100709"/>
              <a:gd name="connsiteX4" fmla="*/ 1322732 w 3083095"/>
              <a:gd name="connsiteY4" fmla="*/ 514989 h 3100709"/>
              <a:gd name="connsiteX5" fmla="*/ 1755869 w 3083095"/>
              <a:gd name="connsiteY5" fmla="*/ 178105 h 3100709"/>
              <a:gd name="connsiteX6" fmla="*/ 2321635 w 3083095"/>
              <a:gd name="connsiteY6" fmla="*/ 0 h 3100709"/>
              <a:gd name="connsiteX7" fmla="*/ 2549953 w 3083095"/>
              <a:gd name="connsiteY7" fmla="*/ 1417356 h 3100709"/>
              <a:gd name="connsiteX8" fmla="*/ 3019185 w 3083095"/>
              <a:gd name="connsiteY8" fmla="*/ 1838462 h 3100709"/>
              <a:gd name="connsiteX9" fmla="*/ 3079344 w 3083095"/>
              <a:gd name="connsiteY9" fmla="*/ 2536292 h 3100709"/>
              <a:gd name="connsiteX10" fmla="*/ 2464084 w 3083095"/>
              <a:gd name="connsiteY10" fmla="*/ 3096427 h 3100709"/>
              <a:gd name="connsiteX11" fmla="*/ 319686 w 3083095"/>
              <a:gd name="connsiteY11" fmla="*/ 2795638 h 3100709"/>
              <a:gd name="connsiteX0" fmla="*/ 23045 w 3255686"/>
              <a:gd name="connsiteY0" fmla="*/ 3036269 h 3170639"/>
              <a:gd name="connsiteX1" fmla="*/ 180000 w 3255686"/>
              <a:gd name="connsiteY1" fmla="*/ 2163595 h 3170639"/>
              <a:gd name="connsiteX2" fmla="*/ 568892 w 3255686"/>
              <a:gd name="connsiteY2" fmla="*/ 984221 h 3170639"/>
              <a:gd name="connsiteX3" fmla="*/ 1103958 w 3255686"/>
              <a:gd name="connsiteY3" fmla="*/ 300789 h 3170639"/>
              <a:gd name="connsiteX4" fmla="*/ 1495323 w 3255686"/>
              <a:gd name="connsiteY4" fmla="*/ 514989 h 3170639"/>
              <a:gd name="connsiteX5" fmla="*/ 1928460 w 3255686"/>
              <a:gd name="connsiteY5" fmla="*/ 178105 h 3170639"/>
              <a:gd name="connsiteX6" fmla="*/ 2494226 w 3255686"/>
              <a:gd name="connsiteY6" fmla="*/ 0 h 3170639"/>
              <a:gd name="connsiteX7" fmla="*/ 2722544 w 3255686"/>
              <a:gd name="connsiteY7" fmla="*/ 1417356 h 3170639"/>
              <a:gd name="connsiteX8" fmla="*/ 3191776 w 3255686"/>
              <a:gd name="connsiteY8" fmla="*/ 1838462 h 3170639"/>
              <a:gd name="connsiteX9" fmla="*/ 3251935 w 3255686"/>
              <a:gd name="connsiteY9" fmla="*/ 2536292 h 3170639"/>
              <a:gd name="connsiteX10" fmla="*/ 2636675 w 3255686"/>
              <a:gd name="connsiteY10" fmla="*/ 3096427 h 3170639"/>
              <a:gd name="connsiteX11" fmla="*/ 23045 w 3255686"/>
              <a:gd name="connsiteY11" fmla="*/ 3036269 h 3170639"/>
              <a:gd name="connsiteX0" fmla="*/ 23045 w 3255686"/>
              <a:gd name="connsiteY0" fmla="*/ 3036269 h 3170639"/>
              <a:gd name="connsiteX1" fmla="*/ 180000 w 3255686"/>
              <a:gd name="connsiteY1" fmla="*/ 2163595 h 3170639"/>
              <a:gd name="connsiteX2" fmla="*/ 725301 w 3255686"/>
              <a:gd name="connsiteY2" fmla="*/ 1886587 h 3170639"/>
              <a:gd name="connsiteX3" fmla="*/ 568892 w 3255686"/>
              <a:gd name="connsiteY3" fmla="*/ 984221 h 3170639"/>
              <a:gd name="connsiteX4" fmla="*/ 1103958 w 3255686"/>
              <a:gd name="connsiteY4" fmla="*/ 300789 h 3170639"/>
              <a:gd name="connsiteX5" fmla="*/ 1495323 w 3255686"/>
              <a:gd name="connsiteY5" fmla="*/ 514989 h 3170639"/>
              <a:gd name="connsiteX6" fmla="*/ 1928460 w 3255686"/>
              <a:gd name="connsiteY6" fmla="*/ 178105 h 3170639"/>
              <a:gd name="connsiteX7" fmla="*/ 2494226 w 3255686"/>
              <a:gd name="connsiteY7" fmla="*/ 0 h 3170639"/>
              <a:gd name="connsiteX8" fmla="*/ 2722544 w 3255686"/>
              <a:gd name="connsiteY8" fmla="*/ 1417356 h 3170639"/>
              <a:gd name="connsiteX9" fmla="*/ 3191776 w 3255686"/>
              <a:gd name="connsiteY9" fmla="*/ 1838462 h 3170639"/>
              <a:gd name="connsiteX10" fmla="*/ 3251935 w 3255686"/>
              <a:gd name="connsiteY10" fmla="*/ 2536292 h 3170639"/>
              <a:gd name="connsiteX11" fmla="*/ 2636675 w 3255686"/>
              <a:gd name="connsiteY11" fmla="*/ 3096427 h 3170639"/>
              <a:gd name="connsiteX12" fmla="*/ 23045 w 3255686"/>
              <a:gd name="connsiteY12" fmla="*/ 3036269 h 3170639"/>
              <a:gd name="connsiteX0" fmla="*/ 23045 w 3255686"/>
              <a:gd name="connsiteY0" fmla="*/ 3036269 h 3170639"/>
              <a:gd name="connsiteX1" fmla="*/ 180000 w 3255686"/>
              <a:gd name="connsiteY1" fmla="*/ 2163595 h 3170639"/>
              <a:gd name="connsiteX2" fmla="*/ 592954 w 3255686"/>
              <a:gd name="connsiteY2" fmla="*/ 1537671 h 3170639"/>
              <a:gd name="connsiteX3" fmla="*/ 568892 w 3255686"/>
              <a:gd name="connsiteY3" fmla="*/ 984221 h 3170639"/>
              <a:gd name="connsiteX4" fmla="*/ 1103958 w 3255686"/>
              <a:gd name="connsiteY4" fmla="*/ 300789 h 3170639"/>
              <a:gd name="connsiteX5" fmla="*/ 1495323 w 3255686"/>
              <a:gd name="connsiteY5" fmla="*/ 514989 h 3170639"/>
              <a:gd name="connsiteX6" fmla="*/ 1928460 w 3255686"/>
              <a:gd name="connsiteY6" fmla="*/ 178105 h 3170639"/>
              <a:gd name="connsiteX7" fmla="*/ 2494226 w 3255686"/>
              <a:gd name="connsiteY7" fmla="*/ 0 h 3170639"/>
              <a:gd name="connsiteX8" fmla="*/ 2722544 w 3255686"/>
              <a:gd name="connsiteY8" fmla="*/ 1417356 h 3170639"/>
              <a:gd name="connsiteX9" fmla="*/ 3191776 w 3255686"/>
              <a:gd name="connsiteY9" fmla="*/ 1838462 h 3170639"/>
              <a:gd name="connsiteX10" fmla="*/ 3251935 w 3255686"/>
              <a:gd name="connsiteY10" fmla="*/ 2536292 h 3170639"/>
              <a:gd name="connsiteX11" fmla="*/ 2636675 w 3255686"/>
              <a:gd name="connsiteY11" fmla="*/ 3096427 h 3170639"/>
              <a:gd name="connsiteX12" fmla="*/ 23045 w 3255686"/>
              <a:gd name="connsiteY12" fmla="*/ 3036269 h 3170639"/>
              <a:gd name="connsiteX0" fmla="*/ 23045 w 3255686"/>
              <a:gd name="connsiteY0" fmla="*/ 3036269 h 3170639"/>
              <a:gd name="connsiteX1" fmla="*/ 180000 w 3255686"/>
              <a:gd name="connsiteY1" fmla="*/ 2163595 h 3170639"/>
              <a:gd name="connsiteX2" fmla="*/ 592954 w 3255686"/>
              <a:gd name="connsiteY2" fmla="*/ 1537671 h 3170639"/>
              <a:gd name="connsiteX3" fmla="*/ 953903 w 3255686"/>
              <a:gd name="connsiteY3" fmla="*/ 863905 h 3170639"/>
              <a:gd name="connsiteX4" fmla="*/ 1103958 w 3255686"/>
              <a:gd name="connsiteY4" fmla="*/ 300789 h 3170639"/>
              <a:gd name="connsiteX5" fmla="*/ 1495323 w 3255686"/>
              <a:gd name="connsiteY5" fmla="*/ 514989 h 3170639"/>
              <a:gd name="connsiteX6" fmla="*/ 1928460 w 3255686"/>
              <a:gd name="connsiteY6" fmla="*/ 178105 h 3170639"/>
              <a:gd name="connsiteX7" fmla="*/ 2494226 w 3255686"/>
              <a:gd name="connsiteY7" fmla="*/ 0 h 3170639"/>
              <a:gd name="connsiteX8" fmla="*/ 2722544 w 3255686"/>
              <a:gd name="connsiteY8" fmla="*/ 1417356 h 3170639"/>
              <a:gd name="connsiteX9" fmla="*/ 3191776 w 3255686"/>
              <a:gd name="connsiteY9" fmla="*/ 1838462 h 3170639"/>
              <a:gd name="connsiteX10" fmla="*/ 3251935 w 3255686"/>
              <a:gd name="connsiteY10" fmla="*/ 2536292 h 3170639"/>
              <a:gd name="connsiteX11" fmla="*/ 2636675 w 3255686"/>
              <a:gd name="connsiteY11" fmla="*/ 3096427 h 3170639"/>
              <a:gd name="connsiteX12" fmla="*/ 23045 w 3255686"/>
              <a:gd name="connsiteY12" fmla="*/ 3036269 h 3170639"/>
              <a:gd name="connsiteX0" fmla="*/ 23045 w 3255686"/>
              <a:gd name="connsiteY0" fmla="*/ 3086764 h 3221134"/>
              <a:gd name="connsiteX1" fmla="*/ 180000 w 3255686"/>
              <a:gd name="connsiteY1" fmla="*/ 2214090 h 3221134"/>
              <a:gd name="connsiteX2" fmla="*/ 592954 w 3255686"/>
              <a:gd name="connsiteY2" fmla="*/ 1588166 h 3221134"/>
              <a:gd name="connsiteX3" fmla="*/ 953903 w 3255686"/>
              <a:gd name="connsiteY3" fmla="*/ 914400 h 3221134"/>
              <a:gd name="connsiteX4" fmla="*/ 1103958 w 3255686"/>
              <a:gd name="connsiteY4" fmla="*/ 351284 h 3221134"/>
              <a:gd name="connsiteX5" fmla="*/ 1495323 w 3255686"/>
              <a:gd name="connsiteY5" fmla="*/ 565484 h 3221134"/>
              <a:gd name="connsiteX6" fmla="*/ 1760018 w 3255686"/>
              <a:gd name="connsiteY6" fmla="*/ 0 h 3221134"/>
              <a:gd name="connsiteX7" fmla="*/ 2494226 w 3255686"/>
              <a:gd name="connsiteY7" fmla="*/ 50495 h 3221134"/>
              <a:gd name="connsiteX8" fmla="*/ 2722544 w 3255686"/>
              <a:gd name="connsiteY8" fmla="*/ 1467851 h 3221134"/>
              <a:gd name="connsiteX9" fmla="*/ 3191776 w 3255686"/>
              <a:gd name="connsiteY9" fmla="*/ 1888957 h 3221134"/>
              <a:gd name="connsiteX10" fmla="*/ 3251935 w 3255686"/>
              <a:gd name="connsiteY10" fmla="*/ 2586787 h 3221134"/>
              <a:gd name="connsiteX11" fmla="*/ 2636675 w 3255686"/>
              <a:gd name="connsiteY11" fmla="*/ 3146922 h 3221134"/>
              <a:gd name="connsiteX12" fmla="*/ 23045 w 3255686"/>
              <a:gd name="connsiteY12" fmla="*/ 3086764 h 3221134"/>
              <a:gd name="connsiteX0" fmla="*/ 23045 w 3255686"/>
              <a:gd name="connsiteY0" fmla="*/ 3086764 h 3221134"/>
              <a:gd name="connsiteX1" fmla="*/ 180000 w 3255686"/>
              <a:gd name="connsiteY1" fmla="*/ 2214090 h 3221134"/>
              <a:gd name="connsiteX2" fmla="*/ 592954 w 3255686"/>
              <a:gd name="connsiteY2" fmla="*/ 1588166 h 3221134"/>
              <a:gd name="connsiteX3" fmla="*/ 953903 w 3255686"/>
              <a:gd name="connsiteY3" fmla="*/ 914400 h 3221134"/>
              <a:gd name="connsiteX4" fmla="*/ 1103958 w 3255686"/>
              <a:gd name="connsiteY4" fmla="*/ 351284 h 3221134"/>
              <a:gd name="connsiteX5" fmla="*/ 1495323 w 3255686"/>
              <a:gd name="connsiteY5" fmla="*/ 565484 h 3221134"/>
              <a:gd name="connsiteX6" fmla="*/ 1760018 w 3255686"/>
              <a:gd name="connsiteY6" fmla="*/ 0 h 3221134"/>
              <a:gd name="connsiteX7" fmla="*/ 2494226 w 3255686"/>
              <a:gd name="connsiteY7" fmla="*/ 50495 h 3221134"/>
              <a:gd name="connsiteX8" fmla="*/ 2722544 w 3255686"/>
              <a:gd name="connsiteY8" fmla="*/ 1467851 h 3221134"/>
              <a:gd name="connsiteX9" fmla="*/ 3191776 w 3255686"/>
              <a:gd name="connsiteY9" fmla="*/ 1888957 h 3221134"/>
              <a:gd name="connsiteX10" fmla="*/ 3251935 w 3255686"/>
              <a:gd name="connsiteY10" fmla="*/ 2586787 h 3221134"/>
              <a:gd name="connsiteX11" fmla="*/ 2636675 w 3255686"/>
              <a:gd name="connsiteY11" fmla="*/ 3146922 h 3221134"/>
              <a:gd name="connsiteX12" fmla="*/ 23045 w 3255686"/>
              <a:gd name="connsiteY12" fmla="*/ 3086764 h 3221134"/>
              <a:gd name="connsiteX0" fmla="*/ 23045 w 3255686"/>
              <a:gd name="connsiteY0" fmla="*/ 3179484 h 3313854"/>
              <a:gd name="connsiteX1" fmla="*/ 180000 w 3255686"/>
              <a:gd name="connsiteY1" fmla="*/ 2306810 h 3313854"/>
              <a:gd name="connsiteX2" fmla="*/ 592954 w 3255686"/>
              <a:gd name="connsiteY2" fmla="*/ 1680886 h 3313854"/>
              <a:gd name="connsiteX3" fmla="*/ 953903 w 3255686"/>
              <a:gd name="connsiteY3" fmla="*/ 1007120 h 3313854"/>
              <a:gd name="connsiteX4" fmla="*/ 1103958 w 3255686"/>
              <a:gd name="connsiteY4" fmla="*/ 444004 h 3313854"/>
              <a:gd name="connsiteX5" fmla="*/ 1495323 w 3255686"/>
              <a:gd name="connsiteY5" fmla="*/ 658204 h 3313854"/>
              <a:gd name="connsiteX6" fmla="*/ 1760018 w 3255686"/>
              <a:gd name="connsiteY6" fmla="*/ 92720 h 3313854"/>
              <a:gd name="connsiteX7" fmla="*/ 2554101 w 3255686"/>
              <a:gd name="connsiteY7" fmla="*/ 8497 h 3313854"/>
              <a:gd name="connsiteX8" fmla="*/ 2494226 w 3255686"/>
              <a:gd name="connsiteY8" fmla="*/ 143215 h 3313854"/>
              <a:gd name="connsiteX9" fmla="*/ 2722544 w 3255686"/>
              <a:gd name="connsiteY9" fmla="*/ 1560571 h 3313854"/>
              <a:gd name="connsiteX10" fmla="*/ 3191776 w 3255686"/>
              <a:gd name="connsiteY10" fmla="*/ 1981677 h 3313854"/>
              <a:gd name="connsiteX11" fmla="*/ 3251935 w 3255686"/>
              <a:gd name="connsiteY11" fmla="*/ 2679507 h 3313854"/>
              <a:gd name="connsiteX12" fmla="*/ 2636675 w 3255686"/>
              <a:gd name="connsiteY12" fmla="*/ 3239642 h 3313854"/>
              <a:gd name="connsiteX13" fmla="*/ 23045 w 3255686"/>
              <a:gd name="connsiteY13" fmla="*/ 3179484 h 3313854"/>
              <a:gd name="connsiteX0" fmla="*/ 23045 w 3255686"/>
              <a:gd name="connsiteY0" fmla="*/ 3172192 h 3306562"/>
              <a:gd name="connsiteX1" fmla="*/ 180000 w 3255686"/>
              <a:gd name="connsiteY1" fmla="*/ 2299518 h 3306562"/>
              <a:gd name="connsiteX2" fmla="*/ 592954 w 3255686"/>
              <a:gd name="connsiteY2" fmla="*/ 1673594 h 3306562"/>
              <a:gd name="connsiteX3" fmla="*/ 953903 w 3255686"/>
              <a:gd name="connsiteY3" fmla="*/ 999828 h 3306562"/>
              <a:gd name="connsiteX4" fmla="*/ 1103958 w 3255686"/>
              <a:gd name="connsiteY4" fmla="*/ 436712 h 3306562"/>
              <a:gd name="connsiteX5" fmla="*/ 1495323 w 3255686"/>
              <a:gd name="connsiteY5" fmla="*/ 650912 h 3306562"/>
              <a:gd name="connsiteX6" fmla="*/ 1760018 w 3255686"/>
              <a:gd name="connsiteY6" fmla="*/ 85428 h 3306562"/>
              <a:gd name="connsiteX7" fmla="*/ 2554101 w 3255686"/>
              <a:gd name="connsiteY7" fmla="*/ 1205 h 3306562"/>
              <a:gd name="connsiteX8" fmla="*/ 2325784 w 3255686"/>
              <a:gd name="connsiteY8" fmla="*/ 557028 h 3306562"/>
              <a:gd name="connsiteX9" fmla="*/ 2722544 w 3255686"/>
              <a:gd name="connsiteY9" fmla="*/ 1553279 h 3306562"/>
              <a:gd name="connsiteX10" fmla="*/ 3191776 w 3255686"/>
              <a:gd name="connsiteY10" fmla="*/ 1974385 h 3306562"/>
              <a:gd name="connsiteX11" fmla="*/ 3251935 w 3255686"/>
              <a:gd name="connsiteY11" fmla="*/ 2672215 h 3306562"/>
              <a:gd name="connsiteX12" fmla="*/ 2636675 w 3255686"/>
              <a:gd name="connsiteY12" fmla="*/ 3232350 h 3306562"/>
              <a:gd name="connsiteX13" fmla="*/ 23045 w 3255686"/>
              <a:gd name="connsiteY13" fmla="*/ 3172192 h 3306562"/>
              <a:gd name="connsiteX0" fmla="*/ 23045 w 3255686"/>
              <a:gd name="connsiteY0" fmla="*/ 3172192 h 3306562"/>
              <a:gd name="connsiteX1" fmla="*/ 180000 w 3255686"/>
              <a:gd name="connsiteY1" fmla="*/ 2299518 h 3306562"/>
              <a:gd name="connsiteX2" fmla="*/ 592954 w 3255686"/>
              <a:gd name="connsiteY2" fmla="*/ 1673594 h 3306562"/>
              <a:gd name="connsiteX3" fmla="*/ 953903 w 3255686"/>
              <a:gd name="connsiteY3" fmla="*/ 999828 h 3306562"/>
              <a:gd name="connsiteX4" fmla="*/ 1103958 w 3255686"/>
              <a:gd name="connsiteY4" fmla="*/ 436712 h 3306562"/>
              <a:gd name="connsiteX5" fmla="*/ 1495323 w 3255686"/>
              <a:gd name="connsiteY5" fmla="*/ 650912 h 3306562"/>
              <a:gd name="connsiteX6" fmla="*/ 1760018 w 3255686"/>
              <a:gd name="connsiteY6" fmla="*/ 85428 h 3306562"/>
              <a:gd name="connsiteX7" fmla="*/ 2554101 w 3255686"/>
              <a:gd name="connsiteY7" fmla="*/ 1205 h 3306562"/>
              <a:gd name="connsiteX8" fmla="*/ 2325784 w 3255686"/>
              <a:gd name="connsiteY8" fmla="*/ 557028 h 3306562"/>
              <a:gd name="connsiteX9" fmla="*/ 2722544 w 3255686"/>
              <a:gd name="connsiteY9" fmla="*/ 1553279 h 3306562"/>
              <a:gd name="connsiteX10" fmla="*/ 3191776 w 3255686"/>
              <a:gd name="connsiteY10" fmla="*/ 1974385 h 3306562"/>
              <a:gd name="connsiteX11" fmla="*/ 3251935 w 3255686"/>
              <a:gd name="connsiteY11" fmla="*/ 2672215 h 3306562"/>
              <a:gd name="connsiteX12" fmla="*/ 2636675 w 3255686"/>
              <a:gd name="connsiteY12" fmla="*/ 3232350 h 3306562"/>
              <a:gd name="connsiteX13" fmla="*/ 23045 w 3255686"/>
              <a:gd name="connsiteY13" fmla="*/ 3172192 h 3306562"/>
              <a:gd name="connsiteX0" fmla="*/ 23045 w 3255686"/>
              <a:gd name="connsiteY0" fmla="*/ 3172192 h 3306562"/>
              <a:gd name="connsiteX1" fmla="*/ 180000 w 3255686"/>
              <a:gd name="connsiteY1" fmla="*/ 2299518 h 3306562"/>
              <a:gd name="connsiteX2" fmla="*/ 592954 w 3255686"/>
              <a:gd name="connsiteY2" fmla="*/ 1673594 h 3306562"/>
              <a:gd name="connsiteX3" fmla="*/ 953903 w 3255686"/>
              <a:gd name="connsiteY3" fmla="*/ 999828 h 3306562"/>
              <a:gd name="connsiteX4" fmla="*/ 1103958 w 3255686"/>
              <a:gd name="connsiteY4" fmla="*/ 436712 h 3306562"/>
              <a:gd name="connsiteX5" fmla="*/ 1495323 w 3255686"/>
              <a:gd name="connsiteY5" fmla="*/ 650912 h 3306562"/>
              <a:gd name="connsiteX6" fmla="*/ 1760018 w 3255686"/>
              <a:gd name="connsiteY6" fmla="*/ 85428 h 3306562"/>
              <a:gd name="connsiteX7" fmla="*/ 2554101 w 3255686"/>
              <a:gd name="connsiteY7" fmla="*/ 1205 h 3306562"/>
              <a:gd name="connsiteX8" fmla="*/ 2325784 w 3255686"/>
              <a:gd name="connsiteY8" fmla="*/ 557028 h 3306562"/>
              <a:gd name="connsiteX9" fmla="*/ 2722544 w 3255686"/>
              <a:gd name="connsiteY9" fmla="*/ 1553279 h 3306562"/>
              <a:gd name="connsiteX10" fmla="*/ 3191776 w 3255686"/>
              <a:gd name="connsiteY10" fmla="*/ 1974385 h 3306562"/>
              <a:gd name="connsiteX11" fmla="*/ 3251935 w 3255686"/>
              <a:gd name="connsiteY11" fmla="*/ 2672215 h 3306562"/>
              <a:gd name="connsiteX12" fmla="*/ 2636675 w 3255686"/>
              <a:gd name="connsiteY12" fmla="*/ 3232350 h 3306562"/>
              <a:gd name="connsiteX13" fmla="*/ 23045 w 3255686"/>
              <a:gd name="connsiteY13" fmla="*/ 3172192 h 3306562"/>
              <a:gd name="connsiteX0" fmla="*/ 23045 w 3255686"/>
              <a:gd name="connsiteY0" fmla="*/ 3172192 h 3306562"/>
              <a:gd name="connsiteX1" fmla="*/ 180000 w 3255686"/>
              <a:gd name="connsiteY1" fmla="*/ 2299518 h 3306562"/>
              <a:gd name="connsiteX2" fmla="*/ 592954 w 3255686"/>
              <a:gd name="connsiteY2" fmla="*/ 1673594 h 3306562"/>
              <a:gd name="connsiteX3" fmla="*/ 953903 w 3255686"/>
              <a:gd name="connsiteY3" fmla="*/ 999828 h 3306562"/>
              <a:gd name="connsiteX4" fmla="*/ 1103958 w 3255686"/>
              <a:gd name="connsiteY4" fmla="*/ 436712 h 3306562"/>
              <a:gd name="connsiteX5" fmla="*/ 1495323 w 3255686"/>
              <a:gd name="connsiteY5" fmla="*/ 650912 h 3306562"/>
              <a:gd name="connsiteX6" fmla="*/ 1760018 w 3255686"/>
              <a:gd name="connsiteY6" fmla="*/ 85428 h 3306562"/>
              <a:gd name="connsiteX7" fmla="*/ 2554101 w 3255686"/>
              <a:gd name="connsiteY7" fmla="*/ 1205 h 3306562"/>
              <a:gd name="connsiteX8" fmla="*/ 2446100 w 3255686"/>
              <a:gd name="connsiteY8" fmla="*/ 412649 h 3306562"/>
              <a:gd name="connsiteX9" fmla="*/ 2722544 w 3255686"/>
              <a:gd name="connsiteY9" fmla="*/ 1553279 h 3306562"/>
              <a:gd name="connsiteX10" fmla="*/ 3191776 w 3255686"/>
              <a:gd name="connsiteY10" fmla="*/ 1974385 h 3306562"/>
              <a:gd name="connsiteX11" fmla="*/ 3251935 w 3255686"/>
              <a:gd name="connsiteY11" fmla="*/ 2672215 h 3306562"/>
              <a:gd name="connsiteX12" fmla="*/ 2636675 w 3255686"/>
              <a:gd name="connsiteY12" fmla="*/ 3232350 h 3306562"/>
              <a:gd name="connsiteX13" fmla="*/ 23045 w 3255686"/>
              <a:gd name="connsiteY13" fmla="*/ 3172192 h 3306562"/>
              <a:gd name="connsiteX0" fmla="*/ 23045 w 3255686"/>
              <a:gd name="connsiteY0" fmla="*/ 3110550 h 3244920"/>
              <a:gd name="connsiteX1" fmla="*/ 180000 w 3255686"/>
              <a:gd name="connsiteY1" fmla="*/ 2237876 h 3244920"/>
              <a:gd name="connsiteX2" fmla="*/ 592954 w 3255686"/>
              <a:gd name="connsiteY2" fmla="*/ 1611952 h 3244920"/>
              <a:gd name="connsiteX3" fmla="*/ 953903 w 3255686"/>
              <a:gd name="connsiteY3" fmla="*/ 938186 h 3244920"/>
              <a:gd name="connsiteX4" fmla="*/ 1103958 w 3255686"/>
              <a:gd name="connsiteY4" fmla="*/ 375070 h 3244920"/>
              <a:gd name="connsiteX5" fmla="*/ 1495323 w 3255686"/>
              <a:gd name="connsiteY5" fmla="*/ 589270 h 3244920"/>
              <a:gd name="connsiteX6" fmla="*/ 1760018 w 3255686"/>
              <a:gd name="connsiteY6" fmla="*/ 23786 h 3244920"/>
              <a:gd name="connsiteX7" fmla="*/ 2313470 w 3255686"/>
              <a:gd name="connsiteY7" fmla="*/ 35815 h 3244920"/>
              <a:gd name="connsiteX8" fmla="*/ 2446100 w 3255686"/>
              <a:gd name="connsiteY8" fmla="*/ 351007 h 3244920"/>
              <a:gd name="connsiteX9" fmla="*/ 2722544 w 3255686"/>
              <a:gd name="connsiteY9" fmla="*/ 1491637 h 3244920"/>
              <a:gd name="connsiteX10" fmla="*/ 3191776 w 3255686"/>
              <a:gd name="connsiteY10" fmla="*/ 1912743 h 3244920"/>
              <a:gd name="connsiteX11" fmla="*/ 3251935 w 3255686"/>
              <a:gd name="connsiteY11" fmla="*/ 2610573 h 3244920"/>
              <a:gd name="connsiteX12" fmla="*/ 2636675 w 3255686"/>
              <a:gd name="connsiteY12" fmla="*/ 3170708 h 3244920"/>
              <a:gd name="connsiteX13" fmla="*/ 23045 w 3255686"/>
              <a:gd name="connsiteY13" fmla="*/ 3110550 h 3244920"/>
              <a:gd name="connsiteX0" fmla="*/ 23045 w 3255686"/>
              <a:gd name="connsiteY0" fmla="*/ 3075062 h 3209432"/>
              <a:gd name="connsiteX1" fmla="*/ 180000 w 3255686"/>
              <a:gd name="connsiteY1" fmla="*/ 2202388 h 3209432"/>
              <a:gd name="connsiteX2" fmla="*/ 592954 w 3255686"/>
              <a:gd name="connsiteY2" fmla="*/ 1576464 h 3209432"/>
              <a:gd name="connsiteX3" fmla="*/ 953903 w 3255686"/>
              <a:gd name="connsiteY3" fmla="*/ 902698 h 3209432"/>
              <a:gd name="connsiteX4" fmla="*/ 1103958 w 3255686"/>
              <a:gd name="connsiteY4" fmla="*/ 339582 h 3209432"/>
              <a:gd name="connsiteX5" fmla="*/ 1495323 w 3255686"/>
              <a:gd name="connsiteY5" fmla="*/ 553782 h 3209432"/>
              <a:gd name="connsiteX6" fmla="*/ 1856270 w 3255686"/>
              <a:gd name="connsiteY6" fmla="*/ 204866 h 3209432"/>
              <a:gd name="connsiteX7" fmla="*/ 2313470 w 3255686"/>
              <a:gd name="connsiteY7" fmla="*/ 327 h 3209432"/>
              <a:gd name="connsiteX8" fmla="*/ 2446100 w 3255686"/>
              <a:gd name="connsiteY8" fmla="*/ 315519 h 3209432"/>
              <a:gd name="connsiteX9" fmla="*/ 2722544 w 3255686"/>
              <a:gd name="connsiteY9" fmla="*/ 1456149 h 3209432"/>
              <a:gd name="connsiteX10" fmla="*/ 3191776 w 3255686"/>
              <a:gd name="connsiteY10" fmla="*/ 1877255 h 3209432"/>
              <a:gd name="connsiteX11" fmla="*/ 3251935 w 3255686"/>
              <a:gd name="connsiteY11" fmla="*/ 2575085 h 3209432"/>
              <a:gd name="connsiteX12" fmla="*/ 2636675 w 3255686"/>
              <a:gd name="connsiteY12" fmla="*/ 3135220 h 3209432"/>
              <a:gd name="connsiteX13" fmla="*/ 23045 w 3255686"/>
              <a:gd name="connsiteY13" fmla="*/ 3075062 h 3209432"/>
              <a:gd name="connsiteX0" fmla="*/ 23045 w 3255686"/>
              <a:gd name="connsiteY0" fmla="*/ 3075062 h 3329726"/>
              <a:gd name="connsiteX1" fmla="*/ 180000 w 3255686"/>
              <a:gd name="connsiteY1" fmla="*/ 2202388 h 3329726"/>
              <a:gd name="connsiteX2" fmla="*/ 592954 w 3255686"/>
              <a:gd name="connsiteY2" fmla="*/ 1576464 h 3329726"/>
              <a:gd name="connsiteX3" fmla="*/ 953903 w 3255686"/>
              <a:gd name="connsiteY3" fmla="*/ 902698 h 3329726"/>
              <a:gd name="connsiteX4" fmla="*/ 1103958 w 3255686"/>
              <a:gd name="connsiteY4" fmla="*/ 339582 h 3329726"/>
              <a:gd name="connsiteX5" fmla="*/ 1495323 w 3255686"/>
              <a:gd name="connsiteY5" fmla="*/ 553782 h 3329726"/>
              <a:gd name="connsiteX6" fmla="*/ 1856270 w 3255686"/>
              <a:gd name="connsiteY6" fmla="*/ 204866 h 3329726"/>
              <a:gd name="connsiteX7" fmla="*/ 2313470 w 3255686"/>
              <a:gd name="connsiteY7" fmla="*/ 327 h 3329726"/>
              <a:gd name="connsiteX8" fmla="*/ 2446100 w 3255686"/>
              <a:gd name="connsiteY8" fmla="*/ 315519 h 3329726"/>
              <a:gd name="connsiteX9" fmla="*/ 2722544 w 3255686"/>
              <a:gd name="connsiteY9" fmla="*/ 1456149 h 3329726"/>
              <a:gd name="connsiteX10" fmla="*/ 3191776 w 3255686"/>
              <a:gd name="connsiteY10" fmla="*/ 1877255 h 3329726"/>
              <a:gd name="connsiteX11" fmla="*/ 3251935 w 3255686"/>
              <a:gd name="connsiteY11" fmla="*/ 2575085 h 3329726"/>
              <a:gd name="connsiteX12" fmla="*/ 2684802 w 3255686"/>
              <a:gd name="connsiteY12" fmla="*/ 3327725 h 3329726"/>
              <a:gd name="connsiteX13" fmla="*/ 23045 w 3255686"/>
              <a:gd name="connsiteY13" fmla="*/ 3075062 h 3329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255686" h="3329726">
                <a:moveTo>
                  <a:pt x="23045" y="3075062"/>
                </a:moveTo>
                <a:cubicBezTo>
                  <a:pt x="-65005" y="2860370"/>
                  <a:pt x="123671" y="2441143"/>
                  <a:pt x="180000" y="2202388"/>
                </a:cubicBezTo>
                <a:cubicBezTo>
                  <a:pt x="226858" y="2000748"/>
                  <a:pt x="528139" y="1773026"/>
                  <a:pt x="592954" y="1576464"/>
                </a:cubicBezTo>
                <a:cubicBezTo>
                  <a:pt x="657769" y="1379902"/>
                  <a:pt x="820609" y="1156971"/>
                  <a:pt x="953903" y="902698"/>
                </a:cubicBezTo>
                <a:lnTo>
                  <a:pt x="1103958" y="339582"/>
                </a:lnTo>
                <a:cubicBezTo>
                  <a:pt x="1234413" y="306708"/>
                  <a:pt x="1364868" y="586656"/>
                  <a:pt x="1495323" y="553782"/>
                </a:cubicBezTo>
                <a:cubicBezTo>
                  <a:pt x="1668835" y="543361"/>
                  <a:pt x="1633639" y="320777"/>
                  <a:pt x="1856270" y="204866"/>
                </a:cubicBezTo>
                <a:cubicBezTo>
                  <a:pt x="1990622" y="148718"/>
                  <a:pt x="2191102" y="-8089"/>
                  <a:pt x="2313470" y="327"/>
                </a:cubicBezTo>
                <a:cubicBezTo>
                  <a:pt x="2435838" y="8743"/>
                  <a:pt x="2375916" y="108977"/>
                  <a:pt x="2446100" y="315519"/>
                </a:cubicBezTo>
                <a:cubicBezTo>
                  <a:pt x="2823090" y="227287"/>
                  <a:pt x="2636365" y="1131691"/>
                  <a:pt x="2722544" y="1456149"/>
                </a:cubicBezTo>
                <a:cubicBezTo>
                  <a:pt x="2808723" y="1780607"/>
                  <a:pt x="3119586" y="1660687"/>
                  <a:pt x="3191776" y="1877255"/>
                </a:cubicBezTo>
                <a:cubicBezTo>
                  <a:pt x="3348139" y="2277913"/>
                  <a:pt x="3155957" y="2425582"/>
                  <a:pt x="3251935" y="2575085"/>
                </a:cubicBezTo>
                <a:cubicBezTo>
                  <a:pt x="2986966" y="3362262"/>
                  <a:pt x="3236987" y="3268459"/>
                  <a:pt x="2684802" y="3327725"/>
                </a:cubicBezTo>
                <a:cubicBezTo>
                  <a:pt x="1183939" y="3335746"/>
                  <a:pt x="549350" y="3331736"/>
                  <a:pt x="23045" y="3075062"/>
                </a:cubicBezTo>
                <a:close/>
              </a:path>
            </a:pathLst>
          </a:cu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角丸四角形 5"/>
          <p:cNvSpPr/>
          <p:nvPr/>
        </p:nvSpPr>
        <p:spPr>
          <a:xfrm>
            <a:off x="467544" y="2564904"/>
            <a:ext cx="2808312" cy="648072"/>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kumimoji="1" lang="ja-JP" altLang="en-US"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水面下の要因に注目する</a:t>
            </a:r>
            <a:endParaRPr kumimoji="1" lang="ja-JP" altLang="en-US"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角丸四角形 6"/>
          <p:cNvSpPr/>
          <p:nvPr/>
        </p:nvSpPr>
        <p:spPr>
          <a:xfrm>
            <a:off x="467544" y="385414"/>
            <a:ext cx="2592288" cy="32479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kumimoji="1" lang="ja-JP" altLang="en-US"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表面上見えている行動</a:t>
            </a:r>
            <a:endParaRPr kumimoji="1" lang="ja-JP" altLang="en-US"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角丸四角形 1"/>
          <p:cNvSpPr/>
          <p:nvPr/>
        </p:nvSpPr>
        <p:spPr>
          <a:xfrm>
            <a:off x="2123728" y="3501008"/>
            <a:ext cx="2376264" cy="2664296"/>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t"/>
          <a:lstStyle/>
          <a:p>
            <a:pPr>
              <a:lnSpc>
                <a:spcPts val="1800"/>
              </a:lnSpc>
            </a:pPr>
            <a:r>
              <a:rPr kumimoji="1" lang="ja-JP" altLang="en-US" sz="1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障害特性：</a:t>
            </a:r>
            <a:endParaRPr kumimoji="1" lang="en-US" altLang="ja-JP" sz="1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先の見通しをうまく</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持</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err="1"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て</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ない</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・言葉（音声）で伝え</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ら</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err="1"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れた</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内容を理解する</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こ</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とが苦手</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・物事の「始め」と「</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終</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わり</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」がわかりにくい</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endPar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角丸四角形 7"/>
          <p:cNvSpPr/>
          <p:nvPr/>
        </p:nvSpPr>
        <p:spPr>
          <a:xfrm>
            <a:off x="4747944" y="3501008"/>
            <a:ext cx="2344335" cy="2664296"/>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t"/>
          <a:lstStyle/>
          <a:p>
            <a:pPr>
              <a:lnSpc>
                <a:spcPts val="1800"/>
              </a:lnSpc>
            </a:pPr>
            <a:r>
              <a:rPr lang="ja-JP" altLang="en-US" sz="1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環境要因</a:t>
            </a:r>
            <a:r>
              <a:rPr kumimoji="1" lang="ja-JP" altLang="en-US" sz="1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1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kumimoji="1"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・待つためのグッズや方</a:t>
            </a:r>
            <a:endParaRPr kumimoji="1"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法が準備されていない</a:t>
            </a:r>
            <a:endParaRPr kumimoji="1"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・いつまで待つかが示さ</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err="1"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れて</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いない（本人に理</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解できるようになって</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いない）</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kumimoji="1"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・ウロウロと歩き回る動</a:t>
            </a:r>
            <a:endParaRPr kumimoji="1"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線上に人がいる</a:t>
            </a:r>
            <a:endParaRPr kumimoji="1"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r">
              <a:lnSpc>
                <a:spcPts val="1800"/>
              </a:lnSpc>
            </a:pP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･等</a:t>
            </a:r>
            <a:endParaRPr kumimoji="1"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endPar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角丸四角形 8"/>
          <p:cNvSpPr/>
          <p:nvPr/>
        </p:nvSpPr>
        <p:spPr>
          <a:xfrm>
            <a:off x="2555776" y="998236"/>
            <a:ext cx="5472608" cy="1350644"/>
          </a:xfrm>
          <a:prstGeom prst="roundRect">
            <a:avLst/>
          </a:prstGeom>
          <a:solidFill>
            <a:schemeClr val="bg1">
              <a:alpha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2200"/>
              </a:lnSpc>
            </a:pP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作業室</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へ案内するが、ウロウロと廊下を歩き</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まわる</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200"/>
              </a:lnSpc>
            </a:pP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作業室で、開始時間まで座って待てない）</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200"/>
              </a:lnSpc>
            </a:pP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声</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かけするが、徐々に表情が強ばり跳びはねる</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ことがある</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200"/>
              </a:lnSpc>
            </a:pP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他害のリスク有り）</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3720702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角丸四角形 35"/>
          <p:cNvSpPr/>
          <p:nvPr/>
        </p:nvSpPr>
        <p:spPr>
          <a:xfrm>
            <a:off x="391358" y="1264753"/>
            <a:ext cx="4906888" cy="3168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bIns="0" rtlCol="0" anchor="ctr"/>
          <a:lstStyle/>
          <a:p>
            <a:pPr algn="ctr"/>
            <a:r>
              <a:rPr kumimoji="1"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生じている問題、生じうるリスクを具体的に記載</a:t>
            </a:r>
            <a:endParaRPr kumimoji="1" lang="ja-JP" altLang="en-US" sz="16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下矢印 12"/>
          <p:cNvSpPr/>
          <p:nvPr/>
        </p:nvSpPr>
        <p:spPr>
          <a:xfrm>
            <a:off x="6706039" y="4354420"/>
            <a:ext cx="576064" cy="36385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9" name="直線矢印コネクタ 18"/>
          <p:cNvCxnSpPr/>
          <p:nvPr/>
        </p:nvCxnSpPr>
        <p:spPr>
          <a:xfrm flipV="1">
            <a:off x="4283968" y="3053014"/>
            <a:ext cx="725648" cy="1742"/>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p:nvPr/>
        </p:nvCxnSpPr>
        <p:spPr>
          <a:xfrm flipV="1">
            <a:off x="4283968" y="4568614"/>
            <a:ext cx="711881" cy="452269"/>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2" name="角丸四角形 21"/>
          <p:cNvSpPr/>
          <p:nvPr/>
        </p:nvSpPr>
        <p:spPr>
          <a:xfrm>
            <a:off x="393101" y="2431326"/>
            <a:ext cx="3744416" cy="616046"/>
          </a:xfrm>
          <a:prstGeom prst="round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rtlCol="0" anchor="ctr"/>
          <a:lstStyle/>
          <a:p>
            <a:pPr>
              <a:lnSpc>
                <a:spcPts val="2300"/>
              </a:lnSpc>
            </a:pPr>
            <a:r>
              <a:rPr lang="ja-JP" altLang="en-US"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①背景の障害特性を推測</a:t>
            </a:r>
            <a:r>
              <a:rPr lang="ja-JP" altLang="en-US" sz="16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｜氷山モデル</a:t>
            </a:r>
            <a:endParaRPr lang="en-US" altLang="ja-JP" sz="16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300"/>
              </a:lnSpc>
            </a:pPr>
            <a:endParaRPr lang="en-US" altLang="ja-JP" sz="16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 name="角丸四角形 22"/>
          <p:cNvSpPr/>
          <p:nvPr/>
        </p:nvSpPr>
        <p:spPr>
          <a:xfrm>
            <a:off x="5049855" y="2431326"/>
            <a:ext cx="3744416" cy="329415"/>
          </a:xfrm>
          <a:prstGeom prst="round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rtlCol="0" anchor="ctr"/>
          <a:lstStyle/>
          <a:p>
            <a:pPr>
              <a:lnSpc>
                <a:spcPts val="2300"/>
              </a:lnSpc>
            </a:pPr>
            <a:r>
              <a:rPr lang="ja-JP" altLang="en-US"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②障害特性を「強み」の表現に変換</a:t>
            </a:r>
            <a:endParaRPr lang="en-US" altLang="ja-JP" sz="16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4" name="テキスト ボックス 23"/>
          <p:cNvSpPr txBox="1"/>
          <p:nvPr/>
        </p:nvSpPr>
        <p:spPr>
          <a:xfrm>
            <a:off x="395536" y="2745529"/>
            <a:ext cx="3888432" cy="1570993"/>
          </a:xfrm>
          <a:prstGeom prst="rect">
            <a:avLst/>
          </a:prstGeom>
          <a:solidFill>
            <a:schemeClr val="bg1"/>
          </a:solidFill>
          <a:ln w="19050">
            <a:solidFill>
              <a:schemeClr val="tx1"/>
            </a:solidFill>
          </a:ln>
        </p:spPr>
        <p:txBody>
          <a:bodyPr wrap="square" lIns="72000" tIns="36000" rIns="72000" bIns="72000" rtlCol="0">
            <a:spAutoFit/>
          </a:bodyPr>
          <a:lstStyle/>
          <a:p>
            <a:pPr>
              <a:lnSpc>
                <a:spcPts val="1900"/>
              </a:lnSpc>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先の見通しをうまく</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持てない</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（待つための</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900"/>
              </a:lnSpc>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グッズや方法が準備されていない）</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900"/>
              </a:lnSpc>
            </a:pP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言葉（音声）で伝えられた内容を理解する</a:t>
            </a:r>
            <a:endParaRPr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900"/>
              </a:lnSpc>
            </a:pP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ことが苦手</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（言葉で指示されている）</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900"/>
              </a:lnSpc>
            </a:pP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物事の「始め」と「終わり」がわかりにくい</a:t>
            </a:r>
            <a:endParaRPr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900"/>
              </a:lnSpc>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（いつまで待つかが示されていない）</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5" name="テキスト ボックス 24"/>
          <p:cNvSpPr txBox="1"/>
          <p:nvPr/>
        </p:nvSpPr>
        <p:spPr>
          <a:xfrm>
            <a:off x="5037150" y="2745529"/>
            <a:ext cx="3888432" cy="1567096"/>
          </a:xfrm>
          <a:prstGeom prst="rect">
            <a:avLst/>
          </a:prstGeom>
          <a:solidFill>
            <a:schemeClr val="bg1"/>
          </a:solidFill>
          <a:ln w="19050">
            <a:solidFill>
              <a:schemeClr val="tx1"/>
            </a:solidFill>
          </a:ln>
        </p:spPr>
        <p:txBody>
          <a:bodyPr wrap="square" lIns="72000" rIns="72000" rtlCol="0">
            <a:spAutoFit/>
          </a:bodyPr>
          <a:lstStyle/>
          <a:p>
            <a:pPr>
              <a:lnSpc>
                <a:spcPts val="2300"/>
              </a:lnSpc>
            </a:pP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2300"/>
              </a:lnSpc>
            </a:pP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2300"/>
              </a:lnSpc>
            </a:pP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2300"/>
              </a:lnSpc>
            </a:pP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2300"/>
              </a:lnSpc>
            </a:pP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26" name="直線矢印コネクタ 25"/>
          <p:cNvCxnSpPr/>
          <p:nvPr/>
        </p:nvCxnSpPr>
        <p:spPr>
          <a:xfrm flipV="1">
            <a:off x="4283968" y="3556329"/>
            <a:ext cx="725648" cy="1742"/>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 name="直線矢印コネクタ 26"/>
          <p:cNvCxnSpPr/>
          <p:nvPr/>
        </p:nvCxnSpPr>
        <p:spPr>
          <a:xfrm flipV="1">
            <a:off x="4283968" y="4058602"/>
            <a:ext cx="725648" cy="1742"/>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8" name="角丸四角形 27"/>
          <p:cNvSpPr/>
          <p:nvPr/>
        </p:nvSpPr>
        <p:spPr>
          <a:xfrm>
            <a:off x="393101" y="4739358"/>
            <a:ext cx="3717007" cy="357721"/>
          </a:xfrm>
          <a:prstGeom prst="round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rtlCol="0" anchor="ctr"/>
          <a:lstStyle/>
          <a:p>
            <a:pPr>
              <a:lnSpc>
                <a:spcPts val="2300"/>
              </a:lnSpc>
            </a:pPr>
            <a:r>
              <a:rPr lang="ja-JP" altLang="en-US"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③他の場面から「強み」のリスト追加</a:t>
            </a:r>
            <a:endParaRPr lang="en-US" altLang="ja-JP" sz="16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9" name="テキスト ボックス 28"/>
          <p:cNvSpPr txBox="1"/>
          <p:nvPr/>
        </p:nvSpPr>
        <p:spPr>
          <a:xfrm>
            <a:off x="395536" y="5080496"/>
            <a:ext cx="3888432" cy="1567096"/>
          </a:xfrm>
          <a:prstGeom prst="rect">
            <a:avLst/>
          </a:prstGeom>
          <a:solidFill>
            <a:schemeClr val="bg1"/>
          </a:solidFill>
          <a:ln w="19050">
            <a:solidFill>
              <a:schemeClr val="tx1"/>
            </a:solidFill>
          </a:ln>
        </p:spPr>
        <p:txBody>
          <a:bodyPr wrap="square" lIns="72000" rIns="72000" rtlCol="0">
            <a:spAutoFit/>
          </a:bodyPr>
          <a:lstStyle/>
          <a:p>
            <a:pPr>
              <a:lnSpc>
                <a:spcPts val="2300"/>
              </a:lnSpc>
            </a:pP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2300"/>
              </a:lnSpc>
            </a:pP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2300"/>
              </a:lnSpc>
            </a:pP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2300"/>
              </a:lnSpc>
            </a:pP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2300"/>
              </a:lnSpc>
            </a:pP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2" name="角丸四角形 31"/>
          <p:cNvSpPr/>
          <p:nvPr/>
        </p:nvSpPr>
        <p:spPr>
          <a:xfrm>
            <a:off x="5043178" y="4760073"/>
            <a:ext cx="3717007" cy="357721"/>
          </a:xfrm>
          <a:prstGeom prst="round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rtlCol="0" anchor="ctr"/>
          <a:lstStyle/>
          <a:p>
            <a:pPr>
              <a:lnSpc>
                <a:spcPts val="2300"/>
              </a:lnSpc>
            </a:pPr>
            <a:r>
              <a:rPr lang="ja-JP" altLang="en-US"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④「強み」を活かした新たな環境</a:t>
            </a:r>
            <a:endParaRPr lang="en-US" altLang="ja-JP" sz="16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3" name="テキスト ボックス 32"/>
          <p:cNvSpPr txBox="1"/>
          <p:nvPr/>
        </p:nvSpPr>
        <p:spPr>
          <a:xfrm>
            <a:off x="5049855" y="5080496"/>
            <a:ext cx="3888432" cy="1567096"/>
          </a:xfrm>
          <a:prstGeom prst="rect">
            <a:avLst/>
          </a:prstGeom>
          <a:solidFill>
            <a:schemeClr val="bg1"/>
          </a:solidFill>
          <a:ln w="19050">
            <a:solidFill>
              <a:schemeClr val="tx1"/>
            </a:solidFill>
          </a:ln>
        </p:spPr>
        <p:txBody>
          <a:bodyPr wrap="square" lIns="72000" rIns="72000" rtlCol="0">
            <a:spAutoFit/>
          </a:bodyPr>
          <a:lstStyle/>
          <a:p>
            <a:pPr>
              <a:lnSpc>
                <a:spcPts val="2300"/>
              </a:lnSpc>
            </a:pP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2300"/>
              </a:lnSpc>
            </a:pP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2300"/>
              </a:lnSpc>
            </a:pP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2300"/>
              </a:lnSpc>
            </a:pP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2300"/>
              </a:lnSpc>
            </a:pP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4" name="タイトル 1"/>
          <p:cNvSpPr txBox="1">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rmAutofit/>
          </a:bodyPr>
          <a:lstStyle>
            <a:lvl1pPr algn="ctr" rtl="0" fontAlgn="base">
              <a:spcBef>
                <a:spcPct val="0"/>
              </a:spcBef>
              <a:spcAft>
                <a:spcPct val="0"/>
              </a:spcAft>
              <a:defRPr kumimoji="1" sz="4400" kern="1200">
                <a:solidFill>
                  <a:schemeClr val="tx1"/>
                </a:solidFill>
                <a:latin typeface="+mj-lt"/>
                <a:ea typeface="+mj-ea"/>
                <a:cs typeface="+mj-cs"/>
              </a:defRPr>
            </a:lvl1pPr>
            <a:lvl2pPr algn="ctr" rtl="0" fontAlgn="base">
              <a:spcBef>
                <a:spcPct val="0"/>
              </a:spcBef>
              <a:spcAft>
                <a:spcPct val="0"/>
              </a:spcAft>
              <a:defRPr kumimoji="1" sz="4400">
                <a:solidFill>
                  <a:schemeClr val="tx1"/>
                </a:solidFill>
                <a:latin typeface="Calibri" pitchFamily="34" charset="0"/>
                <a:ea typeface="ＭＳ Ｐゴシック" charset="-128"/>
              </a:defRPr>
            </a:lvl2pPr>
            <a:lvl3pPr algn="ctr" rtl="0" fontAlgn="base">
              <a:spcBef>
                <a:spcPct val="0"/>
              </a:spcBef>
              <a:spcAft>
                <a:spcPct val="0"/>
              </a:spcAft>
              <a:defRPr kumimoji="1" sz="4400">
                <a:solidFill>
                  <a:schemeClr val="tx1"/>
                </a:solidFill>
                <a:latin typeface="Calibri" pitchFamily="34" charset="0"/>
                <a:ea typeface="ＭＳ Ｐゴシック" charset="-128"/>
              </a:defRPr>
            </a:lvl3pPr>
            <a:lvl4pPr algn="ctr" rtl="0" fontAlgn="base">
              <a:spcBef>
                <a:spcPct val="0"/>
              </a:spcBef>
              <a:spcAft>
                <a:spcPct val="0"/>
              </a:spcAft>
              <a:defRPr kumimoji="1" sz="4400">
                <a:solidFill>
                  <a:schemeClr val="tx1"/>
                </a:solidFill>
                <a:latin typeface="Calibri" pitchFamily="34" charset="0"/>
                <a:ea typeface="ＭＳ Ｐゴシック" charset="-128"/>
              </a:defRPr>
            </a:lvl4pPr>
            <a:lvl5pPr algn="ctr" rtl="0" fontAlgn="base">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a:lstStyle>
          <a:p>
            <a:pPr algn="l"/>
            <a:r>
              <a:rPr lang="ja-JP" altLang="en-US" sz="4000" b="1" dirty="0" smtClean="0">
                <a:latin typeface="メイリオ" panose="020B0604030504040204" pitchFamily="50" charset="-128"/>
                <a:ea typeface="メイリオ" panose="020B0604030504040204" pitchFamily="50" charset="-128"/>
                <a:cs typeface="メイリオ" panose="020B0604030504040204" pitchFamily="50" charset="-128"/>
              </a:rPr>
              <a:t>モデル演習｜</a:t>
            </a:r>
            <a:r>
              <a:rPr lang="ja-JP" altLang="en-US" sz="3600" dirty="0" smtClean="0">
                <a:latin typeface="メイリオ" panose="020B0604030504040204" pitchFamily="50" charset="-128"/>
                <a:ea typeface="メイリオ" panose="020B0604030504040204" pitchFamily="50" charset="-128"/>
                <a:cs typeface="メイリオ" panose="020B0604030504040204" pitchFamily="50" charset="-128"/>
              </a:rPr>
              <a:t>具体的に記載します</a:t>
            </a:r>
            <a:endParaRPr lang="ja-JP" altLang="en-US" sz="40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7" name="テキスト ボックス 36"/>
          <p:cNvSpPr txBox="1"/>
          <p:nvPr/>
        </p:nvSpPr>
        <p:spPr>
          <a:xfrm>
            <a:off x="400380" y="1574057"/>
            <a:ext cx="8525202" cy="682238"/>
          </a:xfrm>
          <a:prstGeom prst="rect">
            <a:avLst/>
          </a:prstGeom>
          <a:solidFill>
            <a:schemeClr val="bg1"/>
          </a:solidFill>
          <a:ln w="19050">
            <a:solidFill>
              <a:schemeClr val="tx1"/>
            </a:solidFill>
          </a:ln>
        </p:spPr>
        <p:txBody>
          <a:bodyPr wrap="square" lIns="72000" rIns="72000" rtlCol="0">
            <a:spAutoFit/>
          </a:bodyPr>
          <a:lstStyle/>
          <a:p>
            <a:pPr>
              <a:lnSpc>
                <a:spcPts val="2300"/>
              </a:lnSpc>
            </a:pP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▢作業室へ案内するが、</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ウロウロ</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と廊下を歩きまわる（作業室で、開始時間まで座って待てない）</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2300"/>
              </a:lnSpc>
            </a:pP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声かけするが、</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徐々</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に表情が強ばり</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跳びはねること</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がある（</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他害のリスク</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有り</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9797336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noGrp="1"/>
          </p:cNvSpPr>
          <p:nvPr>
            <p:ph type="title"/>
          </p:nvPr>
        </p:nvSpPr>
        <p:spPr bwMode="auto">
          <a:prstGeom prst="rect">
            <a:avLst/>
          </a:prstGeom>
          <a:noFill/>
          <a:ln w="9525">
            <a:noFill/>
            <a:miter lim="800000"/>
            <a:headEnd/>
            <a:tailEnd/>
          </a:ln>
        </p:spPr>
        <p:txBody>
          <a:bodyPr vert="horz" wrap="square" lIns="91440" tIns="45720" rIns="91440" bIns="45720" numCol="1" anchor="ctr" anchorCtr="0" compatLnSpc="1">
            <a:prstTxWarp prst="textNoShape">
              <a:avLst/>
            </a:prstTxWarp>
            <a:normAutofit/>
          </a:bodyPr>
          <a:lstStyle>
            <a:lvl1pPr algn="ctr" rtl="0" fontAlgn="base">
              <a:spcBef>
                <a:spcPct val="0"/>
              </a:spcBef>
              <a:spcAft>
                <a:spcPct val="0"/>
              </a:spcAft>
              <a:defRPr kumimoji="1" sz="4400" kern="1200">
                <a:solidFill>
                  <a:schemeClr val="tx1"/>
                </a:solidFill>
                <a:latin typeface="+mj-lt"/>
                <a:ea typeface="+mj-ea"/>
                <a:cs typeface="+mj-cs"/>
              </a:defRPr>
            </a:lvl1pPr>
            <a:lvl2pPr algn="ctr" rtl="0" fontAlgn="base">
              <a:spcBef>
                <a:spcPct val="0"/>
              </a:spcBef>
              <a:spcAft>
                <a:spcPct val="0"/>
              </a:spcAft>
              <a:defRPr kumimoji="1" sz="4400">
                <a:solidFill>
                  <a:schemeClr val="tx1"/>
                </a:solidFill>
                <a:latin typeface="Calibri" pitchFamily="34" charset="0"/>
                <a:ea typeface="ＭＳ Ｐゴシック" charset="-128"/>
              </a:defRPr>
            </a:lvl2pPr>
            <a:lvl3pPr algn="ctr" rtl="0" fontAlgn="base">
              <a:spcBef>
                <a:spcPct val="0"/>
              </a:spcBef>
              <a:spcAft>
                <a:spcPct val="0"/>
              </a:spcAft>
              <a:defRPr kumimoji="1" sz="4400">
                <a:solidFill>
                  <a:schemeClr val="tx1"/>
                </a:solidFill>
                <a:latin typeface="Calibri" pitchFamily="34" charset="0"/>
                <a:ea typeface="ＭＳ Ｐゴシック" charset="-128"/>
              </a:defRPr>
            </a:lvl3pPr>
            <a:lvl4pPr algn="ctr" rtl="0" fontAlgn="base">
              <a:spcBef>
                <a:spcPct val="0"/>
              </a:spcBef>
              <a:spcAft>
                <a:spcPct val="0"/>
              </a:spcAft>
              <a:defRPr kumimoji="1" sz="4400">
                <a:solidFill>
                  <a:schemeClr val="tx1"/>
                </a:solidFill>
                <a:latin typeface="Calibri" pitchFamily="34" charset="0"/>
                <a:ea typeface="ＭＳ Ｐゴシック" charset="-128"/>
              </a:defRPr>
            </a:lvl4pPr>
            <a:lvl5pPr algn="ctr" rtl="0" fontAlgn="base">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a:lstStyle>
          <a:p>
            <a:pPr algn="l"/>
            <a:r>
              <a:rPr lang="ja-JP" altLang="en-US" sz="4000" b="1" dirty="0" smtClean="0">
                <a:latin typeface="メイリオ" panose="020B0604030504040204" pitchFamily="50" charset="-128"/>
                <a:ea typeface="メイリオ" panose="020B0604030504040204" pitchFamily="50" charset="-128"/>
                <a:cs typeface="メイリオ" panose="020B0604030504040204" pitchFamily="50" charset="-128"/>
              </a:rPr>
              <a:t>手順書の作成プロセス②</a:t>
            </a:r>
            <a:endParaRPr lang="ja-JP" altLang="en-US" sz="3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角丸四角形 4"/>
          <p:cNvSpPr/>
          <p:nvPr/>
        </p:nvSpPr>
        <p:spPr>
          <a:xfrm>
            <a:off x="464150" y="1417638"/>
            <a:ext cx="4683914" cy="787226"/>
          </a:xfrm>
          <a:prstGeom prst="round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rtlCol="0" anchor="ctr"/>
          <a:lstStyle/>
          <a:p>
            <a:pPr>
              <a:lnSpc>
                <a:spcPts val="2300"/>
              </a:lnSpc>
            </a:pPr>
            <a:r>
              <a:rPr lang="ja-JP" altLang="en-US"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②</a:t>
            </a:r>
            <a:r>
              <a:rPr lang="ja-JP" altLang="en-US"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障害特性を強みの表現に変換する</a:t>
            </a:r>
            <a:endParaRPr lang="en-US" altLang="ja-JP"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300"/>
              </a:lnSpc>
            </a:pPr>
            <a:endParaRPr lang="en-US" altLang="ja-JP" sz="16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テキスト ボックス 5"/>
          <p:cNvSpPr txBox="1"/>
          <p:nvPr/>
        </p:nvSpPr>
        <p:spPr>
          <a:xfrm>
            <a:off x="464150" y="1844824"/>
            <a:ext cx="8222650" cy="1289753"/>
          </a:xfrm>
          <a:prstGeom prst="rect">
            <a:avLst/>
          </a:prstGeom>
          <a:solidFill>
            <a:schemeClr val="bg1"/>
          </a:solidFill>
          <a:ln w="25400">
            <a:solidFill>
              <a:schemeClr val="tx1"/>
            </a:solidFill>
          </a:ln>
        </p:spPr>
        <p:txBody>
          <a:bodyPr wrap="square" lIns="72000" tIns="108000" rIns="72000" bIns="72000" rtlCol="0">
            <a:spAutoFit/>
          </a:bodyPr>
          <a:lstStyle/>
          <a:p>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苦手</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なことばかりに注目すると、「苦手なこと（もの）を避ける」支援に</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偏</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ってしまいます</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リストアップした障害特性を「強み」の表現に</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変換（</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リフレーミング</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）しましょう。 </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視点を変えることで、強みを活かした支援に</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繋げやすくなります。</a:t>
            </a:r>
            <a:endParaRPr lang="en-US" altLang="ja-JP" dirty="0">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29" name="グループ化 28"/>
          <p:cNvGrpSpPr/>
          <p:nvPr/>
        </p:nvGrpSpPr>
        <p:grpSpPr>
          <a:xfrm>
            <a:off x="35440" y="5445224"/>
            <a:ext cx="2581288" cy="536462"/>
            <a:chOff x="772705" y="1296143"/>
            <a:chExt cx="2581288" cy="536462"/>
          </a:xfrm>
        </p:grpSpPr>
        <p:sp>
          <p:nvSpPr>
            <p:cNvPr id="30" name="正方形/長方形 29"/>
            <p:cNvSpPr/>
            <p:nvPr/>
          </p:nvSpPr>
          <p:spPr>
            <a:xfrm>
              <a:off x="772705" y="1296143"/>
              <a:ext cx="2581288" cy="536462"/>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31" name="正方形/長方形 30"/>
            <p:cNvSpPr/>
            <p:nvPr/>
          </p:nvSpPr>
          <p:spPr>
            <a:xfrm>
              <a:off x="772705" y="1296143"/>
              <a:ext cx="2581288" cy="536462"/>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30480" tIns="30480" rIns="30480" bIns="30480" numCol="1" spcCol="1270" anchor="t" anchorCtr="0">
              <a:noAutofit/>
            </a:bodyPr>
            <a:lstStyle/>
            <a:p>
              <a:pPr lvl="0" algn="l" defTabSz="711200">
                <a:lnSpc>
                  <a:spcPct val="90000"/>
                </a:lnSpc>
                <a:spcBef>
                  <a:spcPct val="0"/>
                </a:spcBef>
                <a:spcAft>
                  <a:spcPct val="35000"/>
                </a:spcAft>
              </a:pPr>
              <a:endParaRPr kumimoji="1" lang="ja-JP" altLang="en-US" sz="1600" kern="1200" dirty="0">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33" name="正方形/長方形 32"/>
          <p:cNvSpPr/>
          <p:nvPr/>
        </p:nvSpPr>
        <p:spPr>
          <a:xfrm>
            <a:off x="1985432" y="5589240"/>
            <a:ext cx="2581288" cy="536462"/>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graphicFrame>
        <p:nvGraphicFramePr>
          <p:cNvPr id="41" name="図表 40"/>
          <p:cNvGraphicFramePr/>
          <p:nvPr>
            <p:extLst>
              <p:ext uri="{D42A27DB-BD31-4B8C-83A1-F6EECF244321}">
                <p14:modId xmlns:p14="http://schemas.microsoft.com/office/powerpoint/2010/main" val="3548297679"/>
              </p:ext>
            </p:extLst>
          </p:nvPr>
        </p:nvGraphicFramePr>
        <p:xfrm>
          <a:off x="1547664" y="2204864"/>
          <a:ext cx="5760640" cy="47701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10" name="グループ化 9"/>
          <p:cNvGrpSpPr/>
          <p:nvPr/>
        </p:nvGrpSpPr>
        <p:grpSpPr>
          <a:xfrm>
            <a:off x="2542166" y="6381328"/>
            <a:ext cx="6422322" cy="374494"/>
            <a:chOff x="3153084" y="2007784"/>
            <a:chExt cx="2425370" cy="2084734"/>
          </a:xfrm>
        </p:grpSpPr>
        <p:sp>
          <p:nvSpPr>
            <p:cNvPr id="11" name="正方形/長方形 10"/>
            <p:cNvSpPr/>
            <p:nvPr/>
          </p:nvSpPr>
          <p:spPr>
            <a:xfrm>
              <a:off x="3153084" y="2007784"/>
              <a:ext cx="2425370" cy="2084734"/>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anchor="b"/>
            <a:lstStyle/>
            <a:p>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ヒントシート：自閉症スペクトラム障害の特性（抜粋</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）を</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参考にして下さい</a:t>
              </a:r>
              <a:endParaRPr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正方形/長方形 11"/>
            <p:cNvSpPr/>
            <p:nvPr/>
          </p:nvSpPr>
          <p:spPr>
            <a:xfrm>
              <a:off x="3153084" y="2007784"/>
              <a:ext cx="2425370" cy="2084734"/>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26670" tIns="26670" rIns="26670" bIns="26670" numCol="1" spcCol="1270" anchor="t" anchorCtr="0">
              <a:noAutofit/>
            </a:bodyPr>
            <a:lstStyle/>
            <a:p>
              <a:pPr lvl="0" algn="r" defTabSz="622300">
                <a:lnSpc>
                  <a:spcPts val="2200"/>
                </a:lnSpc>
                <a:spcBef>
                  <a:spcPct val="0"/>
                </a:spcBef>
                <a:spcAft>
                  <a:spcPct val="35000"/>
                </a:spcAft>
              </a:pPr>
              <a:endParaRPr kumimoji="1" lang="ja-JP" altLang="en-US" sz="1400" b="0" kern="1200" dirty="0">
                <a:latin typeface="メイリオ" panose="020B0604030504040204" pitchFamily="50" charset="-128"/>
                <a:ea typeface="メイリオ" panose="020B0604030504040204" pitchFamily="50" charset="-128"/>
                <a:cs typeface="メイリオ" panose="020B0604030504040204" pitchFamily="50" charset="-128"/>
              </a:endParaRPr>
            </a:p>
          </p:txBody>
        </p:sp>
      </p:grpSp>
    </p:spTree>
    <p:extLst>
      <p:ext uri="{BB962C8B-B14F-4D97-AF65-F5344CB8AC3E}">
        <p14:creationId xmlns:p14="http://schemas.microsoft.com/office/powerpoint/2010/main" val="20430670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角丸四角形 35"/>
          <p:cNvSpPr/>
          <p:nvPr/>
        </p:nvSpPr>
        <p:spPr>
          <a:xfrm>
            <a:off x="391358" y="1264753"/>
            <a:ext cx="4906888" cy="3168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bIns="0" rtlCol="0" anchor="ctr"/>
          <a:lstStyle/>
          <a:p>
            <a:pPr algn="ctr"/>
            <a:r>
              <a:rPr kumimoji="1"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生じている問題、生じうるリスクを具体的に記載</a:t>
            </a:r>
            <a:endParaRPr kumimoji="1" lang="ja-JP" altLang="en-US" sz="16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下矢印 12"/>
          <p:cNvSpPr/>
          <p:nvPr/>
        </p:nvSpPr>
        <p:spPr>
          <a:xfrm>
            <a:off x="6706039" y="4354420"/>
            <a:ext cx="576064" cy="36385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9" name="直線矢印コネクタ 18"/>
          <p:cNvCxnSpPr/>
          <p:nvPr/>
        </p:nvCxnSpPr>
        <p:spPr>
          <a:xfrm flipV="1">
            <a:off x="4283968" y="3053014"/>
            <a:ext cx="725648" cy="1742"/>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p:nvPr/>
        </p:nvCxnSpPr>
        <p:spPr>
          <a:xfrm flipV="1">
            <a:off x="4283968" y="4568614"/>
            <a:ext cx="711881" cy="452269"/>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2" name="角丸四角形 21"/>
          <p:cNvSpPr/>
          <p:nvPr/>
        </p:nvSpPr>
        <p:spPr>
          <a:xfrm>
            <a:off x="393101" y="2431326"/>
            <a:ext cx="3744416" cy="616046"/>
          </a:xfrm>
          <a:prstGeom prst="round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rtlCol="0" anchor="ctr"/>
          <a:lstStyle/>
          <a:p>
            <a:pPr>
              <a:lnSpc>
                <a:spcPts val="2300"/>
              </a:lnSpc>
            </a:pPr>
            <a:r>
              <a:rPr lang="ja-JP" altLang="en-US"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①背景の障害特性を推測</a:t>
            </a:r>
            <a:r>
              <a:rPr lang="ja-JP" altLang="en-US" sz="16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｜氷山モデル</a:t>
            </a:r>
            <a:endParaRPr lang="en-US" altLang="ja-JP" sz="16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300"/>
              </a:lnSpc>
            </a:pPr>
            <a:endParaRPr lang="en-US" altLang="ja-JP" sz="16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 name="角丸四角形 22"/>
          <p:cNvSpPr/>
          <p:nvPr/>
        </p:nvSpPr>
        <p:spPr>
          <a:xfrm>
            <a:off x="5049855" y="2431326"/>
            <a:ext cx="3744416" cy="329415"/>
          </a:xfrm>
          <a:prstGeom prst="round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rtlCol="0" anchor="ctr"/>
          <a:lstStyle/>
          <a:p>
            <a:pPr>
              <a:lnSpc>
                <a:spcPts val="2300"/>
              </a:lnSpc>
            </a:pPr>
            <a:r>
              <a:rPr lang="ja-JP" altLang="en-US"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②障害特性を「強み」の表現に変換</a:t>
            </a:r>
            <a:endParaRPr lang="en-US" altLang="ja-JP" sz="16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4" name="テキスト ボックス 23"/>
          <p:cNvSpPr txBox="1"/>
          <p:nvPr/>
        </p:nvSpPr>
        <p:spPr>
          <a:xfrm>
            <a:off x="395536" y="2745529"/>
            <a:ext cx="3888432" cy="1567096"/>
          </a:xfrm>
          <a:prstGeom prst="rect">
            <a:avLst/>
          </a:prstGeom>
          <a:solidFill>
            <a:schemeClr val="bg1"/>
          </a:solidFill>
          <a:ln w="19050">
            <a:solidFill>
              <a:schemeClr val="tx1"/>
            </a:solidFill>
          </a:ln>
        </p:spPr>
        <p:txBody>
          <a:bodyPr wrap="square" lIns="72000" rIns="72000" rtlCol="0">
            <a:spAutoFit/>
          </a:bodyPr>
          <a:lstStyle/>
          <a:p>
            <a:pPr>
              <a:lnSpc>
                <a:spcPts val="2300"/>
              </a:lnSpc>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・先の見通しをうまく持てない</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2300"/>
              </a:lnSpc>
            </a:pP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・言葉（音声）で伝えられた内容を理解する</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2300"/>
              </a:lnSpc>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ことが苦手</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2300"/>
              </a:lnSpc>
            </a:pP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・物事の「始め」と「終わり」がわかりにくい</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2300"/>
              </a:lnSpc>
            </a:pP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5" name="テキスト ボックス 24"/>
          <p:cNvSpPr txBox="1"/>
          <p:nvPr/>
        </p:nvSpPr>
        <p:spPr>
          <a:xfrm>
            <a:off x="5037150" y="2745529"/>
            <a:ext cx="3888432" cy="1567096"/>
          </a:xfrm>
          <a:prstGeom prst="rect">
            <a:avLst/>
          </a:prstGeom>
          <a:solidFill>
            <a:schemeClr val="bg1"/>
          </a:solidFill>
          <a:ln w="19050">
            <a:solidFill>
              <a:schemeClr val="tx1"/>
            </a:solidFill>
          </a:ln>
        </p:spPr>
        <p:txBody>
          <a:bodyPr wrap="square" lIns="72000" rIns="72000" rtlCol="0">
            <a:spAutoFit/>
          </a:bodyPr>
          <a:lstStyle/>
          <a:p>
            <a:pPr>
              <a:lnSpc>
                <a:spcPts val="2300"/>
              </a:lnSpc>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・見通しが持てることには安心して自立的</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に</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2300"/>
              </a:lnSpc>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取り組む</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ことができる</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2300"/>
              </a:lnSpc>
            </a:pP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・目で見て分かることの理解は得意</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2300"/>
              </a:lnSpc>
            </a:pP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・「始め」と「終わり」がわかるようになって</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2300"/>
              </a:lnSpc>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いればしっかり守ることができる</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26" name="直線矢印コネクタ 25"/>
          <p:cNvCxnSpPr/>
          <p:nvPr/>
        </p:nvCxnSpPr>
        <p:spPr>
          <a:xfrm flipV="1">
            <a:off x="4283968" y="3556329"/>
            <a:ext cx="725648" cy="1742"/>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 name="直線矢印コネクタ 26"/>
          <p:cNvCxnSpPr/>
          <p:nvPr/>
        </p:nvCxnSpPr>
        <p:spPr>
          <a:xfrm flipV="1">
            <a:off x="4283968" y="4058602"/>
            <a:ext cx="725648" cy="1742"/>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8" name="角丸四角形 27"/>
          <p:cNvSpPr/>
          <p:nvPr/>
        </p:nvSpPr>
        <p:spPr>
          <a:xfrm>
            <a:off x="393101" y="4739358"/>
            <a:ext cx="3717007" cy="357721"/>
          </a:xfrm>
          <a:prstGeom prst="round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rtlCol="0" anchor="ctr"/>
          <a:lstStyle/>
          <a:p>
            <a:pPr>
              <a:lnSpc>
                <a:spcPts val="2300"/>
              </a:lnSpc>
            </a:pPr>
            <a:r>
              <a:rPr lang="ja-JP" altLang="en-US"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③他の場面から「強み」のリスト追加</a:t>
            </a:r>
            <a:endParaRPr lang="en-US" altLang="ja-JP" sz="16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9" name="テキスト ボックス 28"/>
          <p:cNvSpPr txBox="1"/>
          <p:nvPr/>
        </p:nvSpPr>
        <p:spPr>
          <a:xfrm>
            <a:off x="395536" y="5080496"/>
            <a:ext cx="3888432" cy="1567096"/>
          </a:xfrm>
          <a:prstGeom prst="rect">
            <a:avLst/>
          </a:prstGeom>
          <a:solidFill>
            <a:schemeClr val="bg1"/>
          </a:solidFill>
          <a:ln w="19050">
            <a:solidFill>
              <a:schemeClr val="tx1"/>
            </a:solidFill>
          </a:ln>
        </p:spPr>
        <p:txBody>
          <a:bodyPr wrap="square" lIns="72000" rIns="72000" rtlCol="0">
            <a:spAutoFit/>
          </a:bodyPr>
          <a:lstStyle/>
          <a:p>
            <a:pPr>
              <a:lnSpc>
                <a:spcPts val="2300"/>
              </a:lnSpc>
            </a:pP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2300"/>
              </a:lnSpc>
            </a:pP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2300"/>
              </a:lnSpc>
            </a:pP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2300"/>
              </a:lnSpc>
            </a:pP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2300"/>
              </a:lnSpc>
            </a:pP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2" name="角丸四角形 31"/>
          <p:cNvSpPr/>
          <p:nvPr/>
        </p:nvSpPr>
        <p:spPr>
          <a:xfrm>
            <a:off x="5043178" y="4760073"/>
            <a:ext cx="3717007" cy="357721"/>
          </a:xfrm>
          <a:prstGeom prst="round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rtlCol="0" anchor="ctr"/>
          <a:lstStyle/>
          <a:p>
            <a:pPr>
              <a:lnSpc>
                <a:spcPts val="2300"/>
              </a:lnSpc>
            </a:pPr>
            <a:r>
              <a:rPr lang="ja-JP" altLang="en-US"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④「強み」を活かした新たな環境</a:t>
            </a:r>
            <a:endParaRPr lang="en-US" altLang="ja-JP" sz="16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3" name="テキスト ボックス 32"/>
          <p:cNvSpPr txBox="1"/>
          <p:nvPr/>
        </p:nvSpPr>
        <p:spPr>
          <a:xfrm>
            <a:off x="5049855" y="5080496"/>
            <a:ext cx="3888432" cy="1567096"/>
          </a:xfrm>
          <a:prstGeom prst="rect">
            <a:avLst/>
          </a:prstGeom>
          <a:solidFill>
            <a:schemeClr val="bg1"/>
          </a:solidFill>
          <a:ln w="19050">
            <a:solidFill>
              <a:schemeClr val="tx1"/>
            </a:solidFill>
          </a:ln>
        </p:spPr>
        <p:txBody>
          <a:bodyPr wrap="square" lIns="72000" rIns="72000" rtlCol="0">
            <a:spAutoFit/>
          </a:bodyPr>
          <a:lstStyle/>
          <a:p>
            <a:pPr>
              <a:lnSpc>
                <a:spcPts val="2300"/>
              </a:lnSpc>
            </a:pP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2300"/>
              </a:lnSpc>
            </a:pP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2300"/>
              </a:lnSpc>
            </a:pP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2300"/>
              </a:lnSpc>
            </a:pP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2300"/>
              </a:lnSpc>
            </a:pP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4" name="タイトル 1"/>
          <p:cNvSpPr txBox="1">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rmAutofit/>
          </a:bodyPr>
          <a:lstStyle>
            <a:lvl1pPr algn="ctr" rtl="0" fontAlgn="base">
              <a:spcBef>
                <a:spcPct val="0"/>
              </a:spcBef>
              <a:spcAft>
                <a:spcPct val="0"/>
              </a:spcAft>
              <a:defRPr kumimoji="1" sz="4400" kern="1200">
                <a:solidFill>
                  <a:schemeClr val="tx1"/>
                </a:solidFill>
                <a:latin typeface="+mj-lt"/>
                <a:ea typeface="+mj-ea"/>
                <a:cs typeface="+mj-cs"/>
              </a:defRPr>
            </a:lvl1pPr>
            <a:lvl2pPr algn="ctr" rtl="0" fontAlgn="base">
              <a:spcBef>
                <a:spcPct val="0"/>
              </a:spcBef>
              <a:spcAft>
                <a:spcPct val="0"/>
              </a:spcAft>
              <a:defRPr kumimoji="1" sz="4400">
                <a:solidFill>
                  <a:schemeClr val="tx1"/>
                </a:solidFill>
                <a:latin typeface="Calibri" pitchFamily="34" charset="0"/>
                <a:ea typeface="ＭＳ Ｐゴシック" charset="-128"/>
              </a:defRPr>
            </a:lvl2pPr>
            <a:lvl3pPr algn="ctr" rtl="0" fontAlgn="base">
              <a:spcBef>
                <a:spcPct val="0"/>
              </a:spcBef>
              <a:spcAft>
                <a:spcPct val="0"/>
              </a:spcAft>
              <a:defRPr kumimoji="1" sz="4400">
                <a:solidFill>
                  <a:schemeClr val="tx1"/>
                </a:solidFill>
                <a:latin typeface="Calibri" pitchFamily="34" charset="0"/>
                <a:ea typeface="ＭＳ Ｐゴシック" charset="-128"/>
              </a:defRPr>
            </a:lvl3pPr>
            <a:lvl4pPr algn="ctr" rtl="0" fontAlgn="base">
              <a:spcBef>
                <a:spcPct val="0"/>
              </a:spcBef>
              <a:spcAft>
                <a:spcPct val="0"/>
              </a:spcAft>
              <a:defRPr kumimoji="1" sz="4400">
                <a:solidFill>
                  <a:schemeClr val="tx1"/>
                </a:solidFill>
                <a:latin typeface="Calibri" pitchFamily="34" charset="0"/>
                <a:ea typeface="ＭＳ Ｐゴシック" charset="-128"/>
              </a:defRPr>
            </a:lvl4pPr>
            <a:lvl5pPr algn="ctr" rtl="0" fontAlgn="base">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a:lstStyle>
          <a:p>
            <a:pPr algn="l"/>
            <a:r>
              <a:rPr lang="ja-JP" altLang="en-US" sz="4000" b="1" dirty="0" smtClean="0">
                <a:latin typeface="メイリオ" panose="020B0604030504040204" pitchFamily="50" charset="-128"/>
                <a:ea typeface="メイリオ" panose="020B0604030504040204" pitchFamily="50" charset="-128"/>
                <a:cs typeface="メイリオ" panose="020B0604030504040204" pitchFamily="50" charset="-128"/>
              </a:rPr>
              <a:t>モデル演習｜</a:t>
            </a:r>
            <a:r>
              <a:rPr lang="ja-JP" altLang="en-US" sz="3600" dirty="0" smtClean="0">
                <a:latin typeface="メイリオ" panose="020B0604030504040204" pitchFamily="50" charset="-128"/>
                <a:ea typeface="メイリオ" panose="020B0604030504040204" pitchFamily="50" charset="-128"/>
                <a:cs typeface="メイリオ" panose="020B0604030504040204" pitchFamily="50" charset="-128"/>
              </a:rPr>
              <a:t>具体的に記載します</a:t>
            </a:r>
            <a:endParaRPr lang="ja-JP" altLang="en-US" sz="40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7" name="テキスト ボックス 36"/>
          <p:cNvSpPr txBox="1"/>
          <p:nvPr/>
        </p:nvSpPr>
        <p:spPr>
          <a:xfrm>
            <a:off x="400380" y="1574057"/>
            <a:ext cx="8525202" cy="682238"/>
          </a:xfrm>
          <a:prstGeom prst="rect">
            <a:avLst/>
          </a:prstGeom>
          <a:solidFill>
            <a:schemeClr val="bg1"/>
          </a:solidFill>
          <a:ln w="19050">
            <a:solidFill>
              <a:schemeClr val="tx1"/>
            </a:solidFill>
          </a:ln>
        </p:spPr>
        <p:txBody>
          <a:bodyPr wrap="square" lIns="72000" rIns="72000" rtlCol="0">
            <a:spAutoFit/>
          </a:bodyPr>
          <a:lstStyle/>
          <a:p>
            <a:pPr>
              <a:lnSpc>
                <a:spcPts val="2300"/>
              </a:lnSpc>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▢作業室へ案内するが、ウロウロと廊下を歩きまわる（作業室で、開始時間まで座って</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待てない）</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2300"/>
              </a:lnSpc>
            </a:pP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▢声かけするが、</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徐々に表情が強ばり跳びはねることがある（他害のリスク有り</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 name="テキスト ボックス 17"/>
          <p:cNvSpPr txBox="1"/>
          <p:nvPr/>
        </p:nvSpPr>
        <p:spPr>
          <a:xfrm>
            <a:off x="395536" y="2745529"/>
            <a:ext cx="3888432" cy="1570993"/>
          </a:xfrm>
          <a:prstGeom prst="rect">
            <a:avLst/>
          </a:prstGeom>
          <a:solidFill>
            <a:schemeClr val="bg1"/>
          </a:solidFill>
          <a:ln w="19050">
            <a:solidFill>
              <a:schemeClr val="tx1"/>
            </a:solidFill>
          </a:ln>
        </p:spPr>
        <p:txBody>
          <a:bodyPr wrap="square" lIns="72000" tIns="36000" rIns="72000" bIns="72000" rtlCol="0">
            <a:spAutoFit/>
          </a:bodyPr>
          <a:lstStyle/>
          <a:p>
            <a:pPr>
              <a:lnSpc>
                <a:spcPts val="1900"/>
              </a:lnSpc>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先の見通しをうまく</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持てない</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（待つための</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900"/>
              </a:lnSpc>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グッズや方法が準備されていない）</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900"/>
              </a:lnSpc>
            </a:pP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言葉（音声）で伝えられた内容を理解する</a:t>
            </a:r>
            <a:endParaRPr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900"/>
              </a:lnSpc>
            </a:pP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ことが苦手</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（言葉で指示されている）</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900"/>
              </a:lnSpc>
            </a:pP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物事の「始め」と「終わり」がわかりにくい</a:t>
            </a:r>
            <a:endParaRPr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900"/>
              </a:lnSpc>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（いつまで待つかが示されていない）</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136725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57200" y="2632050"/>
            <a:ext cx="8229600" cy="3494113"/>
          </a:xfrm>
        </p:spPr>
        <p:txBody>
          <a:bodyPr/>
          <a:lstStyle/>
          <a:p>
            <a:pPr marL="0" indent="0">
              <a:lnSpc>
                <a:spcPts val="2600"/>
              </a:lnSpc>
              <a:buNone/>
            </a:pP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対象者の「強み」を様々な場面、記録から膨らませていきます。</a:t>
            </a:r>
            <a:endParaRPr kumimoji="1"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ts val="2600"/>
              </a:lnSpc>
              <a:buNone/>
            </a:pP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特定</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の行動上の問題やリスクが推測される場面だけでなく、日常生活全般の様子から、強みのリストを補強していきます。</a:t>
            </a:r>
            <a:endPar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タイトル 1"/>
          <p:cNvSpPr txBox="1">
            <a:spLocks noGrp="1"/>
          </p:cNvSpPr>
          <p:nvPr>
            <p:ph type="title"/>
          </p:nvPr>
        </p:nvSpPr>
        <p:spPr bwMode="auto">
          <a:prstGeom prst="rect">
            <a:avLst/>
          </a:prstGeom>
          <a:noFill/>
          <a:ln w="9525">
            <a:noFill/>
            <a:miter lim="800000"/>
            <a:headEnd/>
            <a:tailEnd/>
          </a:ln>
        </p:spPr>
        <p:txBody>
          <a:bodyPr vert="horz" wrap="square" lIns="91440" tIns="45720" rIns="91440" bIns="45720" numCol="1" anchor="ctr" anchorCtr="0" compatLnSpc="1">
            <a:prstTxWarp prst="textNoShape">
              <a:avLst/>
            </a:prstTxWarp>
            <a:normAutofit/>
          </a:bodyPr>
          <a:lstStyle>
            <a:lvl1pPr algn="ctr" rtl="0" fontAlgn="base">
              <a:spcBef>
                <a:spcPct val="0"/>
              </a:spcBef>
              <a:spcAft>
                <a:spcPct val="0"/>
              </a:spcAft>
              <a:defRPr kumimoji="1" sz="4400" kern="1200">
                <a:solidFill>
                  <a:schemeClr val="tx1"/>
                </a:solidFill>
                <a:latin typeface="+mj-lt"/>
                <a:ea typeface="+mj-ea"/>
                <a:cs typeface="+mj-cs"/>
              </a:defRPr>
            </a:lvl1pPr>
            <a:lvl2pPr algn="ctr" rtl="0" fontAlgn="base">
              <a:spcBef>
                <a:spcPct val="0"/>
              </a:spcBef>
              <a:spcAft>
                <a:spcPct val="0"/>
              </a:spcAft>
              <a:defRPr kumimoji="1" sz="4400">
                <a:solidFill>
                  <a:schemeClr val="tx1"/>
                </a:solidFill>
                <a:latin typeface="Calibri" pitchFamily="34" charset="0"/>
                <a:ea typeface="ＭＳ Ｐゴシック" charset="-128"/>
              </a:defRPr>
            </a:lvl2pPr>
            <a:lvl3pPr algn="ctr" rtl="0" fontAlgn="base">
              <a:spcBef>
                <a:spcPct val="0"/>
              </a:spcBef>
              <a:spcAft>
                <a:spcPct val="0"/>
              </a:spcAft>
              <a:defRPr kumimoji="1" sz="4400">
                <a:solidFill>
                  <a:schemeClr val="tx1"/>
                </a:solidFill>
                <a:latin typeface="Calibri" pitchFamily="34" charset="0"/>
                <a:ea typeface="ＭＳ Ｐゴシック" charset="-128"/>
              </a:defRPr>
            </a:lvl3pPr>
            <a:lvl4pPr algn="ctr" rtl="0" fontAlgn="base">
              <a:spcBef>
                <a:spcPct val="0"/>
              </a:spcBef>
              <a:spcAft>
                <a:spcPct val="0"/>
              </a:spcAft>
              <a:defRPr kumimoji="1" sz="4400">
                <a:solidFill>
                  <a:schemeClr val="tx1"/>
                </a:solidFill>
                <a:latin typeface="Calibri" pitchFamily="34" charset="0"/>
                <a:ea typeface="ＭＳ Ｐゴシック" charset="-128"/>
              </a:defRPr>
            </a:lvl4pPr>
            <a:lvl5pPr algn="ctr" rtl="0" fontAlgn="base">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a:lstStyle>
          <a:p>
            <a:pPr algn="l"/>
            <a:r>
              <a:rPr lang="ja-JP" altLang="en-US" sz="4000" b="1" dirty="0" smtClean="0">
                <a:latin typeface="メイリオ" panose="020B0604030504040204" pitchFamily="50" charset="-128"/>
                <a:ea typeface="メイリオ" panose="020B0604030504040204" pitchFamily="50" charset="-128"/>
                <a:cs typeface="メイリオ" panose="020B0604030504040204" pitchFamily="50" charset="-128"/>
              </a:rPr>
              <a:t>手順書の作成プロセス③</a:t>
            </a:r>
            <a:endParaRPr lang="ja-JP" altLang="en-US" sz="3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角丸四角形 4"/>
          <p:cNvSpPr/>
          <p:nvPr/>
        </p:nvSpPr>
        <p:spPr>
          <a:xfrm>
            <a:off x="464150" y="1417638"/>
            <a:ext cx="4683914" cy="787226"/>
          </a:xfrm>
          <a:prstGeom prst="round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rtlCol="0" anchor="ctr"/>
          <a:lstStyle/>
          <a:p>
            <a:pPr>
              <a:lnSpc>
                <a:spcPts val="2300"/>
              </a:lnSpc>
            </a:pPr>
            <a:r>
              <a:rPr lang="ja-JP" altLang="en-US"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③</a:t>
            </a:r>
            <a:r>
              <a:rPr lang="ja-JP" altLang="en-US"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他の場面から「強み」のリストを追加</a:t>
            </a:r>
            <a:endParaRPr lang="en-US" altLang="ja-JP"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300"/>
              </a:lnSpc>
            </a:pPr>
            <a:endParaRPr lang="en-US" altLang="ja-JP" sz="16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テキスト ボックス 5"/>
          <p:cNvSpPr txBox="1"/>
          <p:nvPr/>
        </p:nvSpPr>
        <p:spPr>
          <a:xfrm>
            <a:off x="464150" y="1844824"/>
            <a:ext cx="8222650" cy="476710"/>
          </a:xfrm>
          <a:prstGeom prst="rect">
            <a:avLst/>
          </a:prstGeom>
          <a:solidFill>
            <a:schemeClr val="bg1"/>
          </a:solidFill>
          <a:ln w="25400">
            <a:solidFill>
              <a:schemeClr val="tx1"/>
            </a:solidFill>
          </a:ln>
        </p:spPr>
        <p:txBody>
          <a:bodyPr wrap="square" lIns="72000" tIns="108000" rIns="72000" bIns="72000" rtlCol="0">
            <a:spAutoFit/>
          </a:bodyPr>
          <a:lstStyle/>
          <a:p>
            <a:pPr>
              <a:lnSpc>
                <a:spcPts val="2300"/>
              </a:lnSpc>
            </a:pPr>
            <a:r>
              <a:rPr lang="ja-JP" altLang="en-US" dirty="0">
                <a:latin typeface="メイリオ" panose="020B0604030504040204" pitchFamily="50" charset="-128"/>
                <a:ea typeface="メイリオ" panose="020B0604030504040204" pitchFamily="50" charset="-128"/>
                <a:cs typeface="メイリオ" panose="020B0604030504040204" pitchFamily="50" charset="-128"/>
              </a:rPr>
              <a:t>他の場面の観察から、リストされていない「強み」を</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加えていきます。</a:t>
            </a:r>
            <a:endParaRPr lang="en-US" altLang="ja-JP" dirty="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2" name="図 1"/>
          <p:cNvPicPr>
            <a:picLocks noChangeAspect="1"/>
          </p:cNvPicPr>
          <p:nvPr/>
        </p:nvPicPr>
        <p:blipFill>
          <a:blip r:embed="rId2">
            <a:duotone>
              <a:schemeClr val="accent5">
                <a:shade val="45000"/>
                <a:satMod val="135000"/>
              </a:schemeClr>
              <a:prstClr val="white"/>
            </a:duotone>
          </a:blip>
          <a:stretch>
            <a:fillRect/>
          </a:stretch>
        </p:blipFill>
        <p:spPr>
          <a:xfrm>
            <a:off x="940776" y="4149080"/>
            <a:ext cx="1080120" cy="1931200"/>
          </a:xfrm>
          <a:prstGeom prst="rect">
            <a:avLst/>
          </a:prstGeom>
        </p:spPr>
      </p:pic>
      <p:pic>
        <p:nvPicPr>
          <p:cNvPr id="7" name="図 6"/>
          <p:cNvPicPr>
            <a:picLocks noChangeAspect="1"/>
          </p:cNvPicPr>
          <p:nvPr/>
        </p:nvPicPr>
        <p:blipFill>
          <a:blip r:embed="rId2">
            <a:duotone>
              <a:schemeClr val="accent5">
                <a:shade val="45000"/>
                <a:satMod val="135000"/>
              </a:schemeClr>
              <a:prstClr val="white"/>
            </a:duotone>
          </a:blip>
          <a:stretch>
            <a:fillRect/>
          </a:stretch>
        </p:blipFill>
        <p:spPr>
          <a:xfrm>
            <a:off x="2915816" y="4149080"/>
            <a:ext cx="1080120" cy="1931200"/>
          </a:xfrm>
          <a:prstGeom prst="rect">
            <a:avLst/>
          </a:prstGeom>
        </p:spPr>
      </p:pic>
      <p:pic>
        <p:nvPicPr>
          <p:cNvPr id="8" name="図 7"/>
          <p:cNvPicPr>
            <a:picLocks noChangeAspect="1"/>
          </p:cNvPicPr>
          <p:nvPr/>
        </p:nvPicPr>
        <p:blipFill>
          <a:blip r:embed="rId2">
            <a:duotone>
              <a:schemeClr val="accent5">
                <a:shade val="45000"/>
                <a:satMod val="135000"/>
              </a:schemeClr>
              <a:prstClr val="white"/>
            </a:duotone>
          </a:blip>
          <a:stretch>
            <a:fillRect/>
          </a:stretch>
        </p:blipFill>
        <p:spPr>
          <a:xfrm>
            <a:off x="4890856" y="4149080"/>
            <a:ext cx="1080120" cy="1931200"/>
          </a:xfrm>
          <a:prstGeom prst="rect">
            <a:avLst/>
          </a:prstGeom>
        </p:spPr>
      </p:pic>
      <p:pic>
        <p:nvPicPr>
          <p:cNvPr id="9" name="図 8"/>
          <p:cNvPicPr>
            <a:picLocks noChangeAspect="1"/>
          </p:cNvPicPr>
          <p:nvPr/>
        </p:nvPicPr>
        <p:blipFill>
          <a:blip r:embed="rId2">
            <a:duotone>
              <a:schemeClr val="accent5">
                <a:shade val="45000"/>
                <a:satMod val="135000"/>
              </a:schemeClr>
              <a:prstClr val="white"/>
            </a:duotone>
          </a:blip>
          <a:stretch>
            <a:fillRect/>
          </a:stretch>
        </p:blipFill>
        <p:spPr>
          <a:xfrm>
            <a:off x="6865896" y="4149080"/>
            <a:ext cx="1080120" cy="1931200"/>
          </a:xfrm>
          <a:prstGeom prst="rect">
            <a:avLst/>
          </a:prstGeom>
        </p:spPr>
      </p:pic>
      <p:sp>
        <p:nvSpPr>
          <p:cNvPr id="10" name="テキスト ボックス 9"/>
          <p:cNvSpPr txBox="1"/>
          <p:nvPr/>
        </p:nvSpPr>
        <p:spPr>
          <a:xfrm>
            <a:off x="652744" y="6126163"/>
            <a:ext cx="1656184" cy="307777"/>
          </a:xfrm>
          <a:prstGeom prst="rect">
            <a:avLst/>
          </a:prstGeom>
          <a:noFill/>
        </p:spPr>
        <p:txBody>
          <a:bodyPr wrap="square" rtlCol="0">
            <a:spAutoFit/>
          </a:bodyPr>
          <a:lstStyle/>
          <a:p>
            <a:pPr algn="ctr"/>
            <a:r>
              <a:rPr kumimoji="1"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保護者からの情報</a:t>
            </a:r>
            <a:endParaRPr kumimoji="1" lang="ja-JP" altLang="en-US" sz="1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テキスト ボックス 10"/>
          <p:cNvSpPr txBox="1"/>
          <p:nvPr/>
        </p:nvSpPr>
        <p:spPr>
          <a:xfrm>
            <a:off x="2627784" y="6126163"/>
            <a:ext cx="1656184" cy="307777"/>
          </a:xfrm>
          <a:prstGeom prst="rect">
            <a:avLst/>
          </a:prstGeom>
          <a:noFill/>
        </p:spPr>
        <p:txBody>
          <a:bodyPr wrap="square" rtlCol="0">
            <a:spAutoFit/>
          </a:bodyPr>
          <a:lstStyle/>
          <a:p>
            <a:pPr algn="ct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生育歴</a:t>
            </a:r>
            <a:endParaRPr kumimoji="1" lang="ja-JP" altLang="en-US" sz="1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テキスト ボックス 11"/>
          <p:cNvSpPr txBox="1"/>
          <p:nvPr/>
        </p:nvSpPr>
        <p:spPr>
          <a:xfrm>
            <a:off x="4602824" y="6126163"/>
            <a:ext cx="1656184" cy="307777"/>
          </a:xfrm>
          <a:prstGeom prst="rect">
            <a:avLst/>
          </a:prstGeom>
          <a:noFill/>
        </p:spPr>
        <p:txBody>
          <a:bodyPr wrap="square" rtlCol="0">
            <a:spAutoFit/>
          </a:bodyPr>
          <a:lstStyle/>
          <a:p>
            <a:pPr algn="ct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生活全般</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の記録</a:t>
            </a:r>
            <a:endParaRPr kumimoji="1" lang="ja-JP" altLang="en-US" sz="1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 name="テキスト ボックス 13"/>
          <p:cNvSpPr txBox="1"/>
          <p:nvPr/>
        </p:nvSpPr>
        <p:spPr>
          <a:xfrm>
            <a:off x="6577864" y="6126162"/>
            <a:ext cx="1656184" cy="307777"/>
          </a:xfrm>
          <a:prstGeom prst="rect">
            <a:avLst/>
          </a:prstGeom>
          <a:noFill/>
        </p:spPr>
        <p:txBody>
          <a:bodyPr wrap="square" rtlCol="0">
            <a:spAutoFit/>
          </a:bodyPr>
          <a:lstStyle/>
          <a:p>
            <a:pPr algn="ct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各種記録</a:t>
            </a:r>
            <a:endParaRPr kumimoji="1" lang="ja-JP" altLang="en-US" sz="1400" b="1"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1684565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角丸四角形 35"/>
          <p:cNvSpPr/>
          <p:nvPr/>
        </p:nvSpPr>
        <p:spPr>
          <a:xfrm>
            <a:off x="391358" y="1264753"/>
            <a:ext cx="4906888" cy="3168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bIns="0" rtlCol="0" anchor="ctr"/>
          <a:lstStyle/>
          <a:p>
            <a:pPr algn="ctr"/>
            <a:r>
              <a:rPr kumimoji="1"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生じている問題、生じうるリスクを具体的に記載</a:t>
            </a:r>
            <a:endParaRPr kumimoji="1" lang="ja-JP" altLang="en-US" sz="16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下矢印 12"/>
          <p:cNvSpPr/>
          <p:nvPr/>
        </p:nvSpPr>
        <p:spPr>
          <a:xfrm>
            <a:off x="6706039" y="4354420"/>
            <a:ext cx="576064" cy="36385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9" name="直線矢印コネクタ 18"/>
          <p:cNvCxnSpPr/>
          <p:nvPr/>
        </p:nvCxnSpPr>
        <p:spPr>
          <a:xfrm flipV="1">
            <a:off x="4283968" y="3053014"/>
            <a:ext cx="725648" cy="1742"/>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p:nvPr/>
        </p:nvCxnSpPr>
        <p:spPr>
          <a:xfrm flipV="1">
            <a:off x="4283968" y="4568614"/>
            <a:ext cx="711881" cy="452269"/>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2" name="角丸四角形 21"/>
          <p:cNvSpPr/>
          <p:nvPr/>
        </p:nvSpPr>
        <p:spPr>
          <a:xfrm>
            <a:off x="393101" y="2431326"/>
            <a:ext cx="3744416" cy="616046"/>
          </a:xfrm>
          <a:prstGeom prst="round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rtlCol="0" anchor="ctr"/>
          <a:lstStyle/>
          <a:p>
            <a:pPr>
              <a:lnSpc>
                <a:spcPts val="2300"/>
              </a:lnSpc>
            </a:pPr>
            <a:r>
              <a:rPr lang="ja-JP" altLang="en-US"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①背景の障害特性を推測</a:t>
            </a:r>
            <a:r>
              <a:rPr lang="ja-JP" altLang="en-US" sz="16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｜氷山モデル</a:t>
            </a:r>
            <a:endParaRPr lang="en-US" altLang="ja-JP" sz="16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300"/>
              </a:lnSpc>
            </a:pPr>
            <a:endParaRPr lang="en-US" altLang="ja-JP" sz="16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 name="角丸四角形 22"/>
          <p:cNvSpPr/>
          <p:nvPr/>
        </p:nvSpPr>
        <p:spPr>
          <a:xfrm>
            <a:off x="5049855" y="2431326"/>
            <a:ext cx="3744416" cy="329415"/>
          </a:xfrm>
          <a:prstGeom prst="round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rtlCol="0" anchor="ctr"/>
          <a:lstStyle/>
          <a:p>
            <a:pPr>
              <a:lnSpc>
                <a:spcPts val="2300"/>
              </a:lnSpc>
            </a:pPr>
            <a:r>
              <a:rPr lang="ja-JP" altLang="en-US"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②障害特性を「強み」の表現に変換</a:t>
            </a:r>
            <a:endParaRPr lang="en-US" altLang="ja-JP" sz="16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4" name="テキスト ボックス 23"/>
          <p:cNvSpPr txBox="1"/>
          <p:nvPr/>
        </p:nvSpPr>
        <p:spPr>
          <a:xfrm>
            <a:off x="395536" y="2745529"/>
            <a:ext cx="3888432" cy="1567096"/>
          </a:xfrm>
          <a:prstGeom prst="rect">
            <a:avLst/>
          </a:prstGeom>
          <a:solidFill>
            <a:schemeClr val="bg1"/>
          </a:solidFill>
          <a:ln w="19050">
            <a:solidFill>
              <a:schemeClr val="tx1"/>
            </a:solidFill>
          </a:ln>
        </p:spPr>
        <p:txBody>
          <a:bodyPr wrap="square" lIns="72000" rIns="72000" rtlCol="0">
            <a:spAutoFit/>
          </a:bodyPr>
          <a:lstStyle/>
          <a:p>
            <a:pPr>
              <a:lnSpc>
                <a:spcPts val="2300"/>
              </a:lnSpc>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・先の見通しをうまく持てない</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2300"/>
              </a:lnSpc>
            </a:pP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・言葉（音声）で伝えられた内容を理解する</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2300"/>
              </a:lnSpc>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ことが苦手</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2300"/>
              </a:lnSpc>
            </a:pP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・物事の「始め」と「終わり」がわかりにくい</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2300"/>
              </a:lnSpc>
            </a:pP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5" name="テキスト ボックス 24"/>
          <p:cNvSpPr txBox="1"/>
          <p:nvPr/>
        </p:nvSpPr>
        <p:spPr>
          <a:xfrm>
            <a:off x="5037150" y="2745529"/>
            <a:ext cx="3888432" cy="1567096"/>
          </a:xfrm>
          <a:prstGeom prst="rect">
            <a:avLst/>
          </a:prstGeom>
          <a:solidFill>
            <a:schemeClr val="bg1"/>
          </a:solidFill>
          <a:ln w="19050">
            <a:solidFill>
              <a:schemeClr val="tx1"/>
            </a:solidFill>
          </a:ln>
        </p:spPr>
        <p:txBody>
          <a:bodyPr wrap="square" lIns="72000" rIns="72000" rtlCol="0">
            <a:spAutoFit/>
          </a:bodyPr>
          <a:lstStyle/>
          <a:p>
            <a:pPr>
              <a:lnSpc>
                <a:spcPts val="2300"/>
              </a:lnSpc>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・見通しが持てることには安心して自立的</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に</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2300"/>
              </a:lnSpc>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取り組む</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ことができる</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2300"/>
              </a:lnSpc>
            </a:pP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・目で見て分かることの理解は得意</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2300"/>
              </a:lnSpc>
            </a:pP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・「始め」と「終わり」がわかるようになって</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2300"/>
              </a:lnSpc>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いればしっかり守ることができる</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26" name="直線矢印コネクタ 25"/>
          <p:cNvCxnSpPr/>
          <p:nvPr/>
        </p:nvCxnSpPr>
        <p:spPr>
          <a:xfrm flipV="1">
            <a:off x="4283968" y="3556329"/>
            <a:ext cx="725648" cy="1742"/>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 name="直線矢印コネクタ 26"/>
          <p:cNvCxnSpPr/>
          <p:nvPr/>
        </p:nvCxnSpPr>
        <p:spPr>
          <a:xfrm flipV="1">
            <a:off x="4283968" y="4058602"/>
            <a:ext cx="725648" cy="1742"/>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8" name="角丸四角形 27"/>
          <p:cNvSpPr/>
          <p:nvPr/>
        </p:nvSpPr>
        <p:spPr>
          <a:xfrm>
            <a:off x="393101" y="4739358"/>
            <a:ext cx="3717007" cy="357721"/>
          </a:xfrm>
          <a:prstGeom prst="round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rtlCol="0" anchor="ctr"/>
          <a:lstStyle/>
          <a:p>
            <a:pPr>
              <a:lnSpc>
                <a:spcPts val="2300"/>
              </a:lnSpc>
            </a:pPr>
            <a:r>
              <a:rPr lang="ja-JP" altLang="en-US"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③他の場面から「強み」のリスト追加</a:t>
            </a:r>
            <a:endParaRPr lang="en-US" altLang="ja-JP" sz="16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9" name="テキスト ボックス 28"/>
          <p:cNvSpPr txBox="1"/>
          <p:nvPr/>
        </p:nvSpPr>
        <p:spPr>
          <a:xfrm>
            <a:off x="395536" y="5080496"/>
            <a:ext cx="3888432" cy="1567096"/>
          </a:xfrm>
          <a:prstGeom prst="rect">
            <a:avLst/>
          </a:prstGeom>
          <a:solidFill>
            <a:schemeClr val="bg1"/>
          </a:solidFill>
          <a:ln w="19050">
            <a:solidFill>
              <a:schemeClr val="tx1"/>
            </a:solidFill>
          </a:ln>
        </p:spPr>
        <p:txBody>
          <a:bodyPr wrap="square" lIns="72000" rIns="72000" rtlCol="0">
            <a:spAutoFit/>
          </a:bodyPr>
          <a:lstStyle/>
          <a:p>
            <a:pPr>
              <a:lnSpc>
                <a:spcPts val="2300"/>
              </a:lnSpc>
            </a:pP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・休憩時間、静養室のソファーで横になって</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2300"/>
              </a:lnSpc>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いることが多い</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2300"/>
              </a:lnSpc>
            </a:pP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・タイマーの意味は分かっている</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2300"/>
              </a:lnSpc>
            </a:pP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・刺激が少ない場所で、一人でいることを好む</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2300"/>
              </a:lnSpc>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が、</a:t>
            </a: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分以上続くと興奮することがある</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2" name="角丸四角形 31"/>
          <p:cNvSpPr/>
          <p:nvPr/>
        </p:nvSpPr>
        <p:spPr>
          <a:xfrm>
            <a:off x="5043178" y="4760073"/>
            <a:ext cx="3717007" cy="357721"/>
          </a:xfrm>
          <a:prstGeom prst="round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rtlCol="0" anchor="ctr"/>
          <a:lstStyle/>
          <a:p>
            <a:pPr>
              <a:lnSpc>
                <a:spcPts val="2300"/>
              </a:lnSpc>
            </a:pPr>
            <a:r>
              <a:rPr lang="ja-JP" altLang="en-US"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④「強み」を活かした新たな環境</a:t>
            </a:r>
            <a:endParaRPr lang="en-US" altLang="ja-JP" sz="16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3" name="テキスト ボックス 32"/>
          <p:cNvSpPr txBox="1"/>
          <p:nvPr/>
        </p:nvSpPr>
        <p:spPr>
          <a:xfrm>
            <a:off x="5049855" y="5080496"/>
            <a:ext cx="3888432" cy="1567096"/>
          </a:xfrm>
          <a:prstGeom prst="rect">
            <a:avLst/>
          </a:prstGeom>
          <a:solidFill>
            <a:schemeClr val="bg1"/>
          </a:solidFill>
          <a:ln w="19050">
            <a:solidFill>
              <a:schemeClr val="tx1"/>
            </a:solidFill>
          </a:ln>
        </p:spPr>
        <p:txBody>
          <a:bodyPr wrap="square" lIns="72000" rIns="72000" rtlCol="0">
            <a:spAutoFit/>
          </a:bodyPr>
          <a:lstStyle/>
          <a:p>
            <a:pPr>
              <a:lnSpc>
                <a:spcPts val="2300"/>
              </a:lnSpc>
            </a:pP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2300"/>
              </a:lnSpc>
            </a:pP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2300"/>
              </a:lnSpc>
            </a:pP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2300"/>
              </a:lnSpc>
            </a:pP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2300"/>
              </a:lnSpc>
            </a:pP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4" name="タイトル 1"/>
          <p:cNvSpPr txBox="1">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rmAutofit/>
          </a:bodyPr>
          <a:lstStyle>
            <a:lvl1pPr algn="ctr" rtl="0" fontAlgn="base">
              <a:spcBef>
                <a:spcPct val="0"/>
              </a:spcBef>
              <a:spcAft>
                <a:spcPct val="0"/>
              </a:spcAft>
              <a:defRPr kumimoji="1" sz="4400" kern="1200">
                <a:solidFill>
                  <a:schemeClr val="tx1"/>
                </a:solidFill>
                <a:latin typeface="+mj-lt"/>
                <a:ea typeface="+mj-ea"/>
                <a:cs typeface="+mj-cs"/>
              </a:defRPr>
            </a:lvl1pPr>
            <a:lvl2pPr algn="ctr" rtl="0" fontAlgn="base">
              <a:spcBef>
                <a:spcPct val="0"/>
              </a:spcBef>
              <a:spcAft>
                <a:spcPct val="0"/>
              </a:spcAft>
              <a:defRPr kumimoji="1" sz="4400">
                <a:solidFill>
                  <a:schemeClr val="tx1"/>
                </a:solidFill>
                <a:latin typeface="Calibri" pitchFamily="34" charset="0"/>
                <a:ea typeface="ＭＳ Ｐゴシック" charset="-128"/>
              </a:defRPr>
            </a:lvl2pPr>
            <a:lvl3pPr algn="ctr" rtl="0" fontAlgn="base">
              <a:spcBef>
                <a:spcPct val="0"/>
              </a:spcBef>
              <a:spcAft>
                <a:spcPct val="0"/>
              </a:spcAft>
              <a:defRPr kumimoji="1" sz="4400">
                <a:solidFill>
                  <a:schemeClr val="tx1"/>
                </a:solidFill>
                <a:latin typeface="Calibri" pitchFamily="34" charset="0"/>
                <a:ea typeface="ＭＳ Ｐゴシック" charset="-128"/>
              </a:defRPr>
            </a:lvl3pPr>
            <a:lvl4pPr algn="ctr" rtl="0" fontAlgn="base">
              <a:spcBef>
                <a:spcPct val="0"/>
              </a:spcBef>
              <a:spcAft>
                <a:spcPct val="0"/>
              </a:spcAft>
              <a:defRPr kumimoji="1" sz="4400">
                <a:solidFill>
                  <a:schemeClr val="tx1"/>
                </a:solidFill>
                <a:latin typeface="Calibri" pitchFamily="34" charset="0"/>
                <a:ea typeface="ＭＳ Ｐゴシック" charset="-128"/>
              </a:defRPr>
            </a:lvl4pPr>
            <a:lvl5pPr algn="ctr" rtl="0" fontAlgn="base">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a:lstStyle>
          <a:p>
            <a:pPr algn="l"/>
            <a:r>
              <a:rPr lang="ja-JP" altLang="en-US" sz="4000" b="1" dirty="0" smtClean="0">
                <a:latin typeface="メイリオ" panose="020B0604030504040204" pitchFamily="50" charset="-128"/>
                <a:ea typeface="メイリオ" panose="020B0604030504040204" pitchFamily="50" charset="-128"/>
                <a:cs typeface="メイリオ" panose="020B0604030504040204" pitchFamily="50" charset="-128"/>
              </a:rPr>
              <a:t>モデル演習｜</a:t>
            </a:r>
            <a:r>
              <a:rPr lang="ja-JP" altLang="en-US" sz="3600" dirty="0" smtClean="0">
                <a:latin typeface="メイリオ" panose="020B0604030504040204" pitchFamily="50" charset="-128"/>
                <a:ea typeface="メイリオ" panose="020B0604030504040204" pitchFamily="50" charset="-128"/>
                <a:cs typeface="メイリオ" panose="020B0604030504040204" pitchFamily="50" charset="-128"/>
              </a:rPr>
              <a:t>具体的に記載します</a:t>
            </a:r>
            <a:endParaRPr lang="ja-JP" altLang="en-US" sz="40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7" name="テキスト ボックス 36"/>
          <p:cNvSpPr txBox="1"/>
          <p:nvPr/>
        </p:nvSpPr>
        <p:spPr>
          <a:xfrm>
            <a:off x="400380" y="1574057"/>
            <a:ext cx="8525202" cy="682238"/>
          </a:xfrm>
          <a:prstGeom prst="rect">
            <a:avLst/>
          </a:prstGeom>
          <a:solidFill>
            <a:schemeClr val="bg1"/>
          </a:solidFill>
          <a:ln w="19050">
            <a:solidFill>
              <a:schemeClr val="tx1"/>
            </a:solidFill>
          </a:ln>
        </p:spPr>
        <p:txBody>
          <a:bodyPr wrap="square" lIns="72000" rIns="72000" rtlCol="0">
            <a:spAutoFit/>
          </a:bodyPr>
          <a:lstStyle/>
          <a:p>
            <a:pPr>
              <a:lnSpc>
                <a:spcPts val="2300"/>
              </a:lnSpc>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▢作業室へ案内するが、ウロウロと廊下を歩きまわる（作業室で、開始時間まで座って</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待てない）</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2300"/>
              </a:lnSpc>
            </a:pP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▢声かけするが、</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徐々に表情が強ばり跳びはねることがある（他害のリスク有り</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 name="テキスト ボックス 17"/>
          <p:cNvSpPr txBox="1"/>
          <p:nvPr/>
        </p:nvSpPr>
        <p:spPr>
          <a:xfrm>
            <a:off x="395536" y="2745529"/>
            <a:ext cx="3888432" cy="1570993"/>
          </a:xfrm>
          <a:prstGeom prst="rect">
            <a:avLst/>
          </a:prstGeom>
          <a:solidFill>
            <a:schemeClr val="bg1"/>
          </a:solidFill>
          <a:ln w="19050">
            <a:solidFill>
              <a:schemeClr val="tx1"/>
            </a:solidFill>
          </a:ln>
        </p:spPr>
        <p:txBody>
          <a:bodyPr wrap="square" lIns="72000" tIns="36000" rIns="72000" bIns="72000" rtlCol="0">
            <a:spAutoFit/>
          </a:bodyPr>
          <a:lstStyle/>
          <a:p>
            <a:pPr>
              <a:lnSpc>
                <a:spcPts val="1900"/>
              </a:lnSpc>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先の見通しをうまく</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持てない</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（待つための</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900"/>
              </a:lnSpc>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グッズや方法が準備されていない）</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900"/>
              </a:lnSpc>
            </a:pP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言葉（音声）で伝えられた内容を理解する</a:t>
            </a:r>
            <a:endParaRPr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900"/>
              </a:lnSpc>
            </a:pP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ことが苦手</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（言葉で指示されている）</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900"/>
              </a:lnSpc>
            </a:pP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物事の「始め」と「終わり」がわかりにくい</a:t>
            </a:r>
            <a:endParaRPr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900"/>
              </a:lnSpc>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（いつまで待つかが示されていない）</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49543260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64150" y="2951820"/>
            <a:ext cx="8229600" cy="792088"/>
          </a:xfrm>
        </p:spPr>
        <p:txBody>
          <a:bodyPr/>
          <a:lstStyle/>
          <a:p>
            <a:pPr marL="0" indent="0">
              <a:lnSpc>
                <a:spcPts val="2600"/>
              </a:lnSpc>
              <a:buNone/>
            </a:pP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構造化とは、その場の状況に最も適切な意味と見通しを明確に伝え、安心できてかつ自立的に行動ができるよう環境（もの、事、人）を調整することです。</a:t>
            </a:r>
            <a:endParaRPr kumimoji="1" lang="ja-JP" altLang="en-US" sz="1800" dirty="0"/>
          </a:p>
        </p:txBody>
      </p:sp>
      <p:sp>
        <p:nvSpPr>
          <p:cNvPr id="4" name="タイトル 1"/>
          <p:cNvSpPr txBox="1">
            <a:spLocks noGrp="1"/>
          </p:cNvSpPr>
          <p:nvPr>
            <p:ph type="title"/>
          </p:nvPr>
        </p:nvSpPr>
        <p:spPr bwMode="auto">
          <a:prstGeom prst="rect">
            <a:avLst/>
          </a:prstGeom>
          <a:noFill/>
          <a:ln w="9525">
            <a:noFill/>
            <a:miter lim="800000"/>
            <a:headEnd/>
            <a:tailEnd/>
          </a:ln>
        </p:spPr>
        <p:txBody>
          <a:bodyPr vert="horz" wrap="square" lIns="91440" tIns="45720" rIns="91440" bIns="45720" numCol="1" anchor="ctr" anchorCtr="0" compatLnSpc="1">
            <a:prstTxWarp prst="textNoShape">
              <a:avLst/>
            </a:prstTxWarp>
            <a:normAutofit/>
          </a:bodyPr>
          <a:lstStyle>
            <a:lvl1pPr algn="ctr" rtl="0" fontAlgn="base">
              <a:spcBef>
                <a:spcPct val="0"/>
              </a:spcBef>
              <a:spcAft>
                <a:spcPct val="0"/>
              </a:spcAft>
              <a:defRPr kumimoji="1" sz="4400" kern="1200">
                <a:solidFill>
                  <a:schemeClr val="tx1"/>
                </a:solidFill>
                <a:latin typeface="+mj-lt"/>
                <a:ea typeface="+mj-ea"/>
                <a:cs typeface="+mj-cs"/>
              </a:defRPr>
            </a:lvl1pPr>
            <a:lvl2pPr algn="ctr" rtl="0" fontAlgn="base">
              <a:spcBef>
                <a:spcPct val="0"/>
              </a:spcBef>
              <a:spcAft>
                <a:spcPct val="0"/>
              </a:spcAft>
              <a:defRPr kumimoji="1" sz="4400">
                <a:solidFill>
                  <a:schemeClr val="tx1"/>
                </a:solidFill>
                <a:latin typeface="Calibri" pitchFamily="34" charset="0"/>
                <a:ea typeface="ＭＳ Ｐゴシック" charset="-128"/>
              </a:defRPr>
            </a:lvl2pPr>
            <a:lvl3pPr algn="ctr" rtl="0" fontAlgn="base">
              <a:spcBef>
                <a:spcPct val="0"/>
              </a:spcBef>
              <a:spcAft>
                <a:spcPct val="0"/>
              </a:spcAft>
              <a:defRPr kumimoji="1" sz="4400">
                <a:solidFill>
                  <a:schemeClr val="tx1"/>
                </a:solidFill>
                <a:latin typeface="Calibri" pitchFamily="34" charset="0"/>
                <a:ea typeface="ＭＳ Ｐゴシック" charset="-128"/>
              </a:defRPr>
            </a:lvl3pPr>
            <a:lvl4pPr algn="ctr" rtl="0" fontAlgn="base">
              <a:spcBef>
                <a:spcPct val="0"/>
              </a:spcBef>
              <a:spcAft>
                <a:spcPct val="0"/>
              </a:spcAft>
              <a:defRPr kumimoji="1" sz="4400">
                <a:solidFill>
                  <a:schemeClr val="tx1"/>
                </a:solidFill>
                <a:latin typeface="Calibri" pitchFamily="34" charset="0"/>
                <a:ea typeface="ＭＳ Ｐゴシック" charset="-128"/>
              </a:defRPr>
            </a:lvl4pPr>
            <a:lvl5pPr algn="ctr" rtl="0" fontAlgn="base">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a:lstStyle>
          <a:p>
            <a:pPr algn="l"/>
            <a:r>
              <a:rPr lang="ja-JP" altLang="en-US" sz="4000" b="1" dirty="0" smtClean="0">
                <a:latin typeface="メイリオ" panose="020B0604030504040204" pitchFamily="50" charset="-128"/>
                <a:ea typeface="メイリオ" panose="020B0604030504040204" pitchFamily="50" charset="-128"/>
                <a:cs typeface="メイリオ" panose="020B0604030504040204" pitchFamily="50" charset="-128"/>
              </a:rPr>
              <a:t>手順書の作成プロセス④</a:t>
            </a:r>
            <a:endParaRPr lang="ja-JP" altLang="en-US" sz="3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角丸四角形 4"/>
          <p:cNvSpPr/>
          <p:nvPr/>
        </p:nvSpPr>
        <p:spPr>
          <a:xfrm>
            <a:off x="464150" y="1417638"/>
            <a:ext cx="4683914" cy="787226"/>
          </a:xfrm>
          <a:prstGeom prst="round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rtlCol="0" anchor="ctr"/>
          <a:lstStyle/>
          <a:p>
            <a:pPr>
              <a:lnSpc>
                <a:spcPts val="2300"/>
              </a:lnSpc>
            </a:pPr>
            <a:r>
              <a:rPr lang="ja-JP" altLang="en-US"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④「強み」を活かした新たな</a:t>
            </a:r>
            <a:r>
              <a:rPr lang="ja-JP" altLang="en-US"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環境</a:t>
            </a:r>
            <a:endParaRPr lang="en-US" altLang="ja-JP"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300"/>
              </a:lnSpc>
            </a:pPr>
            <a:endParaRPr lang="en-US" altLang="ja-JP" sz="16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テキスト ボックス 5"/>
          <p:cNvSpPr txBox="1"/>
          <p:nvPr/>
        </p:nvSpPr>
        <p:spPr>
          <a:xfrm>
            <a:off x="464150" y="1844824"/>
            <a:ext cx="8222650" cy="771663"/>
          </a:xfrm>
          <a:prstGeom prst="rect">
            <a:avLst/>
          </a:prstGeom>
          <a:solidFill>
            <a:schemeClr val="bg1"/>
          </a:solidFill>
          <a:ln w="25400">
            <a:solidFill>
              <a:schemeClr val="tx1"/>
            </a:solidFill>
          </a:ln>
        </p:spPr>
        <p:txBody>
          <a:bodyPr wrap="square" lIns="72000" tIns="108000" rIns="72000" bIns="72000" rtlCol="0">
            <a:spAutoFit/>
          </a:bodyPr>
          <a:lstStyle/>
          <a:p>
            <a:pPr>
              <a:lnSpc>
                <a:spcPts val="2300"/>
              </a:lnSpc>
            </a:pPr>
            <a:r>
              <a:rPr lang="ja-JP" altLang="en-US" dirty="0">
                <a:latin typeface="メイリオ" panose="020B0604030504040204" pitchFamily="50" charset="-128"/>
                <a:ea typeface="メイリオ" panose="020B0604030504040204" pitchFamily="50" charset="-128"/>
                <a:cs typeface="メイリオ" panose="020B0604030504040204" pitchFamily="50" charset="-128"/>
              </a:rPr>
              <a:t>生じている問題・生じうるリスクのある場面で、「強み」のリストを活かした環境づくり（構造化）の計画を</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立てます。</a:t>
            </a:r>
            <a:endParaRPr lang="en-US" altLang="ja-JP" dirty="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2" name="表 1"/>
          <p:cNvGraphicFramePr>
            <a:graphicFrameLocks noGrp="1"/>
          </p:cNvGraphicFramePr>
          <p:nvPr>
            <p:extLst/>
          </p:nvPr>
        </p:nvGraphicFramePr>
        <p:xfrm>
          <a:off x="432025" y="4005064"/>
          <a:ext cx="8261725" cy="2304256"/>
        </p:xfrm>
        <a:graphic>
          <a:graphicData uri="http://schemas.openxmlformats.org/drawingml/2006/table">
            <a:tbl>
              <a:tblPr firstRow="1" bandRow="1">
                <a:tableStyleId>{5C22544A-7EE6-4342-B048-85BDC9FD1C3A}</a:tableStyleId>
              </a:tblPr>
              <a:tblGrid>
                <a:gridCol w="1652345"/>
                <a:gridCol w="1652345"/>
                <a:gridCol w="1652345"/>
                <a:gridCol w="1652345"/>
                <a:gridCol w="1652345"/>
              </a:tblGrid>
              <a:tr h="475911">
                <a:tc>
                  <a:txBody>
                    <a:bodyPr/>
                    <a:lstStyle/>
                    <a:p>
                      <a:pPr algn="ctr"/>
                      <a:r>
                        <a:rPr kumimoji="1"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物理的構造化</a:t>
                      </a:r>
                      <a:endParaRPr kumimoji="1" lang="ja-JP" altLang="en-US" sz="1400" b="1"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スケジュール</a:t>
                      </a:r>
                      <a:endParaRPr kumimoji="1" lang="ja-JP" altLang="en-US" sz="1400" b="1"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ワークシステム</a:t>
                      </a:r>
                      <a:endParaRPr kumimoji="1" lang="ja-JP" altLang="en-US" sz="1400" b="1"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決まった手順や習慣</a:t>
                      </a:r>
                      <a:endParaRPr kumimoji="1" lang="ja-JP" altLang="en-US" sz="1400" b="1" dirty="0">
                        <a:latin typeface="メイリオ" panose="020B0604030504040204" pitchFamily="50" charset="-128"/>
                        <a:ea typeface="メイリオ" panose="020B0604030504040204" pitchFamily="50" charset="-128"/>
                        <a:cs typeface="メイリオ" panose="020B0604030504040204" pitchFamily="50" charset="-128"/>
                      </a:endParaRPr>
                    </a:p>
                  </a:txBody>
                  <a:tcPr marL="0" marR="0" anchor="ctr"/>
                </a:tc>
                <a:tc>
                  <a:txBody>
                    <a:bodyPr/>
                    <a:lstStyle/>
                    <a:p>
                      <a:pPr algn="ctr"/>
                      <a:r>
                        <a:rPr kumimoji="1"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視覚的構造化</a:t>
                      </a:r>
                      <a:endParaRPr kumimoji="1" lang="ja-JP" altLang="en-US" sz="1400" b="1"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r>
              <a:tr h="1828345">
                <a:tc>
                  <a:txBody>
                    <a:bodyPr/>
                    <a:lstStyle/>
                    <a:p>
                      <a:pPr>
                        <a:lnSpc>
                          <a:spcPts val="1600"/>
                        </a:lnSpc>
                      </a:pPr>
                      <a:r>
                        <a:rPr kumimoji="1" lang="ja-JP" altLang="en-US" sz="1400" spc="-100" baseline="0" dirty="0" smtClean="0">
                          <a:latin typeface="メイリオ" panose="020B0604030504040204" pitchFamily="50" charset="-128"/>
                          <a:ea typeface="メイリオ" panose="020B0604030504040204" pitchFamily="50" charset="-128"/>
                          <a:cs typeface="メイリオ" panose="020B0604030504040204" pitchFamily="50" charset="-128"/>
                        </a:rPr>
                        <a:t>・物理的、視覚的</a:t>
                      </a:r>
                      <a:endParaRPr kumimoji="1" lang="en-US" altLang="ja-JP" sz="1400" spc="-100" baseline="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600"/>
                        </a:lnSpc>
                      </a:pPr>
                      <a:r>
                        <a:rPr kumimoji="1" lang="ja-JP" altLang="en-US" sz="1400" spc="-100" baseline="0" dirty="0" smtClean="0">
                          <a:latin typeface="メイリオ" panose="020B0604030504040204" pitchFamily="50" charset="-128"/>
                          <a:ea typeface="メイリオ" panose="020B0604030504040204" pitchFamily="50" charset="-128"/>
                          <a:cs typeface="メイリオ" panose="020B0604030504040204" pitchFamily="50" charset="-128"/>
                        </a:rPr>
                        <a:t>　に分かりやすい</a:t>
                      </a:r>
                      <a:endParaRPr kumimoji="1" lang="en-US" altLang="ja-JP" sz="1400" spc="-100" baseline="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600"/>
                        </a:lnSpc>
                      </a:pPr>
                      <a:r>
                        <a:rPr kumimoji="1" lang="ja-JP" altLang="en-US" sz="1400" spc="-100" baseline="0" dirty="0" smtClean="0">
                          <a:latin typeface="メイリオ" panose="020B0604030504040204" pitchFamily="50" charset="-128"/>
                          <a:ea typeface="メイリオ" panose="020B0604030504040204" pitchFamily="50" charset="-128"/>
                          <a:cs typeface="メイリオ" panose="020B0604030504040204" pitchFamily="50" charset="-128"/>
                        </a:rPr>
                        <a:t>　境界を作る</a:t>
                      </a:r>
                      <a:endParaRPr kumimoji="1" lang="en-US" altLang="ja-JP" sz="1400" spc="-100" baseline="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600"/>
                        </a:lnSpc>
                      </a:pPr>
                      <a:endParaRPr kumimoji="1" lang="en-US" altLang="ja-JP" sz="800" spc="-100" baseline="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600"/>
                        </a:lnSpc>
                      </a:pPr>
                      <a:r>
                        <a:rPr kumimoji="1" lang="ja-JP" altLang="en-US" sz="1400" spc="-100" baseline="0" dirty="0" smtClean="0">
                          <a:latin typeface="メイリオ" panose="020B0604030504040204" pitchFamily="50" charset="-128"/>
                          <a:ea typeface="メイリオ" panose="020B0604030504040204" pitchFamily="50" charset="-128"/>
                          <a:cs typeface="メイリオ" panose="020B0604030504040204" pitchFamily="50" charset="-128"/>
                        </a:rPr>
                        <a:t>・活動と場所の</a:t>
                      </a:r>
                      <a:endParaRPr kumimoji="1" lang="en-US" altLang="ja-JP" sz="1400" spc="-100" baseline="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600"/>
                        </a:lnSpc>
                      </a:pPr>
                      <a:r>
                        <a:rPr kumimoji="1" lang="ja-JP" altLang="en-US" sz="1400" spc="-100" baseline="0"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400" spc="-100" baseline="0" dirty="0" smtClean="0">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sz="1400" spc="-100" baseline="0" smtClean="0">
                          <a:latin typeface="メイリオ" panose="020B0604030504040204" pitchFamily="50" charset="-128"/>
                          <a:ea typeface="メイリオ" panose="020B0604030504040204" pitchFamily="50" charset="-128"/>
                          <a:cs typeface="メイリオ" panose="020B0604030504040204" pitchFamily="50" charset="-128"/>
                        </a:rPr>
                        <a:t>対</a:t>
                      </a:r>
                      <a:r>
                        <a:rPr kumimoji="1" lang="en-US" altLang="ja-JP" sz="1400" spc="-100" baseline="0" smtClean="0">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sz="1400" spc="-100" baseline="0" dirty="0" smtClean="0">
                          <a:latin typeface="メイリオ" panose="020B0604030504040204" pitchFamily="50" charset="-128"/>
                          <a:ea typeface="メイリオ" panose="020B0604030504040204" pitchFamily="50" charset="-128"/>
                          <a:cs typeface="メイリオ" panose="020B0604030504040204" pitchFamily="50" charset="-128"/>
                        </a:rPr>
                        <a:t>の対応</a:t>
                      </a:r>
                      <a:endParaRPr kumimoji="1" lang="en-US" altLang="ja-JP" sz="1400" spc="-100" baseline="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600"/>
                        </a:lnSpc>
                      </a:pPr>
                      <a:endParaRPr kumimoji="1" lang="en-US" altLang="ja-JP" sz="1400" spc="-100" baseline="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600"/>
                        </a:lnSpc>
                      </a:pPr>
                      <a:r>
                        <a:rPr kumimoji="1" lang="ja-JP" altLang="en-US" sz="1400" spc="-100" baseline="0" dirty="0" smtClean="0">
                          <a:latin typeface="メイリオ" panose="020B0604030504040204" pitchFamily="50" charset="-128"/>
                          <a:ea typeface="メイリオ" panose="020B0604030504040204" pitchFamily="50" charset="-128"/>
                          <a:cs typeface="メイリオ" panose="020B0604030504040204" pitchFamily="50" charset="-128"/>
                        </a:rPr>
                        <a:t>・妨害刺激の除去</a:t>
                      </a:r>
                      <a:endParaRPr kumimoji="1" lang="ja-JP" altLang="en-US" sz="1400" spc="-100" baseline="0" dirty="0">
                        <a:latin typeface="メイリオ" panose="020B0604030504040204" pitchFamily="50" charset="-128"/>
                        <a:ea typeface="メイリオ" panose="020B0604030504040204" pitchFamily="50" charset="-128"/>
                        <a:cs typeface="メイリオ" panose="020B0604030504040204" pitchFamily="50" charset="-128"/>
                      </a:endParaRPr>
                    </a:p>
                  </a:txBody>
                  <a:tcPr marL="72000" marR="72000" marT="108000"/>
                </a:tc>
                <a:tc>
                  <a:txBody>
                    <a:bodyPr/>
                    <a:lstStyle/>
                    <a:p>
                      <a:pPr>
                        <a:lnSpc>
                          <a:spcPts val="1600"/>
                        </a:lnSpc>
                      </a:pPr>
                      <a:r>
                        <a:rPr kumimoji="1" lang="ja-JP" altLang="en-US" sz="1400" spc="-100" baseline="0" dirty="0" smtClean="0">
                          <a:latin typeface="メイリオ" panose="020B0604030504040204" pitchFamily="50" charset="-128"/>
                          <a:ea typeface="メイリオ" panose="020B0604030504040204" pitchFamily="50" charset="-128"/>
                          <a:cs typeface="メイリオ" panose="020B0604030504040204" pitchFamily="50" charset="-128"/>
                        </a:rPr>
                        <a:t>どんな活動があるのか、その流れがどうなっているのかを視覚的に示す方法</a:t>
                      </a:r>
                      <a:endParaRPr kumimoji="1" lang="ja-JP" altLang="en-US" sz="1400" spc="-100" baseline="0" dirty="0">
                        <a:latin typeface="メイリオ" panose="020B0604030504040204" pitchFamily="50" charset="-128"/>
                        <a:ea typeface="メイリオ" panose="020B0604030504040204" pitchFamily="50" charset="-128"/>
                        <a:cs typeface="メイリオ" panose="020B0604030504040204" pitchFamily="50" charset="-128"/>
                      </a:endParaRPr>
                    </a:p>
                  </a:txBody>
                  <a:tcPr marL="72000" marR="72000" marT="108000"/>
                </a:tc>
                <a:tc>
                  <a:txBody>
                    <a:bodyPr/>
                    <a:lstStyle/>
                    <a:p>
                      <a:pPr>
                        <a:lnSpc>
                          <a:spcPts val="1600"/>
                        </a:lnSpc>
                      </a:pPr>
                      <a:r>
                        <a:rPr kumimoji="1" lang="ja-JP" altLang="en-US" sz="1400" spc="-100" baseline="0" dirty="0" smtClean="0">
                          <a:latin typeface="メイリオ" panose="020B0604030504040204" pitchFamily="50" charset="-128"/>
                          <a:ea typeface="メイリオ" panose="020B0604030504040204" pitchFamily="50" charset="-128"/>
                          <a:cs typeface="メイリオ" panose="020B0604030504040204" pitchFamily="50" charset="-128"/>
                        </a:rPr>
                        <a:t>自立的活動をする為　の情報を伝える方法</a:t>
                      </a:r>
                      <a:endParaRPr kumimoji="1" lang="en-US" altLang="ja-JP" sz="1400" spc="-100" baseline="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600"/>
                        </a:lnSpc>
                      </a:pPr>
                      <a:r>
                        <a:rPr kumimoji="1" lang="ja-JP" altLang="en-US" sz="1400" spc="-100" baseline="0" dirty="0" smtClean="0">
                          <a:latin typeface="メイリオ" panose="020B0604030504040204" pitchFamily="50" charset="-128"/>
                          <a:ea typeface="メイリオ" panose="020B0604030504040204" pitchFamily="50" charset="-128"/>
                          <a:cs typeface="メイリオ" panose="020B0604030504040204" pitchFamily="50" charset="-128"/>
                        </a:rPr>
                        <a:t>①何をするか</a:t>
                      </a:r>
                      <a:endParaRPr kumimoji="1" lang="en-US" altLang="ja-JP" sz="1400" spc="-100" baseline="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600"/>
                        </a:lnSpc>
                      </a:pPr>
                      <a:r>
                        <a:rPr kumimoji="1" lang="ja-JP" altLang="en-US" sz="1400" spc="-100" baseline="0" dirty="0" smtClean="0">
                          <a:latin typeface="メイリオ" panose="020B0604030504040204" pitchFamily="50" charset="-128"/>
                          <a:ea typeface="メイリオ" panose="020B0604030504040204" pitchFamily="50" charset="-128"/>
                          <a:cs typeface="メイリオ" panose="020B0604030504040204" pitchFamily="50" charset="-128"/>
                        </a:rPr>
                        <a:t>②どれぐらいするか　</a:t>
                      </a:r>
                      <a:endParaRPr kumimoji="1" lang="en-US" altLang="ja-JP" sz="1400" spc="-100" baseline="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600"/>
                        </a:lnSpc>
                      </a:pPr>
                      <a:r>
                        <a:rPr kumimoji="1" lang="ja-JP" altLang="en-US" sz="1400" spc="-100" baseline="0" dirty="0" smtClean="0">
                          <a:latin typeface="メイリオ" panose="020B0604030504040204" pitchFamily="50" charset="-128"/>
                          <a:ea typeface="メイリオ" panose="020B0604030504040204" pitchFamily="50" charset="-128"/>
                          <a:cs typeface="メイリオ" panose="020B0604030504040204" pitchFamily="50" charset="-128"/>
                        </a:rPr>
                        <a:t>③どうなったら終わるのか</a:t>
                      </a:r>
                      <a:endParaRPr kumimoji="1" lang="en-US" altLang="ja-JP" sz="1400" spc="-100" baseline="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600"/>
                        </a:lnSpc>
                      </a:pPr>
                      <a:r>
                        <a:rPr kumimoji="1" lang="ja-JP" altLang="en-US" sz="1400" spc="-100" baseline="0" dirty="0" smtClean="0">
                          <a:latin typeface="メイリオ" panose="020B0604030504040204" pitchFamily="50" charset="-128"/>
                          <a:ea typeface="メイリオ" panose="020B0604030504040204" pitchFamily="50" charset="-128"/>
                          <a:cs typeface="メイリオ" panose="020B0604030504040204" pitchFamily="50" charset="-128"/>
                        </a:rPr>
                        <a:t>④終わったら次に何をするか</a:t>
                      </a:r>
                      <a:endParaRPr kumimoji="1" lang="ja-JP" altLang="en-US" sz="1400" spc="-100" baseline="0" dirty="0">
                        <a:latin typeface="メイリオ" panose="020B0604030504040204" pitchFamily="50" charset="-128"/>
                        <a:ea typeface="メイリオ" panose="020B0604030504040204" pitchFamily="50" charset="-128"/>
                        <a:cs typeface="メイリオ" panose="020B0604030504040204" pitchFamily="50" charset="-128"/>
                      </a:endParaRPr>
                    </a:p>
                  </a:txBody>
                  <a:tcPr marL="72000" marR="72000" marT="108000"/>
                </a:tc>
                <a:tc>
                  <a:txBody>
                    <a:bodyPr/>
                    <a:lstStyle/>
                    <a:p>
                      <a:pPr>
                        <a:lnSpc>
                          <a:spcPts val="1600"/>
                        </a:lnSpc>
                      </a:pPr>
                      <a:r>
                        <a:rPr kumimoji="1" lang="ja-JP" altLang="en-US" sz="1400" spc="-100" baseline="0" dirty="0" smtClean="0">
                          <a:latin typeface="メイリオ" panose="020B0604030504040204" pitchFamily="50" charset="-128"/>
                          <a:ea typeface="メイリオ" panose="020B0604030504040204" pitchFamily="50" charset="-128"/>
                          <a:cs typeface="メイリオ" panose="020B0604030504040204" pitchFamily="50" charset="-128"/>
                        </a:rPr>
                        <a:t>・いつも同じ手順で課題、活動を行う</a:t>
                      </a:r>
                      <a:endParaRPr kumimoji="1" lang="en-US" altLang="ja-JP" sz="800" spc="-100" baseline="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600"/>
                        </a:lnSpc>
                      </a:pPr>
                      <a:r>
                        <a:rPr kumimoji="1" lang="ja-JP" altLang="en-US" sz="1400" spc="-100" baseline="0" dirty="0" smtClean="0">
                          <a:latin typeface="メイリオ" panose="020B0604030504040204" pitchFamily="50" charset="-128"/>
                          <a:ea typeface="メイリオ" panose="020B0604030504040204" pitchFamily="50" charset="-128"/>
                          <a:cs typeface="メイリオ" panose="020B0604030504040204" pitchFamily="50" charset="-128"/>
                        </a:rPr>
                        <a:t>・習慣化することで、普段の生活を安定したものにする</a:t>
                      </a:r>
                      <a:endParaRPr kumimoji="1" lang="en-US" altLang="ja-JP" sz="800" spc="-100" baseline="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600"/>
                        </a:lnSpc>
                      </a:pPr>
                      <a:r>
                        <a:rPr kumimoji="1" lang="ja-JP" altLang="en-US" sz="1400" spc="-100" baseline="0" dirty="0" smtClean="0">
                          <a:latin typeface="メイリオ" panose="020B0604030504040204" pitchFamily="50" charset="-128"/>
                          <a:ea typeface="メイリオ" panose="020B0604030504040204" pitchFamily="50" charset="-128"/>
                          <a:cs typeface="メイリオ" panose="020B0604030504040204" pitchFamily="50" charset="-128"/>
                        </a:rPr>
                        <a:t>・ルーチンを使って繰り返している内に学習する</a:t>
                      </a:r>
                      <a:endParaRPr kumimoji="1" lang="ja-JP" altLang="en-US" sz="1400" spc="-100" baseline="0" dirty="0">
                        <a:latin typeface="メイリオ" panose="020B0604030504040204" pitchFamily="50" charset="-128"/>
                        <a:ea typeface="メイリオ" panose="020B0604030504040204" pitchFamily="50" charset="-128"/>
                        <a:cs typeface="メイリオ" panose="020B0604030504040204" pitchFamily="50" charset="-128"/>
                      </a:endParaRPr>
                    </a:p>
                  </a:txBody>
                  <a:tcPr marL="72000" marR="72000" marT="108000"/>
                </a:tc>
                <a:tc>
                  <a:txBody>
                    <a:bodyPr/>
                    <a:lstStyle/>
                    <a:p>
                      <a:pPr>
                        <a:lnSpc>
                          <a:spcPts val="1600"/>
                        </a:lnSpc>
                      </a:pPr>
                      <a:r>
                        <a:rPr kumimoji="1" lang="ja-JP" altLang="en-US" sz="1400" spc="-100" baseline="0" dirty="0" smtClean="0">
                          <a:latin typeface="メイリオ" panose="020B0604030504040204" pitchFamily="50" charset="-128"/>
                          <a:ea typeface="メイリオ" panose="020B0604030504040204" pitchFamily="50" charset="-128"/>
                          <a:cs typeface="メイリオ" panose="020B0604030504040204" pitchFamily="50" charset="-128"/>
                        </a:rPr>
                        <a:t>“見て分かる”ようにして理解しやすくする</a:t>
                      </a:r>
                      <a:endParaRPr kumimoji="1" lang="en-US" altLang="ja-JP" sz="1400" spc="-100" baseline="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600"/>
                        </a:lnSpc>
                      </a:pPr>
                      <a:endParaRPr kumimoji="1" lang="en-US" altLang="ja-JP" sz="1400" spc="-100" baseline="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600"/>
                        </a:lnSpc>
                      </a:pPr>
                      <a:r>
                        <a:rPr kumimoji="1" lang="ja-JP" altLang="en-US" sz="1400" spc="-100" baseline="0" dirty="0" smtClean="0">
                          <a:latin typeface="メイリオ" panose="020B0604030504040204" pitchFamily="50" charset="-128"/>
                          <a:ea typeface="メイリオ" panose="020B0604030504040204" pitchFamily="50" charset="-128"/>
                          <a:cs typeface="メイリオ" panose="020B0604030504040204" pitchFamily="50" charset="-128"/>
                        </a:rPr>
                        <a:t>①視覚的提示</a:t>
                      </a:r>
                      <a:endParaRPr kumimoji="1" lang="en-US" altLang="ja-JP" sz="1400" spc="-100" baseline="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600"/>
                        </a:lnSpc>
                      </a:pPr>
                      <a:r>
                        <a:rPr kumimoji="1" lang="ja-JP" altLang="en-US" sz="1400" spc="-100" baseline="0" dirty="0" smtClean="0">
                          <a:latin typeface="メイリオ" panose="020B0604030504040204" pitchFamily="50" charset="-128"/>
                          <a:ea typeface="メイリオ" panose="020B0604030504040204" pitchFamily="50" charset="-128"/>
                          <a:cs typeface="メイリオ" panose="020B0604030504040204" pitchFamily="50" charset="-128"/>
                        </a:rPr>
                        <a:t>②視覚的明瞭化</a:t>
                      </a:r>
                      <a:endParaRPr kumimoji="1" lang="en-US" altLang="ja-JP" sz="1400" spc="-100" baseline="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600"/>
                        </a:lnSpc>
                      </a:pPr>
                      <a:r>
                        <a:rPr kumimoji="1" lang="ja-JP" altLang="en-US" sz="1400" spc="-100" baseline="0" dirty="0" smtClean="0">
                          <a:latin typeface="メイリオ" panose="020B0604030504040204" pitchFamily="50" charset="-128"/>
                          <a:ea typeface="メイリオ" panose="020B0604030504040204" pitchFamily="50" charset="-128"/>
                          <a:cs typeface="メイリオ" panose="020B0604030504040204" pitchFamily="50" charset="-128"/>
                        </a:rPr>
                        <a:t>③視覚的組織化</a:t>
                      </a:r>
                      <a:endParaRPr kumimoji="1" lang="en-US" altLang="ja-JP" sz="1400" spc="-100" baseline="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marL="72000" marR="72000" marT="108000"/>
                </a:tc>
              </a:tr>
            </a:tbl>
          </a:graphicData>
        </a:graphic>
      </p:graphicFrame>
    </p:spTree>
    <p:extLst>
      <p:ext uri="{BB962C8B-B14F-4D97-AF65-F5344CB8AC3E}">
        <p14:creationId xmlns:p14="http://schemas.microsoft.com/office/powerpoint/2010/main" val="133485646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角丸四角形 35"/>
          <p:cNvSpPr/>
          <p:nvPr/>
        </p:nvSpPr>
        <p:spPr>
          <a:xfrm>
            <a:off x="391358" y="1264753"/>
            <a:ext cx="4906888" cy="3168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bIns="0" rtlCol="0" anchor="ctr"/>
          <a:lstStyle/>
          <a:p>
            <a:pPr algn="ctr"/>
            <a:r>
              <a:rPr kumimoji="1"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生じている問題、生じうるリスクを具体的に記載</a:t>
            </a:r>
            <a:endParaRPr kumimoji="1" lang="ja-JP" altLang="en-US" sz="16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下矢印 12"/>
          <p:cNvSpPr/>
          <p:nvPr/>
        </p:nvSpPr>
        <p:spPr>
          <a:xfrm>
            <a:off x="6706039" y="4354420"/>
            <a:ext cx="576064" cy="36385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9" name="直線矢印コネクタ 18"/>
          <p:cNvCxnSpPr/>
          <p:nvPr/>
        </p:nvCxnSpPr>
        <p:spPr>
          <a:xfrm flipV="1">
            <a:off x="4283968" y="3053014"/>
            <a:ext cx="725648" cy="1742"/>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p:nvPr/>
        </p:nvCxnSpPr>
        <p:spPr>
          <a:xfrm flipV="1">
            <a:off x="4283968" y="4568614"/>
            <a:ext cx="711881" cy="452269"/>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2" name="角丸四角形 21"/>
          <p:cNvSpPr/>
          <p:nvPr/>
        </p:nvSpPr>
        <p:spPr>
          <a:xfrm>
            <a:off x="393101" y="2431326"/>
            <a:ext cx="3744416" cy="616046"/>
          </a:xfrm>
          <a:prstGeom prst="round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rtlCol="0" anchor="ctr"/>
          <a:lstStyle/>
          <a:p>
            <a:pPr>
              <a:lnSpc>
                <a:spcPts val="2300"/>
              </a:lnSpc>
            </a:pPr>
            <a:r>
              <a:rPr lang="ja-JP" altLang="en-US"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①背景の障害特性を推測</a:t>
            </a:r>
            <a:r>
              <a:rPr lang="ja-JP" altLang="en-US" sz="16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｜氷山モデル</a:t>
            </a:r>
            <a:endParaRPr lang="en-US" altLang="ja-JP" sz="16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300"/>
              </a:lnSpc>
            </a:pPr>
            <a:endParaRPr lang="en-US" altLang="ja-JP" sz="16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 name="角丸四角形 22"/>
          <p:cNvSpPr/>
          <p:nvPr/>
        </p:nvSpPr>
        <p:spPr>
          <a:xfrm>
            <a:off x="5049855" y="2431326"/>
            <a:ext cx="3744416" cy="329415"/>
          </a:xfrm>
          <a:prstGeom prst="round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rtlCol="0" anchor="ctr"/>
          <a:lstStyle/>
          <a:p>
            <a:pPr>
              <a:lnSpc>
                <a:spcPts val="2300"/>
              </a:lnSpc>
            </a:pPr>
            <a:r>
              <a:rPr lang="ja-JP" altLang="en-US"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②障害特性を「強み」の表現に変換</a:t>
            </a:r>
            <a:endParaRPr lang="en-US" altLang="ja-JP" sz="16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4" name="テキスト ボックス 23"/>
          <p:cNvSpPr txBox="1"/>
          <p:nvPr/>
        </p:nvSpPr>
        <p:spPr>
          <a:xfrm>
            <a:off x="395536" y="2745529"/>
            <a:ext cx="3888432" cy="1567096"/>
          </a:xfrm>
          <a:prstGeom prst="rect">
            <a:avLst/>
          </a:prstGeom>
          <a:solidFill>
            <a:schemeClr val="bg1"/>
          </a:solidFill>
          <a:ln w="19050">
            <a:solidFill>
              <a:schemeClr val="tx1"/>
            </a:solidFill>
          </a:ln>
        </p:spPr>
        <p:txBody>
          <a:bodyPr wrap="square" lIns="72000" rIns="72000" rtlCol="0">
            <a:spAutoFit/>
          </a:bodyPr>
          <a:lstStyle/>
          <a:p>
            <a:pPr>
              <a:lnSpc>
                <a:spcPts val="2300"/>
              </a:lnSpc>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・先の見通しをうまく持てない</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2300"/>
              </a:lnSpc>
            </a:pP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・言葉（音声）で伝えられた内容を理解する</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2300"/>
              </a:lnSpc>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ことが苦手</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2300"/>
              </a:lnSpc>
            </a:pP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・物事の「始め」と「終わり」がわかりにくい</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2300"/>
              </a:lnSpc>
            </a:pP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5" name="テキスト ボックス 24"/>
          <p:cNvSpPr txBox="1"/>
          <p:nvPr/>
        </p:nvSpPr>
        <p:spPr>
          <a:xfrm>
            <a:off x="5037150" y="2745529"/>
            <a:ext cx="3888432" cy="1567096"/>
          </a:xfrm>
          <a:prstGeom prst="rect">
            <a:avLst/>
          </a:prstGeom>
          <a:solidFill>
            <a:schemeClr val="bg1"/>
          </a:solidFill>
          <a:ln w="19050">
            <a:solidFill>
              <a:schemeClr val="tx1"/>
            </a:solidFill>
          </a:ln>
        </p:spPr>
        <p:txBody>
          <a:bodyPr wrap="square" lIns="72000" rIns="72000" rtlCol="0">
            <a:spAutoFit/>
          </a:bodyPr>
          <a:lstStyle/>
          <a:p>
            <a:pPr>
              <a:lnSpc>
                <a:spcPts val="2300"/>
              </a:lnSpc>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・見通しが持てることには安心して自立的</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に</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2300"/>
              </a:lnSpc>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取り組む</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ことができる</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2300"/>
              </a:lnSpc>
            </a:pP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・目で見て分かることの理解は得意</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2300"/>
              </a:lnSpc>
            </a:pP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・「始め」と「終わり」がわかるようになって</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2300"/>
              </a:lnSpc>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いればしっかり守ることができる</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26" name="直線矢印コネクタ 25"/>
          <p:cNvCxnSpPr/>
          <p:nvPr/>
        </p:nvCxnSpPr>
        <p:spPr>
          <a:xfrm flipV="1">
            <a:off x="4283968" y="3556329"/>
            <a:ext cx="725648" cy="1742"/>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 name="直線矢印コネクタ 26"/>
          <p:cNvCxnSpPr/>
          <p:nvPr/>
        </p:nvCxnSpPr>
        <p:spPr>
          <a:xfrm flipV="1">
            <a:off x="4283968" y="4058602"/>
            <a:ext cx="725648" cy="1742"/>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8" name="角丸四角形 27"/>
          <p:cNvSpPr/>
          <p:nvPr/>
        </p:nvSpPr>
        <p:spPr>
          <a:xfrm>
            <a:off x="393101" y="4739358"/>
            <a:ext cx="3717007" cy="357721"/>
          </a:xfrm>
          <a:prstGeom prst="round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rtlCol="0" anchor="ctr"/>
          <a:lstStyle/>
          <a:p>
            <a:pPr>
              <a:lnSpc>
                <a:spcPts val="2300"/>
              </a:lnSpc>
            </a:pPr>
            <a:r>
              <a:rPr lang="ja-JP" altLang="en-US"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③他の場面から「強み」のリスト追加</a:t>
            </a:r>
            <a:endParaRPr lang="en-US" altLang="ja-JP" sz="16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9" name="テキスト ボックス 28"/>
          <p:cNvSpPr txBox="1"/>
          <p:nvPr/>
        </p:nvSpPr>
        <p:spPr>
          <a:xfrm>
            <a:off x="395536" y="5080496"/>
            <a:ext cx="3888432" cy="1567096"/>
          </a:xfrm>
          <a:prstGeom prst="rect">
            <a:avLst/>
          </a:prstGeom>
          <a:solidFill>
            <a:schemeClr val="bg1"/>
          </a:solidFill>
          <a:ln w="19050">
            <a:solidFill>
              <a:schemeClr val="tx1"/>
            </a:solidFill>
          </a:ln>
        </p:spPr>
        <p:txBody>
          <a:bodyPr wrap="square" lIns="72000" rIns="72000" rtlCol="0">
            <a:spAutoFit/>
          </a:bodyPr>
          <a:lstStyle/>
          <a:p>
            <a:pPr>
              <a:lnSpc>
                <a:spcPts val="2300"/>
              </a:lnSpc>
            </a:pP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・休憩時間、静養室のソファーで横になって</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2300"/>
              </a:lnSpc>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いることが多い</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2300"/>
              </a:lnSpc>
            </a:pP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・タイマーの意味は分かっている</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2300"/>
              </a:lnSpc>
            </a:pP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・刺激が少ない場所で、一人でいることを好む</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2300"/>
              </a:lnSpc>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が、</a:t>
            </a: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分以上続くと興奮することがある</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2" name="角丸四角形 31"/>
          <p:cNvSpPr/>
          <p:nvPr/>
        </p:nvSpPr>
        <p:spPr>
          <a:xfrm>
            <a:off x="5043178" y="4760073"/>
            <a:ext cx="3717007" cy="357721"/>
          </a:xfrm>
          <a:prstGeom prst="round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rtlCol="0" anchor="ctr"/>
          <a:lstStyle/>
          <a:p>
            <a:pPr>
              <a:lnSpc>
                <a:spcPts val="2300"/>
              </a:lnSpc>
            </a:pPr>
            <a:r>
              <a:rPr lang="ja-JP" altLang="en-US"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④「強み」を活かした新たな環境</a:t>
            </a:r>
            <a:endParaRPr lang="en-US" altLang="ja-JP" sz="16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3" name="テキスト ボックス 32"/>
          <p:cNvSpPr txBox="1"/>
          <p:nvPr/>
        </p:nvSpPr>
        <p:spPr>
          <a:xfrm>
            <a:off x="5049855" y="5080496"/>
            <a:ext cx="3888432" cy="1554272"/>
          </a:xfrm>
          <a:prstGeom prst="rect">
            <a:avLst/>
          </a:prstGeom>
          <a:solidFill>
            <a:schemeClr val="bg1"/>
          </a:solidFill>
          <a:ln w="19050">
            <a:solidFill>
              <a:schemeClr val="tx1"/>
            </a:solidFill>
          </a:ln>
        </p:spPr>
        <p:txBody>
          <a:bodyPr wrap="square" lIns="72000" rIns="72000" rtlCol="0">
            <a:spAutoFit/>
          </a:bodyPr>
          <a:lstStyle/>
          <a:p>
            <a:pPr>
              <a:lnSpc>
                <a:spcPts val="1900"/>
              </a:lnSpc>
            </a:pP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（静養室にて、スケジュール確認、更衣後）</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900"/>
              </a:lnSpc>
            </a:pP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・静養室内にて、ソファーに座って休憩する</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900"/>
              </a:lnSpc>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→スケジュールに</a:t>
            </a:r>
            <a:r>
              <a:rPr lang="ja-JP" altLang="en-US" sz="1200" u="sng" dirty="0">
                <a:latin typeface="メイリオ" panose="020B0604030504040204" pitchFamily="50" charset="-128"/>
                <a:ea typeface="メイリオ" panose="020B0604030504040204" pitchFamily="50" charset="-128"/>
                <a:cs typeface="メイリオ" panose="020B0604030504040204" pitchFamily="50" charset="-128"/>
              </a:rPr>
              <a:t>休憩</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を</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追加：</a:t>
            </a: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スケジュール</a:t>
            </a:r>
            <a:endParaRPr lang="en-US" altLang="ja-JP" sz="12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900"/>
              </a:lnSpc>
            </a:pP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人が気にならないよう衝立</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設置：</a:t>
            </a: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物理的構造化</a:t>
            </a:r>
            <a:endParaRPr lang="en-US" altLang="ja-JP" sz="12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900"/>
              </a:lnSpc>
            </a:pP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・休憩の始まりと終わりはタイマーを使用</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900"/>
              </a:lnSpc>
            </a:pP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→タイマー（</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20</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分</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視覚的構造化</a:t>
            </a:r>
            <a:endParaRPr lang="en-US" altLang="ja-JP" sz="12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4" name="タイトル 1"/>
          <p:cNvSpPr txBox="1">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rmAutofit/>
          </a:bodyPr>
          <a:lstStyle>
            <a:lvl1pPr algn="ctr" rtl="0" fontAlgn="base">
              <a:spcBef>
                <a:spcPct val="0"/>
              </a:spcBef>
              <a:spcAft>
                <a:spcPct val="0"/>
              </a:spcAft>
              <a:defRPr kumimoji="1" sz="4400" kern="1200">
                <a:solidFill>
                  <a:schemeClr val="tx1"/>
                </a:solidFill>
                <a:latin typeface="+mj-lt"/>
                <a:ea typeface="+mj-ea"/>
                <a:cs typeface="+mj-cs"/>
              </a:defRPr>
            </a:lvl1pPr>
            <a:lvl2pPr algn="ctr" rtl="0" fontAlgn="base">
              <a:spcBef>
                <a:spcPct val="0"/>
              </a:spcBef>
              <a:spcAft>
                <a:spcPct val="0"/>
              </a:spcAft>
              <a:defRPr kumimoji="1" sz="4400">
                <a:solidFill>
                  <a:schemeClr val="tx1"/>
                </a:solidFill>
                <a:latin typeface="Calibri" pitchFamily="34" charset="0"/>
                <a:ea typeface="ＭＳ Ｐゴシック" charset="-128"/>
              </a:defRPr>
            </a:lvl2pPr>
            <a:lvl3pPr algn="ctr" rtl="0" fontAlgn="base">
              <a:spcBef>
                <a:spcPct val="0"/>
              </a:spcBef>
              <a:spcAft>
                <a:spcPct val="0"/>
              </a:spcAft>
              <a:defRPr kumimoji="1" sz="4400">
                <a:solidFill>
                  <a:schemeClr val="tx1"/>
                </a:solidFill>
                <a:latin typeface="Calibri" pitchFamily="34" charset="0"/>
                <a:ea typeface="ＭＳ Ｐゴシック" charset="-128"/>
              </a:defRPr>
            </a:lvl3pPr>
            <a:lvl4pPr algn="ctr" rtl="0" fontAlgn="base">
              <a:spcBef>
                <a:spcPct val="0"/>
              </a:spcBef>
              <a:spcAft>
                <a:spcPct val="0"/>
              </a:spcAft>
              <a:defRPr kumimoji="1" sz="4400">
                <a:solidFill>
                  <a:schemeClr val="tx1"/>
                </a:solidFill>
                <a:latin typeface="Calibri" pitchFamily="34" charset="0"/>
                <a:ea typeface="ＭＳ Ｐゴシック" charset="-128"/>
              </a:defRPr>
            </a:lvl4pPr>
            <a:lvl5pPr algn="ctr" rtl="0" fontAlgn="base">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a:lstStyle>
          <a:p>
            <a:pPr algn="l"/>
            <a:r>
              <a:rPr lang="ja-JP" altLang="en-US" sz="4000" b="1" dirty="0" smtClean="0">
                <a:latin typeface="メイリオ" panose="020B0604030504040204" pitchFamily="50" charset="-128"/>
                <a:ea typeface="メイリオ" panose="020B0604030504040204" pitchFamily="50" charset="-128"/>
                <a:cs typeface="メイリオ" panose="020B0604030504040204" pitchFamily="50" charset="-128"/>
              </a:rPr>
              <a:t>モデル演習｜</a:t>
            </a:r>
            <a:r>
              <a:rPr lang="ja-JP" altLang="en-US" sz="3600" dirty="0" smtClean="0">
                <a:latin typeface="メイリオ" panose="020B0604030504040204" pitchFamily="50" charset="-128"/>
                <a:ea typeface="メイリオ" panose="020B0604030504040204" pitchFamily="50" charset="-128"/>
                <a:cs typeface="メイリオ" panose="020B0604030504040204" pitchFamily="50" charset="-128"/>
              </a:rPr>
              <a:t>具体的に記載します</a:t>
            </a:r>
            <a:endParaRPr lang="ja-JP" altLang="en-US" sz="40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7" name="テキスト ボックス 36"/>
          <p:cNvSpPr txBox="1"/>
          <p:nvPr/>
        </p:nvSpPr>
        <p:spPr>
          <a:xfrm>
            <a:off x="400380" y="1574057"/>
            <a:ext cx="8525202" cy="682238"/>
          </a:xfrm>
          <a:prstGeom prst="rect">
            <a:avLst/>
          </a:prstGeom>
          <a:solidFill>
            <a:schemeClr val="bg1"/>
          </a:solidFill>
          <a:ln w="19050">
            <a:solidFill>
              <a:schemeClr val="tx1"/>
            </a:solidFill>
          </a:ln>
        </p:spPr>
        <p:txBody>
          <a:bodyPr wrap="square" lIns="72000" rIns="72000" rtlCol="0">
            <a:spAutoFit/>
          </a:bodyPr>
          <a:lstStyle/>
          <a:p>
            <a:pPr>
              <a:lnSpc>
                <a:spcPts val="2300"/>
              </a:lnSpc>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▢作業室へ案内するが、ウロウロと廊下を歩きまわる（作業室で、開始時間まで座って</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待てない）</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2300"/>
              </a:lnSpc>
            </a:pP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▢声かけするが、</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徐々に表情が強ばり跳びはねることがある（他害のリスク有り</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 name="テキスト ボックス 17"/>
          <p:cNvSpPr txBox="1"/>
          <p:nvPr/>
        </p:nvSpPr>
        <p:spPr>
          <a:xfrm>
            <a:off x="395536" y="2745529"/>
            <a:ext cx="3888432" cy="1570993"/>
          </a:xfrm>
          <a:prstGeom prst="rect">
            <a:avLst/>
          </a:prstGeom>
          <a:solidFill>
            <a:schemeClr val="bg1"/>
          </a:solidFill>
          <a:ln w="19050">
            <a:solidFill>
              <a:schemeClr val="tx1"/>
            </a:solidFill>
          </a:ln>
        </p:spPr>
        <p:txBody>
          <a:bodyPr wrap="square" lIns="72000" tIns="36000" rIns="72000" bIns="72000" rtlCol="0">
            <a:spAutoFit/>
          </a:bodyPr>
          <a:lstStyle/>
          <a:p>
            <a:pPr>
              <a:lnSpc>
                <a:spcPts val="1900"/>
              </a:lnSpc>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先の見通しをうまく</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持てない</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（待つための</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900"/>
              </a:lnSpc>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グッズや方法が準備されていない）</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900"/>
              </a:lnSpc>
            </a:pP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言葉（音声）で伝えられた内容を理解する</a:t>
            </a:r>
            <a:endParaRPr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900"/>
              </a:lnSpc>
            </a:pP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ことが苦手</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（言葉で指示されている）</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900"/>
              </a:lnSpc>
            </a:pP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物事の「始め」と「終わり」がわかりにくい</a:t>
            </a:r>
            <a:endParaRPr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900"/>
              </a:lnSpc>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（いつまで待つかが示されていない）</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69241415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57200" y="1600200"/>
            <a:ext cx="8229600" cy="4853136"/>
          </a:xfrm>
        </p:spPr>
        <p:txBody>
          <a:bodyPr/>
          <a:lstStyle/>
          <a:p>
            <a:pPr marL="0" indent="0">
              <a:lnSpc>
                <a:spcPts val="3300"/>
              </a:lnSpc>
              <a:spcBef>
                <a:spcPts val="1200"/>
              </a:spcBef>
              <a:buNone/>
            </a:pPr>
            <a:r>
              <a:rPr lang="en-US" altLang="ja-JP" sz="22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200" dirty="0" smtClean="0">
                <a:latin typeface="メイリオ" panose="020B0604030504040204" pitchFamily="50" charset="-128"/>
                <a:ea typeface="メイリオ" panose="020B0604030504040204" pitchFamily="50" charset="-128"/>
                <a:cs typeface="メイリオ" panose="020B0604030504040204" pitchFamily="50" charset="-128"/>
              </a:rPr>
              <a:t>演習の手順</a:t>
            </a:r>
            <a:r>
              <a:rPr lang="en-US" altLang="ja-JP" sz="2200" dirty="0" smtClean="0">
                <a:latin typeface="メイリオ" panose="020B0604030504040204" pitchFamily="50" charset="-128"/>
                <a:ea typeface="メイリオ" panose="020B0604030504040204" pitchFamily="50" charset="-128"/>
                <a:cs typeface="メイリオ" panose="020B0604030504040204" pitchFamily="50" charset="-128"/>
              </a:rPr>
              <a:t>】</a:t>
            </a:r>
          </a:p>
          <a:p>
            <a:pPr>
              <a:lnSpc>
                <a:spcPts val="3300"/>
              </a:lnSpc>
              <a:spcBef>
                <a:spcPts val="1800"/>
              </a:spcBef>
              <a:buFont typeface="Wingdings" panose="05000000000000000000" pitchFamily="2" charset="2"/>
              <a:buChar char="n"/>
            </a:pPr>
            <a:endParaRPr lang="en-US" altLang="ja-JP" sz="22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3300"/>
              </a:lnSpc>
              <a:spcBef>
                <a:spcPts val="1800"/>
              </a:spcBef>
              <a:buFont typeface="Wingdings" panose="05000000000000000000" pitchFamily="2" charset="2"/>
              <a:buChar char="n"/>
            </a:pPr>
            <a:endParaRPr lang="en-US" altLang="ja-JP" sz="2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ts val="3300"/>
              </a:lnSpc>
              <a:spcBef>
                <a:spcPts val="3600"/>
              </a:spcBef>
              <a:buNone/>
            </a:pPr>
            <a:endParaRPr lang="en-US" altLang="ja-JP" sz="2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ts val="3300"/>
              </a:lnSpc>
              <a:spcBef>
                <a:spcPts val="0"/>
              </a:spcBef>
              <a:buNone/>
            </a:pPr>
            <a:r>
              <a:rPr lang="en-US" altLang="ja-JP" sz="22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200" dirty="0" smtClean="0">
                <a:latin typeface="メイリオ" panose="020B0604030504040204" pitchFamily="50" charset="-128"/>
                <a:ea typeface="メイリオ" panose="020B0604030504040204" pitchFamily="50" charset="-128"/>
                <a:cs typeface="メイリオ" panose="020B0604030504040204" pitchFamily="50" charset="-128"/>
              </a:rPr>
              <a:t>事前準備</a:t>
            </a:r>
            <a:r>
              <a:rPr lang="en-US" altLang="ja-JP" sz="2200" dirty="0" smtClean="0">
                <a:latin typeface="メイリオ" panose="020B0604030504040204" pitchFamily="50" charset="-128"/>
                <a:ea typeface="メイリオ" panose="020B0604030504040204" pitchFamily="50" charset="-128"/>
                <a:cs typeface="メイリオ" panose="020B0604030504040204" pitchFamily="50" charset="-128"/>
              </a:rPr>
              <a:t>】</a:t>
            </a:r>
          </a:p>
          <a:p>
            <a:pPr marL="533400" indent="-355600">
              <a:lnSpc>
                <a:spcPts val="3300"/>
              </a:lnSpc>
              <a:spcBef>
                <a:spcPts val="0"/>
              </a:spcBef>
              <a:buFont typeface="Wingdings" panose="05000000000000000000" pitchFamily="2" charset="2"/>
              <a:buChar char="n"/>
            </a:pPr>
            <a:r>
              <a:rPr lang="ja-JP" altLang="en-US" sz="2200" dirty="0" smtClean="0">
                <a:latin typeface="メイリオ" panose="020B0604030504040204" pitchFamily="50" charset="-128"/>
                <a:ea typeface="メイリオ" panose="020B0604030504040204" pitchFamily="50" charset="-128"/>
                <a:cs typeface="メイリオ" panose="020B0604030504040204" pitchFamily="50" charset="-128"/>
              </a:rPr>
              <a:t>「司会者」「記録者」「発表者」を決めましょう。これ以降は、演習ごとに役割を時計回りで交代します。</a:t>
            </a:r>
            <a:endParaRPr lang="en-US" altLang="ja-JP" sz="2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533400" indent="-355600">
              <a:lnSpc>
                <a:spcPts val="3300"/>
              </a:lnSpc>
              <a:spcBef>
                <a:spcPts val="0"/>
              </a:spcBef>
              <a:buFont typeface="Wingdings" panose="05000000000000000000" pitchFamily="2" charset="2"/>
              <a:buChar char="n"/>
            </a:pPr>
            <a:r>
              <a:rPr kumimoji="1" lang="ja-JP" altLang="en-US" sz="2200" dirty="0" smtClean="0">
                <a:latin typeface="メイリオ" panose="020B0604030504040204" pitchFamily="50" charset="-128"/>
                <a:ea typeface="メイリオ" panose="020B0604030504040204" pitchFamily="50" charset="-128"/>
                <a:cs typeface="メイリオ" panose="020B0604030504040204" pitchFamily="50" charset="-128"/>
              </a:rPr>
              <a:t>のぞむさんの</a:t>
            </a:r>
            <a:r>
              <a:rPr lang="ja-JP" altLang="en-US" sz="2200" dirty="0">
                <a:latin typeface="メイリオ" panose="020B0604030504040204" pitchFamily="50" charset="-128"/>
                <a:ea typeface="メイリオ" panose="020B0604030504040204" pitchFamily="50" charset="-128"/>
                <a:cs typeface="メイリオ" panose="020B0604030504040204" pitchFamily="50" charset="-128"/>
              </a:rPr>
              <a:t>来所場面の状況（モデル演習の４つのプロセス）を</a:t>
            </a:r>
            <a:r>
              <a:rPr kumimoji="1" lang="ja-JP" altLang="en-US" sz="2200" dirty="0" smtClean="0">
                <a:latin typeface="メイリオ" panose="020B0604030504040204" pitchFamily="50" charset="-128"/>
                <a:ea typeface="メイリオ" panose="020B0604030504040204" pitchFamily="50" charset="-128"/>
                <a:cs typeface="メイリオ" panose="020B0604030504040204" pitchFamily="50" charset="-128"/>
              </a:rPr>
              <a:t>再確認しましょう。</a:t>
            </a:r>
            <a:endParaRPr kumimoji="1" lang="ja-JP" altLang="en-US" sz="2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タイトル 1"/>
          <p:cNvSpPr txBox="1">
            <a:spLocks noGrp="1"/>
          </p:cNvSpPr>
          <p:nvPr>
            <p:ph type="title"/>
          </p:nvPr>
        </p:nvSpPr>
        <p:spPr bwMode="auto">
          <a:prstGeom prst="rect">
            <a:avLst/>
          </a:prstGeom>
          <a:noFill/>
          <a:ln w="9525">
            <a:noFill/>
            <a:miter lim="800000"/>
            <a:headEnd/>
            <a:tailEnd/>
          </a:ln>
        </p:spPr>
        <p:txBody>
          <a:bodyPr vert="horz" wrap="square" lIns="91440" tIns="45720" rIns="91440" bIns="45720" numCol="1" anchor="ctr" anchorCtr="0" compatLnSpc="1">
            <a:prstTxWarp prst="textNoShape">
              <a:avLst/>
            </a:prstTxWarp>
            <a:normAutofit/>
          </a:bodyPr>
          <a:lstStyle>
            <a:lvl1pPr algn="ctr" rtl="0" fontAlgn="base">
              <a:spcBef>
                <a:spcPct val="0"/>
              </a:spcBef>
              <a:spcAft>
                <a:spcPct val="0"/>
              </a:spcAft>
              <a:defRPr kumimoji="1" sz="4400" kern="1200">
                <a:solidFill>
                  <a:schemeClr val="tx1"/>
                </a:solidFill>
                <a:latin typeface="+mj-lt"/>
                <a:ea typeface="+mj-ea"/>
                <a:cs typeface="+mj-cs"/>
              </a:defRPr>
            </a:lvl1pPr>
            <a:lvl2pPr algn="ctr" rtl="0" fontAlgn="base">
              <a:spcBef>
                <a:spcPct val="0"/>
              </a:spcBef>
              <a:spcAft>
                <a:spcPct val="0"/>
              </a:spcAft>
              <a:defRPr kumimoji="1" sz="4400">
                <a:solidFill>
                  <a:schemeClr val="tx1"/>
                </a:solidFill>
                <a:latin typeface="Calibri" pitchFamily="34" charset="0"/>
                <a:ea typeface="ＭＳ Ｐゴシック" charset="-128"/>
              </a:defRPr>
            </a:lvl2pPr>
            <a:lvl3pPr algn="ctr" rtl="0" fontAlgn="base">
              <a:spcBef>
                <a:spcPct val="0"/>
              </a:spcBef>
              <a:spcAft>
                <a:spcPct val="0"/>
              </a:spcAft>
              <a:defRPr kumimoji="1" sz="4400">
                <a:solidFill>
                  <a:schemeClr val="tx1"/>
                </a:solidFill>
                <a:latin typeface="Calibri" pitchFamily="34" charset="0"/>
                <a:ea typeface="ＭＳ Ｐゴシック" charset="-128"/>
              </a:defRPr>
            </a:lvl3pPr>
            <a:lvl4pPr algn="ctr" rtl="0" fontAlgn="base">
              <a:spcBef>
                <a:spcPct val="0"/>
              </a:spcBef>
              <a:spcAft>
                <a:spcPct val="0"/>
              </a:spcAft>
              <a:defRPr kumimoji="1" sz="4400">
                <a:solidFill>
                  <a:schemeClr val="tx1"/>
                </a:solidFill>
                <a:latin typeface="Calibri" pitchFamily="34" charset="0"/>
                <a:ea typeface="ＭＳ Ｐゴシック" charset="-128"/>
              </a:defRPr>
            </a:lvl4pPr>
            <a:lvl5pPr algn="ctr" rtl="0" fontAlgn="base">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a:lstStyle>
          <a:p>
            <a:pPr algn="l"/>
            <a:r>
              <a:rPr lang="ja-JP" altLang="en-US" sz="4000" b="1" dirty="0" smtClean="0">
                <a:latin typeface="メイリオ" panose="020B0604030504040204" pitchFamily="50" charset="-128"/>
                <a:ea typeface="メイリオ" panose="020B0604030504040204" pitchFamily="50" charset="-128"/>
                <a:cs typeface="メイリオ" panose="020B0604030504040204" pitchFamily="50" charset="-128"/>
              </a:rPr>
              <a:t>演習①｜</a:t>
            </a:r>
            <a:r>
              <a:rPr lang="ja-JP" altLang="en-US" sz="3600" dirty="0" smtClean="0">
                <a:latin typeface="メイリオ" panose="020B0604030504040204" pitchFamily="50" charset="-128"/>
                <a:ea typeface="メイリオ" panose="020B0604030504040204" pitchFamily="50" charset="-128"/>
                <a:cs typeface="メイリオ" panose="020B0604030504040204" pitchFamily="50" charset="-128"/>
              </a:rPr>
              <a:t>来所場面の手順を考える</a:t>
            </a:r>
            <a:endParaRPr lang="ja-JP" altLang="en-US" sz="3600" dirty="0">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2" name="グループ化 1"/>
          <p:cNvGrpSpPr>
            <a:grpSpLocks/>
          </p:cNvGrpSpPr>
          <p:nvPr/>
        </p:nvGrpSpPr>
        <p:grpSpPr>
          <a:xfrm>
            <a:off x="708819" y="2060848"/>
            <a:ext cx="6165386" cy="1656184"/>
            <a:chOff x="708824" y="3130173"/>
            <a:chExt cx="3895849" cy="1163320"/>
          </a:xfrm>
        </p:grpSpPr>
        <p:sp>
          <p:nvSpPr>
            <p:cNvPr id="5" name="山形 4"/>
            <p:cNvSpPr/>
            <p:nvPr/>
          </p:nvSpPr>
          <p:spPr>
            <a:xfrm>
              <a:off x="708824" y="3130173"/>
              <a:ext cx="1393825" cy="1152525"/>
            </a:xfrm>
            <a:prstGeom prst="chevron">
              <a:avLst>
                <a:gd name="adj" fmla="val 22809"/>
              </a:avLst>
            </a:prstGeom>
            <a:solidFill>
              <a:schemeClr val="accent5">
                <a:lumMod val="20000"/>
                <a:lumOff val="80000"/>
              </a:schemeClr>
            </a:solidFill>
            <a:ln w="952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8000" tIns="45720" rIns="18000" bIns="45720" numCol="1" spcCol="0" rtlCol="0" fromWordArt="0" anchor="ctr" anchorCtr="0" forceAA="0" compatLnSpc="1">
              <a:prstTxWarp prst="textNoShape">
                <a:avLst/>
              </a:prstTxWarp>
              <a:noAutofit/>
            </a:bodyPr>
            <a:lstStyle/>
            <a:p>
              <a:pPr algn="ctr">
                <a:spcAft>
                  <a:spcPts val="0"/>
                </a:spcAft>
              </a:pPr>
              <a:r>
                <a:rPr lang="ja-JP" sz="1600" kern="100"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〔全体</a:t>
              </a:r>
              <a:r>
                <a:rPr lang="ja-JP" sz="1600" kern="100"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600" kern="100"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ctr">
                <a:spcAft>
                  <a:spcPts val="0"/>
                </a:spcAft>
              </a:pPr>
              <a:r>
                <a:rPr lang="ja-JP" altLang="en-US" sz="1600" kern="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事前準備</a:t>
              </a:r>
              <a:endParaRPr lang="ja-JP" sz="160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ctr">
                <a:spcAft>
                  <a:spcPts val="0"/>
                </a:spcAft>
              </a:pPr>
              <a:endParaRPr lang="en-US" sz="1600" kern="100"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ctr">
                <a:spcAft>
                  <a:spcPts val="0"/>
                </a:spcAft>
              </a:pPr>
              <a:r>
                <a:rPr lang="en-US" sz="1600" kern="100"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5</a:t>
              </a:r>
              <a:r>
                <a:rPr lang="ja-JP" sz="1600" kern="100"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分</a:t>
              </a:r>
              <a:endParaRPr lang="ja-JP" sz="1600" kern="100"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山形 5"/>
            <p:cNvSpPr/>
            <p:nvPr/>
          </p:nvSpPr>
          <p:spPr>
            <a:xfrm>
              <a:off x="1959537" y="3140968"/>
              <a:ext cx="1393825" cy="1152525"/>
            </a:xfrm>
            <a:prstGeom prst="chevron">
              <a:avLst>
                <a:gd name="adj" fmla="val 22809"/>
              </a:avLst>
            </a:prstGeom>
            <a:solidFill>
              <a:schemeClr val="bg1"/>
            </a:solidFill>
            <a:ln w="952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8000" tIns="45720" rIns="18000" bIns="45720" numCol="1" spcCol="0" rtlCol="0" fromWordArt="0" anchor="ctr" anchorCtr="0" forceAA="0" compatLnSpc="1">
              <a:prstTxWarp prst="textNoShape">
                <a:avLst/>
              </a:prstTxWarp>
              <a:noAutofit/>
            </a:bodyPr>
            <a:lstStyle/>
            <a:p>
              <a:pPr algn="ctr">
                <a:spcAft>
                  <a:spcPts val="0"/>
                </a:spcAft>
              </a:pPr>
              <a:r>
                <a:rPr lang="ja-JP" sz="1600" kern="100"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〔グループ</a:t>
              </a:r>
              <a:r>
                <a:rPr lang="ja-JP" sz="1600" kern="100"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600" kern="100"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ctr">
                <a:spcAft>
                  <a:spcPts val="0"/>
                </a:spcAft>
              </a:pPr>
              <a:r>
                <a:rPr lang="ja-JP" altLang="en-US" sz="1600" kern="1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手順書の作成</a:t>
              </a:r>
              <a:endParaRPr lang="en-US" altLang="ja-JP" sz="1600" kern="1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spcAft>
                  <a:spcPts val="0"/>
                </a:spcAft>
              </a:pPr>
              <a:endParaRPr lang="ja-JP" sz="160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ctr">
                <a:spcAft>
                  <a:spcPts val="0"/>
                </a:spcAft>
              </a:pPr>
              <a:r>
                <a:rPr lang="en-US" altLang="ja-JP" sz="1600" kern="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15</a:t>
              </a:r>
              <a:r>
                <a:rPr lang="ja-JP" sz="1600" kern="100"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分</a:t>
              </a:r>
              <a:endParaRPr lang="ja-JP" sz="1600" kern="100"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山形 6"/>
            <p:cNvSpPr/>
            <p:nvPr/>
          </p:nvSpPr>
          <p:spPr>
            <a:xfrm>
              <a:off x="3211483" y="3140968"/>
              <a:ext cx="1393190" cy="1152525"/>
            </a:xfrm>
            <a:prstGeom prst="chevron">
              <a:avLst>
                <a:gd name="adj" fmla="val 22809"/>
              </a:avLst>
            </a:prstGeom>
            <a:solidFill>
              <a:schemeClr val="accent5">
                <a:lumMod val="20000"/>
                <a:lumOff val="80000"/>
              </a:schemeClr>
            </a:solidFill>
            <a:ln w="952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8000" tIns="45720" rIns="18000" bIns="45720" numCol="1" spcCol="0" rtlCol="0" fromWordArt="0" anchor="ctr" anchorCtr="0" forceAA="0" compatLnSpc="1">
              <a:prstTxWarp prst="textNoShape">
                <a:avLst/>
              </a:prstTxWarp>
              <a:noAutofit/>
            </a:bodyPr>
            <a:lstStyle/>
            <a:p>
              <a:pPr algn="ctr">
                <a:spcAft>
                  <a:spcPts val="0"/>
                </a:spcAft>
              </a:pPr>
              <a:r>
                <a:rPr lang="ja-JP" sz="1600" kern="100"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〔全体</a:t>
              </a:r>
              <a:r>
                <a:rPr lang="ja-JP" sz="1600" kern="100"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600" kern="100"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ctr">
                <a:spcAft>
                  <a:spcPts val="0"/>
                </a:spcAft>
              </a:pPr>
              <a:r>
                <a:rPr lang="ja-JP" sz="1600" kern="100"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発表</a:t>
              </a:r>
              <a:endParaRPr lang="en-US" altLang="ja-JP" sz="1600" kern="100"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ctr">
                <a:spcAft>
                  <a:spcPts val="0"/>
                </a:spcAft>
              </a:pPr>
              <a:endParaRPr lang="ja-JP" sz="160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ctr">
                <a:spcAft>
                  <a:spcPts val="0"/>
                </a:spcAft>
              </a:pPr>
              <a:r>
                <a:rPr lang="en-US" sz="1600" kern="100"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15</a:t>
              </a:r>
              <a:r>
                <a:rPr lang="ja-JP" sz="1600" kern="100"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分</a:t>
              </a:r>
              <a:endParaRPr lang="ja-JP" sz="1600" kern="100"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grpSp>
    </p:spTree>
    <p:extLst>
      <p:ext uri="{BB962C8B-B14F-4D97-AF65-F5344CB8AC3E}">
        <p14:creationId xmlns:p14="http://schemas.microsoft.com/office/powerpoint/2010/main" val="271143411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57200" y="1600200"/>
            <a:ext cx="8229600" cy="4853136"/>
          </a:xfrm>
        </p:spPr>
        <p:txBody>
          <a:bodyPr/>
          <a:lstStyle/>
          <a:p>
            <a:pPr marL="0" indent="0">
              <a:lnSpc>
                <a:spcPts val="3300"/>
              </a:lnSpc>
              <a:buNone/>
            </a:pP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グループでのぞむさんの朝の来所場面のサービス手順を考えましょう。巻末のワークシート（</a:t>
            </a:r>
            <a:r>
              <a:rPr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rPr>
              <a:t>WS-1</a:t>
            </a: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）を使ってください。</a:t>
            </a:r>
            <a:endParaRPr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endParaRPr>
          </a:p>
          <a:p>
            <a:pPr lvl="1" indent="-342900">
              <a:spcBef>
                <a:spcPts val="3000"/>
              </a:spcBef>
              <a:buFont typeface="Wingdings" panose="05000000000000000000" pitchFamily="2" charset="2"/>
              <a:buChar char="l"/>
            </a:pPr>
            <a:r>
              <a:rPr lang="ja-JP" altLang="en-US" sz="2200" dirty="0" smtClean="0">
                <a:latin typeface="メイリオ" panose="020B0604030504040204" pitchFamily="50" charset="-128"/>
                <a:ea typeface="メイリオ" panose="020B0604030504040204" pitchFamily="50" charset="-128"/>
                <a:cs typeface="メイリオ" panose="020B0604030504040204" pitchFamily="50" charset="-128"/>
              </a:rPr>
              <a:t>４つのプロセスで導かれたアイデアを活かしましょう。</a:t>
            </a:r>
            <a:endParaRPr lang="en-US" altLang="ja-JP" sz="2200" dirty="0" smtClean="0">
              <a:latin typeface="メイリオ" panose="020B0604030504040204" pitchFamily="50" charset="-128"/>
              <a:ea typeface="メイリオ" panose="020B0604030504040204" pitchFamily="50" charset="-128"/>
              <a:cs typeface="メイリオ" panose="020B0604030504040204" pitchFamily="50" charset="-128"/>
            </a:endParaRPr>
          </a:p>
          <a:p>
            <a:pPr lvl="1" indent="-342900">
              <a:spcBef>
                <a:spcPts val="3000"/>
              </a:spcBef>
              <a:buFont typeface="Wingdings" panose="05000000000000000000" pitchFamily="2" charset="2"/>
              <a:buChar char="l"/>
            </a:pPr>
            <a:r>
              <a:rPr kumimoji="1" lang="ja-JP" altLang="en-US" sz="2200" dirty="0">
                <a:latin typeface="メイリオ" panose="020B0604030504040204" pitchFamily="50" charset="-128"/>
                <a:ea typeface="メイリオ" panose="020B0604030504040204" pitchFamily="50" charset="-128"/>
                <a:cs typeface="メイリオ" panose="020B0604030504040204" pitchFamily="50" charset="-128"/>
              </a:rPr>
              <a:t>どのよう</a:t>
            </a:r>
            <a:r>
              <a:rPr kumimoji="1" lang="ja-JP" altLang="en-US" sz="2200" dirty="0" smtClean="0">
                <a:latin typeface="メイリオ" panose="020B0604030504040204" pitchFamily="50" charset="-128"/>
                <a:ea typeface="メイリオ" panose="020B0604030504040204" pitchFamily="50" charset="-128"/>
                <a:cs typeface="メイリオ" panose="020B0604030504040204" pitchFamily="50" charset="-128"/>
              </a:rPr>
              <a:t>な点に悩んだのか、整理しておきましょう。</a:t>
            </a:r>
            <a:endParaRPr kumimoji="1" lang="en-US" altLang="ja-JP" sz="2200" dirty="0" smtClean="0">
              <a:latin typeface="メイリオ" panose="020B0604030504040204" pitchFamily="50" charset="-128"/>
              <a:ea typeface="メイリオ" panose="020B0604030504040204" pitchFamily="50" charset="-128"/>
              <a:cs typeface="メイリオ" panose="020B0604030504040204" pitchFamily="50" charset="-128"/>
            </a:endParaRPr>
          </a:p>
          <a:p>
            <a:pPr lvl="1" indent="-342900">
              <a:spcBef>
                <a:spcPts val="3000"/>
              </a:spcBef>
              <a:buFont typeface="Wingdings" panose="05000000000000000000" pitchFamily="2" charset="2"/>
              <a:buChar char="l"/>
            </a:pPr>
            <a:endParaRPr kumimoji="1" lang="en-US" altLang="ja-JP" sz="2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ts val="3300"/>
              </a:lnSpc>
              <a:buNone/>
            </a:pP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タイトル 1"/>
          <p:cNvSpPr txBox="1">
            <a:spLocks noGrp="1"/>
          </p:cNvSpPr>
          <p:nvPr>
            <p:ph type="title"/>
          </p:nvPr>
        </p:nvSpPr>
        <p:spPr bwMode="auto">
          <a:prstGeom prst="rect">
            <a:avLst/>
          </a:prstGeom>
          <a:noFill/>
          <a:ln w="9525">
            <a:noFill/>
            <a:miter lim="800000"/>
            <a:headEnd/>
            <a:tailEnd/>
          </a:ln>
        </p:spPr>
        <p:txBody>
          <a:bodyPr vert="horz" wrap="square" lIns="91440" tIns="45720" rIns="91440" bIns="45720" numCol="1" anchor="ctr" anchorCtr="0" compatLnSpc="1">
            <a:prstTxWarp prst="textNoShape">
              <a:avLst/>
            </a:prstTxWarp>
            <a:normAutofit/>
          </a:bodyPr>
          <a:lstStyle>
            <a:lvl1pPr algn="ctr" rtl="0" fontAlgn="base">
              <a:spcBef>
                <a:spcPct val="0"/>
              </a:spcBef>
              <a:spcAft>
                <a:spcPct val="0"/>
              </a:spcAft>
              <a:defRPr kumimoji="1" sz="4400" kern="1200">
                <a:solidFill>
                  <a:schemeClr val="tx1"/>
                </a:solidFill>
                <a:latin typeface="+mj-lt"/>
                <a:ea typeface="+mj-ea"/>
                <a:cs typeface="+mj-cs"/>
              </a:defRPr>
            </a:lvl1pPr>
            <a:lvl2pPr algn="ctr" rtl="0" fontAlgn="base">
              <a:spcBef>
                <a:spcPct val="0"/>
              </a:spcBef>
              <a:spcAft>
                <a:spcPct val="0"/>
              </a:spcAft>
              <a:defRPr kumimoji="1" sz="4400">
                <a:solidFill>
                  <a:schemeClr val="tx1"/>
                </a:solidFill>
                <a:latin typeface="Calibri" pitchFamily="34" charset="0"/>
                <a:ea typeface="ＭＳ Ｐゴシック" charset="-128"/>
              </a:defRPr>
            </a:lvl2pPr>
            <a:lvl3pPr algn="ctr" rtl="0" fontAlgn="base">
              <a:spcBef>
                <a:spcPct val="0"/>
              </a:spcBef>
              <a:spcAft>
                <a:spcPct val="0"/>
              </a:spcAft>
              <a:defRPr kumimoji="1" sz="4400">
                <a:solidFill>
                  <a:schemeClr val="tx1"/>
                </a:solidFill>
                <a:latin typeface="Calibri" pitchFamily="34" charset="0"/>
                <a:ea typeface="ＭＳ Ｐゴシック" charset="-128"/>
              </a:defRPr>
            </a:lvl3pPr>
            <a:lvl4pPr algn="ctr" rtl="0" fontAlgn="base">
              <a:spcBef>
                <a:spcPct val="0"/>
              </a:spcBef>
              <a:spcAft>
                <a:spcPct val="0"/>
              </a:spcAft>
              <a:defRPr kumimoji="1" sz="4400">
                <a:solidFill>
                  <a:schemeClr val="tx1"/>
                </a:solidFill>
                <a:latin typeface="Calibri" pitchFamily="34" charset="0"/>
                <a:ea typeface="ＭＳ Ｐゴシック" charset="-128"/>
              </a:defRPr>
            </a:lvl4pPr>
            <a:lvl5pPr algn="ctr" rtl="0" fontAlgn="base">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a:lstStyle>
          <a:p>
            <a:pPr algn="l"/>
            <a:r>
              <a:rPr lang="ja-JP" altLang="en-US" sz="4000" b="1" dirty="0" smtClean="0">
                <a:latin typeface="メイリオ" panose="020B0604030504040204" pitchFamily="50" charset="-128"/>
                <a:ea typeface="メイリオ" panose="020B0604030504040204" pitchFamily="50" charset="-128"/>
                <a:cs typeface="メイリオ" panose="020B0604030504040204" pitchFamily="50" charset="-128"/>
              </a:rPr>
              <a:t>演習①｜</a:t>
            </a:r>
            <a:r>
              <a:rPr lang="ja-JP" altLang="en-US" sz="3600" dirty="0" smtClean="0">
                <a:latin typeface="メイリオ" panose="020B0604030504040204" pitchFamily="50" charset="-128"/>
                <a:ea typeface="メイリオ" panose="020B0604030504040204" pitchFamily="50" charset="-128"/>
                <a:cs typeface="メイリオ" panose="020B0604030504040204" pitchFamily="50" charset="-128"/>
              </a:rPr>
              <a:t>支援手順を考える（</a:t>
            </a:r>
            <a:r>
              <a:rPr lang="en-US" altLang="ja-JP" sz="3600" dirty="0" smtClean="0">
                <a:latin typeface="メイリオ" panose="020B0604030504040204" pitchFamily="50" charset="-128"/>
                <a:ea typeface="メイリオ" panose="020B0604030504040204" pitchFamily="50" charset="-128"/>
                <a:cs typeface="メイリオ" panose="020B0604030504040204" pitchFamily="50" charset="-128"/>
              </a:rPr>
              <a:t>15</a:t>
            </a:r>
            <a:r>
              <a:rPr lang="ja-JP" altLang="en-US" sz="3600" dirty="0" smtClean="0">
                <a:latin typeface="メイリオ" panose="020B0604030504040204" pitchFamily="50" charset="-128"/>
                <a:ea typeface="メイリオ" panose="020B0604030504040204" pitchFamily="50" charset="-128"/>
                <a:cs typeface="メイリオ" panose="020B0604030504040204" pitchFamily="50" charset="-128"/>
              </a:rPr>
              <a:t>分）</a:t>
            </a:r>
            <a:endParaRPr lang="ja-JP" altLang="en-US" sz="36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2849374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7750" y="365127"/>
            <a:ext cx="7887600" cy="975641"/>
          </a:xfrm>
        </p:spPr>
        <p:txBody>
          <a:bodyPr>
            <a:normAutofit/>
          </a:bodyPr>
          <a:lstStyle/>
          <a:p>
            <a:pPr algn="l"/>
            <a:r>
              <a:rPr lang="ja-JP" altLang="en-US" sz="4000" b="1" dirty="0" smtClean="0">
                <a:latin typeface="メイリオ" panose="020B0604030504040204" pitchFamily="50" charset="-128"/>
                <a:ea typeface="メイリオ" panose="020B0604030504040204" pitchFamily="50" charset="-128"/>
                <a:cs typeface="メイリオ" panose="020B0604030504040204" pitchFamily="50" charset="-128"/>
              </a:rPr>
              <a:t>この時間の目的</a:t>
            </a:r>
            <a:r>
              <a:rPr lang="en-US" altLang="ja-JP" sz="4000" b="1" dirty="0" smtClean="0">
                <a:latin typeface="メイリオ" panose="020B0604030504040204" pitchFamily="50" charset="-128"/>
                <a:ea typeface="メイリオ" panose="020B0604030504040204" pitchFamily="50" charset="-128"/>
                <a:cs typeface="メイリオ" panose="020B0604030504040204" pitchFamily="50" charset="-128"/>
              </a:rPr>
              <a:t>	</a:t>
            </a:r>
            <a:endParaRPr kumimoji="1" lang="ja-JP" altLang="en-US" sz="3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628650" y="3821228"/>
            <a:ext cx="7886700" cy="3036771"/>
          </a:xfrm>
        </p:spPr>
        <p:txBody>
          <a:bodyPr>
            <a:normAutofit/>
          </a:bodyPr>
          <a:lstStyle/>
          <a:p>
            <a:pPr marL="0" indent="0">
              <a:buNone/>
            </a:pPr>
            <a:r>
              <a:rPr lang="en-US" altLang="ja-JP" sz="22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200" dirty="0" smtClean="0">
                <a:latin typeface="メイリオ" panose="020B0604030504040204" pitchFamily="50" charset="-128"/>
                <a:ea typeface="メイリオ" panose="020B0604030504040204" pitchFamily="50" charset="-128"/>
                <a:cs typeface="メイリオ" panose="020B0604030504040204" pitchFamily="50" charset="-128"/>
              </a:rPr>
              <a:t>ポイント</a:t>
            </a:r>
            <a:r>
              <a:rPr lang="en-US" altLang="ja-JP" sz="2200" dirty="0" smtClean="0">
                <a:latin typeface="メイリオ" panose="020B0604030504040204" pitchFamily="50" charset="-128"/>
                <a:ea typeface="メイリオ" panose="020B0604030504040204" pitchFamily="50" charset="-128"/>
                <a:cs typeface="メイリオ" panose="020B0604030504040204" pitchFamily="50" charset="-128"/>
              </a:rPr>
              <a:t>】</a:t>
            </a:r>
          </a:p>
          <a:p>
            <a:pPr fontAlgn="auto">
              <a:lnSpc>
                <a:spcPts val="3300"/>
              </a:lnSpc>
              <a:spcBef>
                <a:spcPts val="0"/>
              </a:spcBef>
              <a:spcAft>
                <a:spcPts val="0"/>
              </a:spcAft>
              <a:buFont typeface="+mj-ea"/>
              <a:buAutoNum type="circleNumDbPlain"/>
            </a:pPr>
            <a:r>
              <a:rPr kumimoji="0" lang="ja-JP" altLang="en-US" sz="2200" kern="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実際の起きたことや本人の行動を客観的に捉えましょう。</a:t>
            </a:r>
            <a:endParaRPr kumimoji="0" lang="en-US" altLang="ja-JP" sz="2200" kern="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fontAlgn="auto">
              <a:lnSpc>
                <a:spcPts val="3300"/>
              </a:lnSpc>
              <a:spcBef>
                <a:spcPts val="0"/>
              </a:spcBef>
              <a:spcAft>
                <a:spcPts val="0"/>
              </a:spcAft>
              <a:buFont typeface="+mj-ea"/>
              <a:buAutoNum type="circleNumDbPlain"/>
            </a:pPr>
            <a:r>
              <a:rPr kumimoji="0" lang="ja-JP" altLang="en-US" sz="2200" kern="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自閉症や知的障害の障害</a:t>
            </a:r>
            <a:r>
              <a:rPr kumimoji="0" lang="ja-JP" altLang="en-US" sz="2200" kern="1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特性と環境との相互作用に着目して、</a:t>
            </a:r>
            <a:r>
              <a:rPr kumimoji="0" lang="ja-JP" altLang="en-US" sz="2200" kern="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「なぜそのような行動が起きているのか」という行動の理由や背景を考えてみましょう。</a:t>
            </a:r>
            <a:endParaRPr kumimoji="0" lang="en-US" altLang="ja-JP" sz="2200" kern="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fontAlgn="auto">
              <a:lnSpc>
                <a:spcPts val="3300"/>
              </a:lnSpc>
              <a:spcBef>
                <a:spcPts val="0"/>
              </a:spcBef>
              <a:spcAft>
                <a:spcPts val="0"/>
              </a:spcAft>
              <a:buFont typeface="+mj-ea"/>
              <a:buAutoNum type="circleNumDbPlain"/>
            </a:pPr>
            <a:r>
              <a:rPr kumimoji="0" lang="ja-JP" altLang="en-US" sz="2200" kern="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本人の強みや好みを活用して具体的な支援の方法を検討しましょう</a:t>
            </a:r>
            <a:r>
              <a:rPr kumimoji="0" lang="ja-JP" altLang="en-US" sz="2200" kern="100" dirty="0" smtClean="0">
                <a:solidFill>
                  <a:srgbClr val="000000"/>
                </a:solidFill>
                <a:latin typeface="Century" panose="020F0502020204030204"/>
                <a:ea typeface="メイリオ" panose="020B0604030504040204" pitchFamily="50" charset="-128"/>
                <a:cs typeface="Times New Roman" panose="02020603050405020304" pitchFamily="18" charset="0"/>
              </a:rPr>
              <a:t>。</a:t>
            </a:r>
            <a:endParaRPr kumimoji="0" lang="en-US" altLang="ja-JP" sz="2200" kern="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テキスト ボックス 3"/>
          <p:cNvSpPr txBox="1"/>
          <p:nvPr/>
        </p:nvSpPr>
        <p:spPr>
          <a:xfrm>
            <a:off x="627750" y="1508626"/>
            <a:ext cx="7887600" cy="1873204"/>
          </a:xfrm>
          <a:prstGeom prst="rect">
            <a:avLst/>
          </a:prstGeom>
          <a:noFill/>
          <a:ln>
            <a:solidFill>
              <a:schemeClr val="tx1"/>
            </a:solidFill>
          </a:ln>
        </p:spPr>
        <p:txBody>
          <a:bodyPr wrap="square" rtlCol="0" anchor="ctr" anchorCtr="0">
            <a:noAutofit/>
          </a:bodyPr>
          <a:lstStyle/>
          <a:p>
            <a:pPr algn="just"/>
            <a:r>
              <a:rPr lang="ja-JP" altLang="en-US" sz="2200" dirty="0" smtClean="0">
                <a:latin typeface="メイリオ" panose="020B0604030504040204" pitchFamily="50" charset="-128"/>
                <a:ea typeface="メイリオ" panose="020B0604030504040204" pitchFamily="50" charset="-128"/>
                <a:cs typeface="メイリオ" panose="020B0604030504040204" pitchFamily="50" charset="-128"/>
              </a:rPr>
              <a:t>行動障害が頻発する要因の一つに、対象者の状態にそぐわない活動（生活環境）ということが考えられます。</a:t>
            </a:r>
            <a:r>
              <a:rPr lang="ja-JP" altLang="ja-JP" sz="2200" dirty="0" smtClean="0">
                <a:latin typeface="メイリオ" panose="020B0604030504040204" pitchFamily="50" charset="-128"/>
                <a:ea typeface="メイリオ" panose="020B0604030504040204" pitchFamily="50" charset="-128"/>
                <a:cs typeface="メイリオ" panose="020B0604030504040204" pitchFamily="50" charset="-128"/>
              </a:rPr>
              <a:t>この</a:t>
            </a:r>
            <a:r>
              <a:rPr lang="ja-JP" altLang="ja-JP" sz="2200" dirty="0">
                <a:latin typeface="メイリオ" panose="020B0604030504040204" pitchFamily="50" charset="-128"/>
                <a:ea typeface="メイリオ" panose="020B0604030504040204" pitchFamily="50" charset="-128"/>
                <a:cs typeface="メイリオ" panose="020B0604030504040204" pitchFamily="50" charset="-128"/>
              </a:rPr>
              <a:t>時間は、生活介護事業所で強度行動障害のある人に日中の活動を提供する場面を想定し、自閉症や知的障害の障害特性に配慮した</a:t>
            </a:r>
            <a:r>
              <a:rPr lang="ja-JP" altLang="ja-JP" sz="2200" b="1" u="sng" dirty="0">
                <a:latin typeface="メイリオ" panose="020B0604030504040204" pitchFamily="50" charset="-128"/>
                <a:ea typeface="メイリオ" panose="020B0604030504040204" pitchFamily="50" charset="-128"/>
                <a:cs typeface="メイリオ" panose="020B0604030504040204" pitchFamily="50" charset="-128"/>
              </a:rPr>
              <a:t>「支援の手順書」を作るプロセスを学びます</a:t>
            </a:r>
            <a:r>
              <a:rPr lang="ja-JP" altLang="en-US" sz="22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22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6697731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57200" y="1600200"/>
            <a:ext cx="8229600" cy="4853136"/>
          </a:xfrm>
        </p:spPr>
        <p:txBody>
          <a:bodyPr/>
          <a:lstStyle/>
          <a:p>
            <a:pPr marL="0" indent="0">
              <a:lnSpc>
                <a:spcPts val="3300"/>
              </a:lnSpc>
              <a:buNone/>
            </a:pP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２～３グループに発表してもらいます。発表者はグループで話し合われた内容を全体に報告してください。</a:t>
            </a:r>
            <a:endParaRPr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endParaRPr>
          </a:p>
          <a:p>
            <a:pPr lvl="1" indent="-342900">
              <a:spcBef>
                <a:spcPts val="3000"/>
              </a:spcBef>
              <a:buFont typeface="Wingdings" panose="05000000000000000000" pitchFamily="2" charset="2"/>
              <a:buChar char="l"/>
            </a:pPr>
            <a:r>
              <a:rPr lang="ja-JP" altLang="en-US" sz="2200" dirty="0" smtClean="0">
                <a:latin typeface="メイリオ" panose="020B0604030504040204" pitchFamily="50" charset="-128"/>
                <a:ea typeface="メイリオ" panose="020B0604030504040204" pitchFamily="50" charset="-128"/>
                <a:cs typeface="メイリオ" panose="020B0604030504040204" pitchFamily="50" charset="-128"/>
              </a:rPr>
              <a:t>４つのプロセスで導かれたアイデアをどのように活かしましたか？</a:t>
            </a:r>
            <a:endParaRPr lang="en-US" altLang="ja-JP" sz="2200" dirty="0" smtClean="0">
              <a:latin typeface="メイリオ" panose="020B0604030504040204" pitchFamily="50" charset="-128"/>
              <a:ea typeface="メイリオ" panose="020B0604030504040204" pitchFamily="50" charset="-128"/>
              <a:cs typeface="メイリオ" panose="020B0604030504040204" pitchFamily="50" charset="-128"/>
            </a:endParaRPr>
          </a:p>
          <a:p>
            <a:pPr lvl="1" indent="-342900">
              <a:spcBef>
                <a:spcPts val="3000"/>
              </a:spcBef>
              <a:buFont typeface="Wingdings" panose="05000000000000000000" pitchFamily="2" charset="2"/>
              <a:buChar char="l"/>
            </a:pPr>
            <a:r>
              <a:rPr kumimoji="1" lang="ja-JP" altLang="en-US" sz="2200" dirty="0" smtClean="0">
                <a:latin typeface="メイリオ" panose="020B0604030504040204" pitchFamily="50" charset="-128"/>
                <a:ea typeface="メイリオ" panose="020B0604030504040204" pitchFamily="50" charset="-128"/>
                <a:cs typeface="メイリオ" panose="020B0604030504040204" pitchFamily="50" charset="-128"/>
              </a:rPr>
              <a:t>どのような点に悩みましたか？</a:t>
            </a:r>
            <a:endParaRPr kumimoji="1" lang="en-US" altLang="ja-JP" sz="2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ts val="3300"/>
              </a:lnSpc>
              <a:buNone/>
            </a:pP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タイトル 1"/>
          <p:cNvSpPr txBox="1">
            <a:spLocks noGrp="1"/>
          </p:cNvSpPr>
          <p:nvPr>
            <p:ph type="title"/>
          </p:nvPr>
        </p:nvSpPr>
        <p:spPr bwMode="auto">
          <a:prstGeom prst="rect">
            <a:avLst/>
          </a:prstGeom>
          <a:noFill/>
          <a:ln w="9525">
            <a:noFill/>
            <a:miter lim="800000"/>
            <a:headEnd/>
            <a:tailEnd/>
          </a:ln>
        </p:spPr>
        <p:txBody>
          <a:bodyPr vert="horz" wrap="square" lIns="91440" tIns="45720" rIns="91440" bIns="45720" numCol="1" anchor="ctr" anchorCtr="0" compatLnSpc="1">
            <a:prstTxWarp prst="textNoShape">
              <a:avLst/>
            </a:prstTxWarp>
            <a:normAutofit/>
          </a:bodyPr>
          <a:lstStyle>
            <a:lvl1pPr algn="ctr" rtl="0" fontAlgn="base">
              <a:spcBef>
                <a:spcPct val="0"/>
              </a:spcBef>
              <a:spcAft>
                <a:spcPct val="0"/>
              </a:spcAft>
              <a:defRPr kumimoji="1" sz="4400" kern="1200">
                <a:solidFill>
                  <a:schemeClr val="tx1"/>
                </a:solidFill>
                <a:latin typeface="+mj-lt"/>
                <a:ea typeface="+mj-ea"/>
                <a:cs typeface="+mj-cs"/>
              </a:defRPr>
            </a:lvl1pPr>
            <a:lvl2pPr algn="ctr" rtl="0" fontAlgn="base">
              <a:spcBef>
                <a:spcPct val="0"/>
              </a:spcBef>
              <a:spcAft>
                <a:spcPct val="0"/>
              </a:spcAft>
              <a:defRPr kumimoji="1" sz="4400">
                <a:solidFill>
                  <a:schemeClr val="tx1"/>
                </a:solidFill>
                <a:latin typeface="Calibri" pitchFamily="34" charset="0"/>
                <a:ea typeface="ＭＳ Ｐゴシック" charset="-128"/>
              </a:defRPr>
            </a:lvl2pPr>
            <a:lvl3pPr algn="ctr" rtl="0" fontAlgn="base">
              <a:spcBef>
                <a:spcPct val="0"/>
              </a:spcBef>
              <a:spcAft>
                <a:spcPct val="0"/>
              </a:spcAft>
              <a:defRPr kumimoji="1" sz="4400">
                <a:solidFill>
                  <a:schemeClr val="tx1"/>
                </a:solidFill>
                <a:latin typeface="Calibri" pitchFamily="34" charset="0"/>
                <a:ea typeface="ＭＳ Ｐゴシック" charset="-128"/>
              </a:defRPr>
            </a:lvl3pPr>
            <a:lvl4pPr algn="ctr" rtl="0" fontAlgn="base">
              <a:spcBef>
                <a:spcPct val="0"/>
              </a:spcBef>
              <a:spcAft>
                <a:spcPct val="0"/>
              </a:spcAft>
              <a:defRPr kumimoji="1" sz="4400">
                <a:solidFill>
                  <a:schemeClr val="tx1"/>
                </a:solidFill>
                <a:latin typeface="Calibri" pitchFamily="34" charset="0"/>
                <a:ea typeface="ＭＳ Ｐゴシック" charset="-128"/>
              </a:defRPr>
            </a:lvl4pPr>
            <a:lvl5pPr algn="ctr" rtl="0" fontAlgn="base">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a:lstStyle>
          <a:p>
            <a:pPr algn="l"/>
            <a:r>
              <a:rPr lang="ja-JP" altLang="en-US" sz="4000" b="1" dirty="0" smtClean="0">
                <a:latin typeface="メイリオ" panose="020B0604030504040204" pitchFamily="50" charset="-128"/>
                <a:ea typeface="メイリオ" panose="020B0604030504040204" pitchFamily="50" charset="-128"/>
                <a:cs typeface="メイリオ" panose="020B0604030504040204" pitchFamily="50" charset="-128"/>
              </a:rPr>
              <a:t>演習①｜</a:t>
            </a:r>
            <a:r>
              <a:rPr lang="ja-JP" altLang="en-US" sz="3600" dirty="0" smtClean="0">
                <a:latin typeface="メイリオ" panose="020B0604030504040204" pitchFamily="50" charset="-128"/>
                <a:ea typeface="メイリオ" panose="020B0604030504040204" pitchFamily="50" charset="-128"/>
                <a:cs typeface="メイリオ" panose="020B0604030504040204" pitchFamily="50" charset="-128"/>
              </a:rPr>
              <a:t>発表（</a:t>
            </a:r>
            <a:r>
              <a:rPr lang="en-US" altLang="ja-JP" sz="3600" dirty="0" smtClean="0">
                <a:latin typeface="メイリオ" panose="020B0604030504040204" pitchFamily="50" charset="-128"/>
                <a:ea typeface="メイリオ" panose="020B0604030504040204" pitchFamily="50" charset="-128"/>
                <a:cs typeface="メイリオ" panose="020B0604030504040204" pitchFamily="50" charset="-128"/>
              </a:rPr>
              <a:t>15</a:t>
            </a:r>
            <a:r>
              <a:rPr lang="ja-JP" altLang="en-US" sz="3600" dirty="0" smtClean="0">
                <a:latin typeface="メイリオ" panose="020B0604030504040204" pitchFamily="50" charset="-128"/>
                <a:ea typeface="メイリオ" panose="020B0604030504040204" pitchFamily="50" charset="-128"/>
                <a:cs typeface="メイリオ" panose="020B0604030504040204" pitchFamily="50" charset="-128"/>
              </a:rPr>
              <a:t>分）</a:t>
            </a:r>
            <a:endParaRPr lang="ja-JP" altLang="en-US" sz="36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55696844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3691888711"/>
              </p:ext>
            </p:extLst>
          </p:nvPr>
        </p:nvGraphicFramePr>
        <p:xfrm>
          <a:off x="1038436" y="3995888"/>
          <a:ext cx="7067128" cy="2633200"/>
        </p:xfrm>
        <a:graphic>
          <a:graphicData uri="http://schemas.openxmlformats.org/drawingml/2006/table">
            <a:tbl>
              <a:tblPr firstRow="1" firstCol="1" bandRow="1"/>
              <a:tblGrid>
                <a:gridCol w="1522151"/>
                <a:gridCol w="779610"/>
                <a:gridCol w="4765367"/>
              </a:tblGrid>
              <a:tr h="298400">
                <a:tc>
                  <a:txBody>
                    <a:bodyPr/>
                    <a:lstStyle/>
                    <a:p>
                      <a:pPr algn="ctr">
                        <a:lnSpc>
                          <a:spcPts val="2800"/>
                        </a:lnSpc>
                        <a:spcAft>
                          <a:spcPts val="0"/>
                        </a:spcAft>
                      </a:pPr>
                      <a:r>
                        <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rPr>
                        <a:t>時間</a:t>
                      </a: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800"/>
                        </a:lnSpc>
                        <a:spcAft>
                          <a:spcPts val="0"/>
                        </a:spcAft>
                      </a:pPr>
                      <a:r>
                        <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rPr>
                        <a:t>活動</a:t>
                      </a: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800"/>
                        </a:lnSpc>
                        <a:spcAft>
                          <a:spcPts val="0"/>
                        </a:spcAft>
                      </a:pPr>
                      <a:r>
                        <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rPr>
                        <a:t>サービス手順</a:t>
                      </a: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75056">
                <a:tc>
                  <a:txBody>
                    <a:bodyPr/>
                    <a:lstStyle/>
                    <a:p>
                      <a:pPr algn="ctr">
                        <a:lnSpc>
                          <a:spcPts val="2800"/>
                        </a:lnSpc>
                        <a:spcAft>
                          <a:spcPts val="0"/>
                        </a:spcAft>
                      </a:pPr>
                      <a:r>
                        <a:rPr lang="en-US" sz="1400" kern="100" dirty="0">
                          <a:effectLst/>
                          <a:latin typeface="メイリオ" panose="020B0604030504040204" pitchFamily="50" charset="-128"/>
                          <a:ea typeface="メイリオ" panose="020B0604030504040204" pitchFamily="50" charset="-128"/>
                          <a:cs typeface="メイリオ" panose="020B0604030504040204" pitchFamily="50" charset="-128"/>
                        </a:rPr>
                        <a:t>9:30-10:00</a:t>
                      </a: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2800"/>
                        </a:lnSpc>
                        <a:spcAft>
                          <a:spcPts val="0"/>
                        </a:spcAft>
                      </a:pPr>
                      <a:r>
                        <a:rPr lang="en-US" sz="1400" kern="100" dirty="0">
                          <a:effectLst/>
                          <a:latin typeface="メイリオ" panose="020B0604030504040204" pitchFamily="50" charset="-128"/>
                          <a:ea typeface="メイリオ" panose="020B0604030504040204" pitchFamily="50" charset="-128"/>
                          <a:cs typeface="メイリオ" panose="020B0604030504040204" pitchFamily="50" charset="-128"/>
                        </a:rPr>
                        <a:t> </a:t>
                      </a: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36000" marB="360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800"/>
                        </a:lnSpc>
                        <a:spcAft>
                          <a:spcPts val="0"/>
                        </a:spcAft>
                      </a:pPr>
                      <a:r>
                        <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rPr>
                        <a:t>来所</a:t>
                      </a:r>
                    </a:p>
                    <a:p>
                      <a:pPr algn="ctr">
                        <a:lnSpc>
                          <a:spcPts val="2800"/>
                        </a:lnSpc>
                        <a:spcAft>
                          <a:spcPts val="0"/>
                        </a:spcAft>
                      </a:pPr>
                      <a:r>
                        <a:rPr lang="en-US" sz="1400" kern="100" dirty="0">
                          <a:effectLst/>
                          <a:latin typeface="メイリオ" panose="020B0604030504040204" pitchFamily="50" charset="-128"/>
                          <a:ea typeface="メイリオ" panose="020B0604030504040204" pitchFamily="50" charset="-128"/>
                          <a:cs typeface="メイリオ" panose="020B0604030504040204" pitchFamily="50" charset="-128"/>
                        </a:rPr>
                        <a:t> </a:t>
                      </a: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36000" marB="360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2800"/>
                        </a:lnSpc>
                        <a:spcAft>
                          <a:spcPts val="0"/>
                        </a:spcAft>
                      </a:pPr>
                      <a:r>
                        <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rPr>
                        <a:t>【スケジュール１：朝の準備】</a:t>
                      </a:r>
                    </a:p>
                    <a:p>
                      <a:pPr algn="just">
                        <a:lnSpc>
                          <a:spcPts val="2800"/>
                        </a:lnSpc>
                        <a:spcAft>
                          <a:spcPts val="0"/>
                        </a:spcAft>
                      </a:pPr>
                      <a:r>
                        <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rPr>
                        <a:t>　 　１．静養室（スケジュール確認）</a:t>
                      </a:r>
                    </a:p>
                    <a:p>
                      <a:pPr algn="just">
                        <a:lnSpc>
                          <a:spcPts val="2800"/>
                        </a:lnSpc>
                        <a:spcAft>
                          <a:spcPts val="0"/>
                        </a:spcAft>
                      </a:pPr>
                      <a:r>
                        <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rPr>
                        <a:t>→ 　２．静養室（</a:t>
                      </a:r>
                      <a:r>
                        <a:rPr lang="ja-JP" sz="14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作業</a:t>
                      </a:r>
                      <a:r>
                        <a:rPr lang="ja-JP" altLang="en-US" sz="14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着</a:t>
                      </a:r>
                      <a:r>
                        <a:rPr lang="ja-JP" sz="14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へ</a:t>
                      </a:r>
                      <a:r>
                        <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rPr>
                        <a:t>着替え）</a:t>
                      </a:r>
                    </a:p>
                    <a:p>
                      <a:pPr algn="just">
                        <a:lnSpc>
                          <a:spcPts val="2800"/>
                        </a:lnSpc>
                        <a:spcAft>
                          <a:spcPts val="0"/>
                        </a:spcAft>
                      </a:pPr>
                      <a:r>
                        <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rPr>
                        <a:t>→　 ３</a:t>
                      </a:r>
                      <a:r>
                        <a:rPr lang="ja-JP" sz="14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静養室（休憩）</a:t>
                      </a: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just">
                        <a:lnSpc>
                          <a:spcPts val="2800"/>
                        </a:lnSpc>
                        <a:spcAft>
                          <a:spcPts val="0"/>
                        </a:spcAft>
                      </a:pPr>
                      <a:r>
                        <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rPr>
                        <a:t>→　 ４</a:t>
                      </a:r>
                      <a:r>
                        <a:rPr lang="ja-JP" sz="14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アラーム（</a:t>
                      </a:r>
                      <a:r>
                        <a:rPr lang="en-US" altLang="ja-JP" sz="14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9:50</a:t>
                      </a:r>
                      <a:r>
                        <a:rPr lang="ja-JP" altLang="en-US" sz="14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just">
                        <a:lnSpc>
                          <a:spcPts val="2800"/>
                        </a:lnSpc>
                        <a:spcAft>
                          <a:spcPts val="0"/>
                        </a:spcAft>
                      </a:pPr>
                      <a:r>
                        <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4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５．</a:t>
                      </a:r>
                      <a:r>
                        <a:rPr lang="ja-JP" sz="14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作業室</a:t>
                      </a:r>
                      <a:r>
                        <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rPr>
                        <a:t>へ移動</a:t>
                      </a:r>
                      <a:r>
                        <a:rPr lang="en-US" sz="1400" kern="100" dirty="0">
                          <a:effectLst/>
                          <a:latin typeface="メイリオ" panose="020B0604030504040204" pitchFamily="50" charset="-128"/>
                          <a:ea typeface="メイリオ" panose="020B0604030504040204" pitchFamily="50" charset="-128"/>
                          <a:cs typeface="メイリオ" panose="020B0604030504040204" pitchFamily="50" charset="-128"/>
                        </a:rPr>
                        <a:t> </a:t>
                      </a: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36000" marB="360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 name="角丸四角形 9"/>
          <p:cNvSpPr/>
          <p:nvPr/>
        </p:nvSpPr>
        <p:spPr>
          <a:xfrm>
            <a:off x="435772" y="2901989"/>
            <a:ext cx="3749473" cy="360040"/>
          </a:xfrm>
          <a:prstGeom prst="round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rtlCol="0" anchor="ctr"/>
          <a:lstStyle/>
          <a:p>
            <a:pPr>
              <a:lnSpc>
                <a:spcPts val="2300"/>
              </a:lnSpc>
            </a:pPr>
            <a:r>
              <a:rPr lang="ja-JP" altLang="en-US"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③他の場面から「強み」のリスト追加</a:t>
            </a:r>
            <a:endParaRPr lang="en-US" altLang="ja-JP" sz="16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角丸四角形 11"/>
          <p:cNvSpPr/>
          <p:nvPr/>
        </p:nvSpPr>
        <p:spPr>
          <a:xfrm>
            <a:off x="441382" y="1636053"/>
            <a:ext cx="3744416" cy="360040"/>
          </a:xfrm>
          <a:prstGeom prst="round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46800" rtlCol="0" anchor="ctr"/>
          <a:lstStyle/>
          <a:p>
            <a:pPr>
              <a:lnSpc>
                <a:spcPts val="2300"/>
              </a:lnSpc>
            </a:pPr>
            <a:r>
              <a:rPr lang="ja-JP" altLang="en-US"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①背景の障害特性を推測</a:t>
            </a:r>
            <a:r>
              <a:rPr lang="ja-JP" altLang="en-US" sz="16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｜氷山モデル</a:t>
            </a:r>
            <a:endParaRPr lang="en-US" altLang="ja-JP" sz="16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角丸四角形 12"/>
          <p:cNvSpPr/>
          <p:nvPr/>
        </p:nvSpPr>
        <p:spPr>
          <a:xfrm>
            <a:off x="435772" y="2266871"/>
            <a:ext cx="3744416" cy="364340"/>
          </a:xfrm>
          <a:prstGeom prst="round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rtlCol="0" anchor="ctr"/>
          <a:lstStyle/>
          <a:p>
            <a:pPr>
              <a:lnSpc>
                <a:spcPts val="2300"/>
              </a:lnSpc>
            </a:pPr>
            <a:r>
              <a:rPr lang="ja-JP" altLang="en-US"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②障害特性を「強み」の表現に変換</a:t>
            </a:r>
            <a:endParaRPr lang="en-US" altLang="ja-JP" sz="16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 name="角丸四角形 13"/>
          <p:cNvSpPr/>
          <p:nvPr/>
        </p:nvSpPr>
        <p:spPr>
          <a:xfrm>
            <a:off x="4721188" y="1638372"/>
            <a:ext cx="3717007" cy="357721"/>
          </a:xfrm>
          <a:prstGeom prst="round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rtlCol="0" anchor="ctr"/>
          <a:lstStyle/>
          <a:p>
            <a:pPr>
              <a:lnSpc>
                <a:spcPts val="2300"/>
              </a:lnSpc>
            </a:pPr>
            <a:r>
              <a:rPr lang="ja-JP" altLang="en-US"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④「強み」を活かした新たな環境</a:t>
            </a:r>
            <a:endParaRPr lang="en-US" altLang="ja-JP" sz="16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テキスト ボックス 14"/>
          <p:cNvSpPr txBox="1"/>
          <p:nvPr/>
        </p:nvSpPr>
        <p:spPr>
          <a:xfrm>
            <a:off x="4721188" y="1967322"/>
            <a:ext cx="3965612" cy="1310615"/>
          </a:xfrm>
          <a:prstGeom prst="rect">
            <a:avLst/>
          </a:prstGeom>
          <a:solidFill>
            <a:schemeClr val="bg1"/>
          </a:solidFill>
          <a:ln w="19050">
            <a:solidFill>
              <a:schemeClr val="tx1"/>
            </a:solidFill>
          </a:ln>
        </p:spPr>
        <p:txBody>
          <a:bodyPr wrap="square" lIns="72000" rIns="72000" rtlCol="0">
            <a:spAutoFit/>
          </a:bodyPr>
          <a:lstStyle/>
          <a:p>
            <a:pPr>
              <a:lnSpc>
                <a:spcPts val="1900"/>
              </a:lnSpc>
            </a:pP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・静養室内にて、ソファーに座って休憩する</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900"/>
              </a:lnSpc>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→スケジュールに</a:t>
            </a:r>
            <a:r>
              <a:rPr lang="ja-JP" altLang="en-US" sz="1200" u="sng" dirty="0">
                <a:latin typeface="メイリオ" panose="020B0604030504040204" pitchFamily="50" charset="-128"/>
                <a:ea typeface="メイリオ" panose="020B0604030504040204" pitchFamily="50" charset="-128"/>
                <a:cs typeface="メイリオ" panose="020B0604030504040204" pitchFamily="50" charset="-128"/>
              </a:rPr>
              <a:t>休憩</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を</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追加：</a:t>
            </a:r>
            <a:endParaRPr lang="en-US" altLang="ja-JP" sz="12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900"/>
              </a:lnSpc>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人が気にならないよう衝立設置</a:t>
            </a:r>
            <a:endParaRPr lang="en-US" altLang="ja-JP" sz="12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900"/>
              </a:lnSpc>
            </a:pP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・休憩の始まりと終わりはタイマーを使用</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900"/>
              </a:lnSpc>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 タイマー（</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20</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分）</a:t>
            </a:r>
            <a:endParaRPr lang="en-US" altLang="ja-JP" sz="12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下矢印 16"/>
          <p:cNvSpPr/>
          <p:nvPr/>
        </p:nvSpPr>
        <p:spPr>
          <a:xfrm>
            <a:off x="2150863" y="2018128"/>
            <a:ext cx="314233" cy="226708"/>
          </a:xfrm>
          <a:prstGeom prst="downArrow">
            <a:avLst/>
          </a:prstGeom>
          <a:no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下矢印 17"/>
          <p:cNvSpPr/>
          <p:nvPr/>
        </p:nvSpPr>
        <p:spPr>
          <a:xfrm rot="16200000">
            <a:off x="4290412" y="2335686"/>
            <a:ext cx="314233" cy="226708"/>
          </a:xfrm>
          <a:prstGeom prst="downArrow">
            <a:avLst/>
          </a:prstGeom>
          <a:no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下矢印 18"/>
          <p:cNvSpPr/>
          <p:nvPr/>
        </p:nvSpPr>
        <p:spPr>
          <a:xfrm rot="16200000">
            <a:off x="4289455" y="2968654"/>
            <a:ext cx="314233" cy="226708"/>
          </a:xfrm>
          <a:prstGeom prst="downArrow">
            <a:avLst/>
          </a:prstGeom>
          <a:no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下矢印 19"/>
          <p:cNvSpPr/>
          <p:nvPr/>
        </p:nvSpPr>
        <p:spPr>
          <a:xfrm>
            <a:off x="5364088" y="3337369"/>
            <a:ext cx="504056" cy="606544"/>
          </a:xfrm>
          <a:prstGeom prst="downArrow">
            <a:avLst/>
          </a:prstGeom>
          <a:solidFill>
            <a:schemeClr val="accent5">
              <a:lumMod val="75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タイトル 1"/>
          <p:cNvSpPr txBox="1">
            <a:spLocks noGrp="1"/>
          </p:cNvSpPr>
          <p:nvPr>
            <p:ph type="title"/>
          </p:nvPr>
        </p:nvSpPr>
        <p:spPr bwMode="auto">
          <a:prstGeom prst="rect">
            <a:avLst/>
          </a:prstGeom>
          <a:noFill/>
          <a:ln w="9525">
            <a:noFill/>
            <a:miter lim="800000"/>
            <a:headEnd/>
            <a:tailEnd/>
          </a:ln>
        </p:spPr>
        <p:txBody>
          <a:bodyPr vert="horz" wrap="square" lIns="91440" tIns="45720" rIns="91440" bIns="45720" numCol="1" anchor="ctr" anchorCtr="0" compatLnSpc="1">
            <a:prstTxWarp prst="textNoShape">
              <a:avLst/>
            </a:prstTxWarp>
            <a:normAutofit/>
          </a:bodyPr>
          <a:lstStyle>
            <a:lvl1pPr algn="ctr" rtl="0" fontAlgn="base">
              <a:spcBef>
                <a:spcPct val="0"/>
              </a:spcBef>
              <a:spcAft>
                <a:spcPct val="0"/>
              </a:spcAft>
              <a:defRPr kumimoji="1" sz="4400" kern="1200">
                <a:solidFill>
                  <a:schemeClr val="tx1"/>
                </a:solidFill>
                <a:latin typeface="+mj-lt"/>
                <a:ea typeface="+mj-ea"/>
                <a:cs typeface="+mj-cs"/>
              </a:defRPr>
            </a:lvl1pPr>
            <a:lvl2pPr algn="ctr" rtl="0" fontAlgn="base">
              <a:spcBef>
                <a:spcPct val="0"/>
              </a:spcBef>
              <a:spcAft>
                <a:spcPct val="0"/>
              </a:spcAft>
              <a:defRPr kumimoji="1" sz="4400">
                <a:solidFill>
                  <a:schemeClr val="tx1"/>
                </a:solidFill>
                <a:latin typeface="Calibri" pitchFamily="34" charset="0"/>
                <a:ea typeface="ＭＳ Ｐゴシック" charset="-128"/>
              </a:defRPr>
            </a:lvl2pPr>
            <a:lvl3pPr algn="ctr" rtl="0" fontAlgn="base">
              <a:spcBef>
                <a:spcPct val="0"/>
              </a:spcBef>
              <a:spcAft>
                <a:spcPct val="0"/>
              </a:spcAft>
              <a:defRPr kumimoji="1" sz="4400">
                <a:solidFill>
                  <a:schemeClr val="tx1"/>
                </a:solidFill>
                <a:latin typeface="Calibri" pitchFamily="34" charset="0"/>
                <a:ea typeface="ＭＳ Ｐゴシック" charset="-128"/>
              </a:defRPr>
            </a:lvl3pPr>
            <a:lvl4pPr algn="ctr" rtl="0" fontAlgn="base">
              <a:spcBef>
                <a:spcPct val="0"/>
              </a:spcBef>
              <a:spcAft>
                <a:spcPct val="0"/>
              </a:spcAft>
              <a:defRPr kumimoji="1" sz="4400">
                <a:solidFill>
                  <a:schemeClr val="tx1"/>
                </a:solidFill>
                <a:latin typeface="Calibri" pitchFamily="34" charset="0"/>
                <a:ea typeface="ＭＳ Ｐゴシック" charset="-128"/>
              </a:defRPr>
            </a:lvl4pPr>
            <a:lvl5pPr algn="ctr" rtl="0" fontAlgn="base">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a:lstStyle>
          <a:p>
            <a:pPr algn="l"/>
            <a:r>
              <a:rPr lang="ja-JP" altLang="en-US" sz="4000" b="1" dirty="0" smtClean="0">
                <a:latin typeface="メイリオ" panose="020B0604030504040204" pitchFamily="50" charset="-128"/>
                <a:ea typeface="メイリオ" panose="020B0604030504040204" pitchFamily="50" charset="-128"/>
                <a:cs typeface="メイリオ" panose="020B0604030504040204" pitchFamily="50" charset="-128"/>
              </a:rPr>
              <a:t>演習①｜</a:t>
            </a:r>
            <a:r>
              <a:rPr lang="ja-JP" altLang="en-US" sz="3600" dirty="0" smtClean="0">
                <a:latin typeface="メイリオ" panose="020B0604030504040204" pitchFamily="50" charset="-128"/>
                <a:ea typeface="メイリオ" panose="020B0604030504040204" pitchFamily="50" charset="-128"/>
                <a:cs typeface="メイリオ" panose="020B0604030504040204" pitchFamily="50" charset="-128"/>
              </a:rPr>
              <a:t>来所場面の手順書（例）</a:t>
            </a:r>
            <a:endParaRPr lang="ja-JP" altLang="en-US" sz="4000" b="1"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14171591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p:nvPr/>
        </p:nvSpPr>
        <p:spPr>
          <a:xfrm>
            <a:off x="628650" y="1460500"/>
            <a:ext cx="7992000" cy="390203"/>
          </a:xfrm>
          <a:prstGeom prst="round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Ins="72000" bIns="36000" rtlCol="0" anchor="ctr"/>
          <a:lstStyle/>
          <a:p>
            <a:pPr algn="ctr"/>
            <a:r>
              <a:rPr lang="ja-JP" altLang="en-US" sz="1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観察・予測</a:t>
            </a:r>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｜日々の生活状況やアセスメントシート等から情報を収集</a:t>
            </a:r>
            <a:endParaRPr kumimoji="1"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角丸四角形 5"/>
          <p:cNvSpPr/>
          <p:nvPr/>
        </p:nvSpPr>
        <p:spPr>
          <a:xfrm>
            <a:off x="3059832" y="2726675"/>
            <a:ext cx="3888432" cy="616046"/>
          </a:xfrm>
          <a:prstGeom prst="round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rtlCol="0" anchor="ctr"/>
          <a:lstStyle/>
          <a:p>
            <a:pPr>
              <a:lnSpc>
                <a:spcPts val="2300"/>
              </a:lnSpc>
            </a:pPr>
            <a:r>
              <a:rPr lang="ja-JP" altLang="en-US"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① 背景の障害特性を推測</a:t>
            </a:r>
            <a:r>
              <a:rPr lang="ja-JP" altLang="en-US" sz="16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｜氷山モデル</a:t>
            </a:r>
            <a:endParaRPr lang="en-US" altLang="ja-JP" sz="16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300"/>
              </a:lnSpc>
            </a:pPr>
            <a:endParaRPr lang="en-US" altLang="ja-JP" sz="16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角丸四角形 10"/>
          <p:cNvSpPr/>
          <p:nvPr/>
        </p:nvSpPr>
        <p:spPr>
          <a:xfrm>
            <a:off x="3059832" y="2103142"/>
            <a:ext cx="5560818" cy="386408"/>
          </a:xfrm>
          <a:prstGeom prst="round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Ins="72000" bIns="36000" rtlCol="0" anchor="ctr"/>
          <a:lstStyle/>
          <a:p>
            <a:pPr algn="ctr"/>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生</a:t>
            </a:r>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じている問題・生じうるリスクを具体的に記す</a:t>
            </a:r>
            <a:endParaRPr kumimoji="1"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15" name="直線矢印コネクタ 14"/>
          <p:cNvCxnSpPr/>
          <p:nvPr/>
        </p:nvCxnSpPr>
        <p:spPr>
          <a:xfrm>
            <a:off x="2195736" y="1850703"/>
            <a:ext cx="0" cy="2664000"/>
          </a:xfrm>
          <a:prstGeom prst="straightConnector1">
            <a:avLst/>
          </a:prstGeom>
          <a:ln w="31750">
            <a:solidFill>
              <a:schemeClr val="accent5">
                <a:lumMod val="40000"/>
                <a:lumOff val="60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7" name="直線矢印コネクタ 16"/>
          <p:cNvCxnSpPr/>
          <p:nvPr/>
        </p:nvCxnSpPr>
        <p:spPr>
          <a:xfrm>
            <a:off x="5750158" y="3567873"/>
            <a:ext cx="0" cy="227224"/>
          </a:xfrm>
          <a:prstGeom prst="straightConnector1">
            <a:avLst/>
          </a:prstGeom>
          <a:ln w="31750">
            <a:solidFill>
              <a:schemeClr val="accent5">
                <a:lumMod val="40000"/>
                <a:lumOff val="60000"/>
              </a:schemeClr>
            </a:solidFill>
            <a:tailEnd type="triangle" w="lg" len="lg"/>
          </a:ln>
        </p:spPr>
        <p:style>
          <a:lnRef idx="1">
            <a:schemeClr val="accent1"/>
          </a:lnRef>
          <a:fillRef idx="0">
            <a:schemeClr val="accent1"/>
          </a:fillRef>
          <a:effectRef idx="0">
            <a:schemeClr val="accent1"/>
          </a:effectRef>
          <a:fontRef idx="minor">
            <a:schemeClr val="tx1"/>
          </a:fontRef>
        </p:style>
      </p:cxnSp>
      <p:sp>
        <p:nvSpPr>
          <p:cNvPr id="16" name="タイトル 1"/>
          <p:cNvSpPr txBox="1">
            <a:spLocks noGrp="1"/>
          </p:cNvSpPr>
          <p:nvPr>
            <p:ph type="title"/>
          </p:nvPr>
        </p:nvSpPr>
        <p:spPr bwMode="auto">
          <a:prstGeom prst="rect">
            <a:avLst/>
          </a:prstGeom>
          <a:noFill/>
          <a:ln w="9525">
            <a:noFill/>
            <a:miter lim="800000"/>
            <a:headEnd/>
            <a:tailEnd/>
          </a:ln>
        </p:spPr>
        <p:txBody>
          <a:bodyPr vert="horz" wrap="square" lIns="91440" tIns="45720" rIns="91440" bIns="45720" numCol="1" anchor="ctr" anchorCtr="0" compatLnSpc="1">
            <a:prstTxWarp prst="textNoShape">
              <a:avLst/>
            </a:prstTxWarp>
            <a:normAutofit/>
          </a:bodyPr>
          <a:lstStyle>
            <a:lvl1pPr algn="ctr" rtl="0" fontAlgn="base">
              <a:spcBef>
                <a:spcPct val="0"/>
              </a:spcBef>
              <a:spcAft>
                <a:spcPct val="0"/>
              </a:spcAft>
              <a:defRPr kumimoji="1" sz="4400" kern="1200">
                <a:solidFill>
                  <a:schemeClr val="tx1"/>
                </a:solidFill>
                <a:latin typeface="+mj-lt"/>
                <a:ea typeface="+mj-ea"/>
                <a:cs typeface="+mj-cs"/>
              </a:defRPr>
            </a:lvl1pPr>
            <a:lvl2pPr algn="ctr" rtl="0" fontAlgn="base">
              <a:spcBef>
                <a:spcPct val="0"/>
              </a:spcBef>
              <a:spcAft>
                <a:spcPct val="0"/>
              </a:spcAft>
              <a:defRPr kumimoji="1" sz="4400">
                <a:solidFill>
                  <a:schemeClr val="tx1"/>
                </a:solidFill>
                <a:latin typeface="Calibri" pitchFamily="34" charset="0"/>
                <a:ea typeface="ＭＳ Ｐゴシック" charset="-128"/>
              </a:defRPr>
            </a:lvl2pPr>
            <a:lvl3pPr algn="ctr" rtl="0" fontAlgn="base">
              <a:spcBef>
                <a:spcPct val="0"/>
              </a:spcBef>
              <a:spcAft>
                <a:spcPct val="0"/>
              </a:spcAft>
              <a:defRPr kumimoji="1" sz="4400">
                <a:solidFill>
                  <a:schemeClr val="tx1"/>
                </a:solidFill>
                <a:latin typeface="Calibri" pitchFamily="34" charset="0"/>
                <a:ea typeface="ＭＳ Ｐゴシック" charset="-128"/>
              </a:defRPr>
            </a:lvl3pPr>
            <a:lvl4pPr algn="ctr" rtl="0" fontAlgn="base">
              <a:spcBef>
                <a:spcPct val="0"/>
              </a:spcBef>
              <a:spcAft>
                <a:spcPct val="0"/>
              </a:spcAft>
              <a:defRPr kumimoji="1" sz="4400">
                <a:solidFill>
                  <a:schemeClr val="tx1"/>
                </a:solidFill>
                <a:latin typeface="Calibri" pitchFamily="34" charset="0"/>
                <a:ea typeface="ＭＳ Ｐゴシック" charset="-128"/>
              </a:defRPr>
            </a:lvl4pPr>
            <a:lvl5pPr algn="ctr" rtl="0" fontAlgn="base">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a:lstStyle>
          <a:p>
            <a:pPr algn="l"/>
            <a:r>
              <a:rPr lang="ja-JP" altLang="en-US" sz="4000" b="1" dirty="0" smtClean="0">
                <a:latin typeface="メイリオ" panose="020B0604030504040204" pitchFamily="50" charset="-128"/>
                <a:ea typeface="メイリオ" panose="020B0604030504040204" pitchFamily="50" charset="-128"/>
                <a:cs typeface="メイリオ" panose="020B0604030504040204" pitchFamily="50" charset="-128"/>
              </a:rPr>
              <a:t>まとめ｜</a:t>
            </a:r>
            <a:r>
              <a:rPr lang="ja-JP" altLang="en-US" sz="3600" dirty="0" smtClean="0">
                <a:latin typeface="メイリオ" panose="020B0604030504040204" pitchFamily="50" charset="-128"/>
                <a:ea typeface="メイリオ" panose="020B0604030504040204" pitchFamily="50" charset="-128"/>
                <a:cs typeface="メイリオ" panose="020B0604030504040204" pitchFamily="50" charset="-128"/>
              </a:rPr>
              <a:t>手順書の作成プロセス</a:t>
            </a:r>
            <a:endParaRPr lang="ja-JP" altLang="en-US" sz="3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 name="角丸四角形 18"/>
          <p:cNvSpPr/>
          <p:nvPr/>
        </p:nvSpPr>
        <p:spPr>
          <a:xfrm>
            <a:off x="3059832" y="3838805"/>
            <a:ext cx="3888432" cy="329415"/>
          </a:xfrm>
          <a:prstGeom prst="round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rtlCol="0" anchor="ctr"/>
          <a:lstStyle/>
          <a:p>
            <a:pPr>
              <a:lnSpc>
                <a:spcPts val="2300"/>
              </a:lnSpc>
            </a:pPr>
            <a:r>
              <a:rPr lang="ja-JP" altLang="en-US"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② 障害特性を「強み」の表現に変換</a:t>
            </a:r>
            <a:endParaRPr lang="en-US" altLang="ja-JP" sz="16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20" name="直線矢印コネクタ 19"/>
          <p:cNvCxnSpPr/>
          <p:nvPr/>
        </p:nvCxnSpPr>
        <p:spPr>
          <a:xfrm>
            <a:off x="5724128" y="1850703"/>
            <a:ext cx="0" cy="227224"/>
          </a:xfrm>
          <a:prstGeom prst="straightConnector1">
            <a:avLst/>
          </a:prstGeom>
          <a:ln w="31750">
            <a:solidFill>
              <a:schemeClr val="accent5">
                <a:lumMod val="40000"/>
                <a:lumOff val="60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p:nvPr/>
        </p:nvCxnSpPr>
        <p:spPr>
          <a:xfrm>
            <a:off x="5750158" y="2489550"/>
            <a:ext cx="0" cy="227224"/>
          </a:xfrm>
          <a:prstGeom prst="straightConnector1">
            <a:avLst/>
          </a:prstGeom>
          <a:ln w="31750">
            <a:solidFill>
              <a:schemeClr val="accent5">
                <a:lumMod val="40000"/>
                <a:lumOff val="60000"/>
              </a:schemeClr>
            </a:solidFill>
            <a:tailEnd type="triangle" w="lg" len="lg"/>
          </a:ln>
        </p:spPr>
        <p:style>
          <a:lnRef idx="1">
            <a:schemeClr val="accent1"/>
          </a:lnRef>
          <a:fillRef idx="0">
            <a:schemeClr val="accent1"/>
          </a:fillRef>
          <a:effectRef idx="0">
            <a:schemeClr val="accent1"/>
          </a:effectRef>
          <a:fontRef idx="minor">
            <a:schemeClr val="tx1"/>
          </a:fontRef>
        </p:style>
      </p:cxnSp>
      <p:sp>
        <p:nvSpPr>
          <p:cNvPr id="22" name="角丸四角形 21"/>
          <p:cNvSpPr/>
          <p:nvPr/>
        </p:nvSpPr>
        <p:spPr>
          <a:xfrm>
            <a:off x="628649" y="4555883"/>
            <a:ext cx="3871343" cy="357721"/>
          </a:xfrm>
          <a:prstGeom prst="round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rtlCol="0" anchor="ctr"/>
          <a:lstStyle/>
          <a:p>
            <a:pPr>
              <a:lnSpc>
                <a:spcPts val="2300"/>
              </a:lnSpc>
            </a:pPr>
            <a:r>
              <a:rPr lang="ja-JP" altLang="en-US"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③ 他の場面から「強み」のリスト追加</a:t>
            </a:r>
            <a:endParaRPr lang="en-US" altLang="ja-JP" sz="16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6" name="テキスト ボックス 25"/>
          <p:cNvSpPr txBox="1"/>
          <p:nvPr/>
        </p:nvSpPr>
        <p:spPr>
          <a:xfrm>
            <a:off x="3059832" y="2997153"/>
            <a:ext cx="5560818" cy="570720"/>
          </a:xfrm>
          <a:prstGeom prst="rect">
            <a:avLst/>
          </a:prstGeom>
          <a:solidFill>
            <a:schemeClr val="bg1"/>
          </a:solidFill>
          <a:ln w="19050">
            <a:solidFill>
              <a:schemeClr val="tx1"/>
            </a:solidFill>
          </a:ln>
        </p:spPr>
        <p:txBody>
          <a:bodyPr wrap="square" lIns="72000" tIns="72000" rIns="72000" bIns="36000" rtlCol="0">
            <a:spAutoFit/>
          </a:bodyPr>
          <a:lstStyle/>
          <a:p>
            <a:pPr>
              <a:lnSpc>
                <a:spcPts val="1800"/>
              </a:lnSpc>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行動の背景にある障害特性（生物学的・心理的</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）と環境要因を</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推測し、リストアップする。</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7" name="テキスト ボックス 26"/>
          <p:cNvSpPr txBox="1"/>
          <p:nvPr/>
        </p:nvSpPr>
        <p:spPr>
          <a:xfrm>
            <a:off x="3059832" y="4118439"/>
            <a:ext cx="5560818" cy="339887"/>
          </a:xfrm>
          <a:prstGeom prst="rect">
            <a:avLst/>
          </a:prstGeom>
          <a:solidFill>
            <a:schemeClr val="bg1"/>
          </a:solidFill>
          <a:ln w="19050">
            <a:solidFill>
              <a:schemeClr val="tx1"/>
            </a:solidFill>
          </a:ln>
        </p:spPr>
        <p:txBody>
          <a:bodyPr wrap="square" lIns="72000" tIns="72000" rIns="72000" bIns="36000" rtlCol="0">
            <a:spAutoFit/>
          </a:bodyPr>
          <a:lstStyle/>
          <a:p>
            <a:pPr>
              <a:lnSpc>
                <a:spcPts val="1800"/>
              </a:lnSpc>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リストアップした障害特性を「強み」の表現に変換</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する 。</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8" name="テキスト ボックス 27"/>
          <p:cNvSpPr txBox="1"/>
          <p:nvPr/>
        </p:nvSpPr>
        <p:spPr>
          <a:xfrm>
            <a:off x="628649" y="4850598"/>
            <a:ext cx="7997993" cy="413822"/>
          </a:xfrm>
          <a:prstGeom prst="rect">
            <a:avLst/>
          </a:prstGeom>
          <a:solidFill>
            <a:schemeClr val="bg1"/>
          </a:solidFill>
          <a:ln w="19050">
            <a:solidFill>
              <a:schemeClr val="tx1"/>
            </a:solidFill>
          </a:ln>
        </p:spPr>
        <p:txBody>
          <a:bodyPr wrap="square" lIns="72000" tIns="72000" rIns="72000" bIns="36000" rtlCol="0">
            <a:spAutoFit/>
          </a:bodyPr>
          <a:lstStyle/>
          <a:p>
            <a:pPr>
              <a:lnSpc>
                <a:spcPts val="2300"/>
              </a:lnSpc>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他の場面の観察から、リストされていない「強み」を加える</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9" name="角丸四角形 28"/>
          <p:cNvSpPr/>
          <p:nvPr/>
        </p:nvSpPr>
        <p:spPr>
          <a:xfrm>
            <a:off x="628649" y="5543893"/>
            <a:ext cx="3871343" cy="357721"/>
          </a:xfrm>
          <a:prstGeom prst="round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rtlCol="0" anchor="ctr"/>
          <a:lstStyle/>
          <a:p>
            <a:pPr>
              <a:lnSpc>
                <a:spcPts val="2300"/>
              </a:lnSpc>
            </a:pPr>
            <a:r>
              <a:rPr lang="ja-JP" altLang="en-US"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④ 「強み」を活かした新たな環境</a:t>
            </a:r>
            <a:endParaRPr lang="en-US" altLang="ja-JP" sz="16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33" name="直線矢印コネクタ 32"/>
          <p:cNvCxnSpPr/>
          <p:nvPr/>
        </p:nvCxnSpPr>
        <p:spPr>
          <a:xfrm>
            <a:off x="5750158" y="4458326"/>
            <a:ext cx="0" cy="360000"/>
          </a:xfrm>
          <a:prstGeom prst="straightConnector1">
            <a:avLst/>
          </a:prstGeom>
          <a:ln w="31750">
            <a:solidFill>
              <a:schemeClr val="accent5">
                <a:lumMod val="40000"/>
                <a:lumOff val="60000"/>
              </a:schemeClr>
            </a:solidFill>
            <a:tailEnd type="triangle" w="lg" len="lg"/>
          </a:ln>
        </p:spPr>
        <p:style>
          <a:lnRef idx="1">
            <a:schemeClr val="accent1"/>
          </a:lnRef>
          <a:fillRef idx="0">
            <a:schemeClr val="accent1"/>
          </a:fillRef>
          <a:effectRef idx="0">
            <a:schemeClr val="accent1"/>
          </a:effectRef>
          <a:fontRef idx="minor">
            <a:schemeClr val="tx1"/>
          </a:fontRef>
        </p:style>
      </p:cxnSp>
      <p:sp>
        <p:nvSpPr>
          <p:cNvPr id="34" name="テキスト ボックス 33"/>
          <p:cNvSpPr txBox="1"/>
          <p:nvPr/>
        </p:nvSpPr>
        <p:spPr>
          <a:xfrm>
            <a:off x="628648" y="5810784"/>
            <a:ext cx="7992001" cy="580534"/>
          </a:xfrm>
          <a:prstGeom prst="rect">
            <a:avLst/>
          </a:prstGeom>
          <a:solidFill>
            <a:schemeClr val="bg1"/>
          </a:solidFill>
          <a:ln w="19050">
            <a:solidFill>
              <a:schemeClr val="tx1"/>
            </a:solidFill>
          </a:ln>
        </p:spPr>
        <p:txBody>
          <a:bodyPr wrap="square" lIns="72000" tIns="72000" rIns="72000" bIns="36000" rtlCol="0">
            <a:spAutoFit/>
          </a:bodyPr>
          <a:lstStyle/>
          <a:p>
            <a:pPr>
              <a:lnSpc>
                <a:spcPts val="1800"/>
              </a:lnSpc>
            </a:pP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生じている問題・生じうるリスクのある場面で、「強み」のリストを活かした環境づくり（構造化）の計画を立てる。</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24" name="直線矢印コネクタ 23"/>
          <p:cNvCxnSpPr/>
          <p:nvPr/>
        </p:nvCxnSpPr>
        <p:spPr>
          <a:xfrm>
            <a:off x="3923928" y="5264420"/>
            <a:ext cx="0" cy="227224"/>
          </a:xfrm>
          <a:prstGeom prst="straightConnector1">
            <a:avLst/>
          </a:prstGeom>
          <a:ln w="31750">
            <a:solidFill>
              <a:schemeClr val="accent5">
                <a:lumMod val="40000"/>
                <a:lumOff val="60000"/>
              </a:schemeClr>
            </a:solidFill>
            <a:tailEnd type="triangle"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4800525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57200" y="1600200"/>
            <a:ext cx="8229600" cy="4853136"/>
          </a:xfrm>
        </p:spPr>
        <p:txBody>
          <a:bodyPr/>
          <a:lstStyle/>
          <a:p>
            <a:pPr marL="0" indent="0">
              <a:lnSpc>
                <a:spcPts val="3300"/>
              </a:lnSpc>
              <a:spcBef>
                <a:spcPts val="1200"/>
              </a:spcBef>
              <a:buNone/>
            </a:pPr>
            <a:r>
              <a:rPr lang="en-US" altLang="ja-JP" sz="22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200" dirty="0" smtClean="0">
                <a:latin typeface="メイリオ" panose="020B0604030504040204" pitchFamily="50" charset="-128"/>
                <a:ea typeface="メイリオ" panose="020B0604030504040204" pitchFamily="50" charset="-128"/>
                <a:cs typeface="メイリオ" panose="020B0604030504040204" pitchFamily="50" charset="-128"/>
              </a:rPr>
              <a:t>演習の手順</a:t>
            </a:r>
            <a:r>
              <a:rPr lang="en-US" altLang="ja-JP" sz="2200" dirty="0" smtClean="0">
                <a:latin typeface="メイリオ" panose="020B0604030504040204" pitchFamily="50" charset="-128"/>
                <a:ea typeface="メイリオ" panose="020B0604030504040204" pitchFamily="50" charset="-128"/>
                <a:cs typeface="メイリオ" panose="020B0604030504040204" pitchFamily="50" charset="-128"/>
              </a:rPr>
              <a:t>】</a:t>
            </a:r>
          </a:p>
          <a:p>
            <a:pPr>
              <a:lnSpc>
                <a:spcPts val="3300"/>
              </a:lnSpc>
              <a:spcBef>
                <a:spcPts val="1800"/>
              </a:spcBef>
              <a:buFont typeface="Wingdings" panose="05000000000000000000" pitchFamily="2" charset="2"/>
              <a:buChar char="n"/>
            </a:pPr>
            <a:endParaRPr lang="en-US" altLang="ja-JP" sz="22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3300"/>
              </a:lnSpc>
              <a:spcBef>
                <a:spcPts val="1800"/>
              </a:spcBef>
              <a:buFont typeface="Wingdings" panose="05000000000000000000" pitchFamily="2" charset="2"/>
              <a:buChar char="n"/>
            </a:pPr>
            <a:endParaRPr lang="en-US" altLang="ja-JP" sz="2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ts val="3300"/>
              </a:lnSpc>
              <a:spcBef>
                <a:spcPts val="3600"/>
              </a:spcBef>
              <a:buNone/>
            </a:pPr>
            <a:endParaRPr lang="en-US" altLang="ja-JP" sz="2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ts val="3300"/>
              </a:lnSpc>
              <a:spcBef>
                <a:spcPts val="0"/>
              </a:spcBef>
              <a:buNone/>
            </a:pPr>
            <a:r>
              <a:rPr lang="en-US" altLang="ja-JP" sz="22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200" dirty="0" smtClean="0">
                <a:latin typeface="メイリオ" panose="020B0604030504040204" pitchFamily="50" charset="-128"/>
                <a:ea typeface="メイリオ" panose="020B0604030504040204" pitchFamily="50" charset="-128"/>
                <a:cs typeface="メイリオ" panose="020B0604030504040204" pitchFamily="50" charset="-128"/>
              </a:rPr>
              <a:t>事前準備</a:t>
            </a:r>
            <a:r>
              <a:rPr lang="en-US" altLang="ja-JP" sz="2200" dirty="0" smtClean="0">
                <a:latin typeface="メイリオ" panose="020B0604030504040204" pitchFamily="50" charset="-128"/>
                <a:ea typeface="メイリオ" panose="020B0604030504040204" pitchFamily="50" charset="-128"/>
                <a:cs typeface="メイリオ" panose="020B0604030504040204" pitchFamily="50" charset="-128"/>
              </a:rPr>
              <a:t>】</a:t>
            </a:r>
          </a:p>
          <a:p>
            <a:pPr marL="533400" indent="-355600">
              <a:lnSpc>
                <a:spcPts val="3300"/>
              </a:lnSpc>
              <a:spcBef>
                <a:spcPts val="0"/>
              </a:spcBef>
              <a:buFont typeface="Wingdings" panose="05000000000000000000" pitchFamily="2" charset="2"/>
              <a:buChar char="n"/>
            </a:pPr>
            <a:r>
              <a:rPr lang="ja-JP" altLang="en-US" sz="2200" dirty="0" smtClean="0">
                <a:latin typeface="メイリオ" panose="020B0604030504040204" pitchFamily="50" charset="-128"/>
                <a:ea typeface="メイリオ" panose="020B0604030504040204" pitchFamily="50" charset="-128"/>
                <a:cs typeface="メイリオ" panose="020B0604030504040204" pitchFamily="50" charset="-128"/>
              </a:rPr>
              <a:t>「司会者」「記録者」「発表者」の役割を交代します。</a:t>
            </a:r>
            <a:endParaRPr lang="en-US" altLang="ja-JP" sz="2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533400" indent="-355600">
              <a:lnSpc>
                <a:spcPts val="3300"/>
              </a:lnSpc>
              <a:spcBef>
                <a:spcPts val="0"/>
              </a:spcBef>
              <a:buFont typeface="Wingdings" panose="05000000000000000000" pitchFamily="2" charset="2"/>
              <a:buChar char="n"/>
            </a:pPr>
            <a:r>
              <a:rPr lang="ja-JP" altLang="en-US" sz="2200" dirty="0" smtClean="0">
                <a:latin typeface="メイリオ" panose="020B0604030504040204" pitchFamily="50" charset="-128"/>
                <a:ea typeface="メイリオ" panose="020B0604030504040204" pitchFamily="50" charset="-128"/>
                <a:cs typeface="メイリオ" panose="020B0604030504040204" pitchFamily="50" charset="-128"/>
              </a:rPr>
              <a:t>スライド「これまでの作業、これからの作業」、次頁のこれまでの手順書の内容を確認</a:t>
            </a:r>
            <a:r>
              <a:rPr lang="ja-JP" altLang="en-US" sz="2200" dirty="0" smtClean="0">
                <a:latin typeface="メイリオ" panose="020B0604030504040204" pitchFamily="50" charset="-128"/>
                <a:ea typeface="メイリオ" panose="020B0604030504040204" pitchFamily="50" charset="-128"/>
                <a:cs typeface="メイリオ" panose="020B0604030504040204" pitchFamily="50" charset="-128"/>
              </a:rPr>
              <a:t>します。</a:t>
            </a:r>
            <a:endParaRPr kumimoji="1" lang="ja-JP" altLang="en-US" sz="2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タイトル 1"/>
          <p:cNvSpPr txBox="1">
            <a:spLocks noGrp="1"/>
          </p:cNvSpPr>
          <p:nvPr>
            <p:ph type="title"/>
          </p:nvPr>
        </p:nvSpPr>
        <p:spPr bwMode="auto">
          <a:prstGeom prst="rect">
            <a:avLst/>
          </a:prstGeom>
          <a:noFill/>
          <a:ln w="9525">
            <a:noFill/>
            <a:miter lim="800000"/>
            <a:headEnd/>
            <a:tailEnd/>
          </a:ln>
        </p:spPr>
        <p:txBody>
          <a:bodyPr vert="horz" wrap="square" lIns="91440" tIns="45720" rIns="91440" bIns="45720" numCol="1" anchor="ctr" anchorCtr="0" compatLnSpc="1">
            <a:prstTxWarp prst="textNoShape">
              <a:avLst/>
            </a:prstTxWarp>
            <a:normAutofit/>
          </a:bodyPr>
          <a:lstStyle>
            <a:lvl1pPr algn="ctr" rtl="0" fontAlgn="base">
              <a:spcBef>
                <a:spcPct val="0"/>
              </a:spcBef>
              <a:spcAft>
                <a:spcPct val="0"/>
              </a:spcAft>
              <a:defRPr kumimoji="1" sz="4400" kern="1200">
                <a:solidFill>
                  <a:schemeClr val="tx1"/>
                </a:solidFill>
                <a:latin typeface="+mj-lt"/>
                <a:ea typeface="+mj-ea"/>
                <a:cs typeface="+mj-cs"/>
              </a:defRPr>
            </a:lvl1pPr>
            <a:lvl2pPr algn="ctr" rtl="0" fontAlgn="base">
              <a:spcBef>
                <a:spcPct val="0"/>
              </a:spcBef>
              <a:spcAft>
                <a:spcPct val="0"/>
              </a:spcAft>
              <a:defRPr kumimoji="1" sz="4400">
                <a:solidFill>
                  <a:schemeClr val="tx1"/>
                </a:solidFill>
                <a:latin typeface="Calibri" pitchFamily="34" charset="0"/>
                <a:ea typeface="ＭＳ Ｐゴシック" charset="-128"/>
              </a:defRPr>
            </a:lvl2pPr>
            <a:lvl3pPr algn="ctr" rtl="0" fontAlgn="base">
              <a:spcBef>
                <a:spcPct val="0"/>
              </a:spcBef>
              <a:spcAft>
                <a:spcPct val="0"/>
              </a:spcAft>
              <a:defRPr kumimoji="1" sz="4400">
                <a:solidFill>
                  <a:schemeClr val="tx1"/>
                </a:solidFill>
                <a:latin typeface="Calibri" pitchFamily="34" charset="0"/>
                <a:ea typeface="ＭＳ Ｐゴシック" charset="-128"/>
              </a:defRPr>
            </a:lvl3pPr>
            <a:lvl4pPr algn="ctr" rtl="0" fontAlgn="base">
              <a:spcBef>
                <a:spcPct val="0"/>
              </a:spcBef>
              <a:spcAft>
                <a:spcPct val="0"/>
              </a:spcAft>
              <a:defRPr kumimoji="1" sz="4400">
                <a:solidFill>
                  <a:schemeClr val="tx1"/>
                </a:solidFill>
                <a:latin typeface="Calibri" pitchFamily="34" charset="0"/>
                <a:ea typeface="ＭＳ Ｐゴシック" charset="-128"/>
              </a:defRPr>
            </a:lvl4pPr>
            <a:lvl5pPr algn="ctr" rtl="0" fontAlgn="base">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a:lstStyle>
          <a:p>
            <a:pPr algn="l"/>
            <a:r>
              <a:rPr lang="ja-JP" altLang="en-US" sz="4000" b="1" dirty="0" smtClean="0">
                <a:latin typeface="メイリオ" panose="020B0604030504040204" pitchFamily="50" charset="-128"/>
                <a:ea typeface="メイリオ" panose="020B0604030504040204" pitchFamily="50" charset="-128"/>
                <a:cs typeface="メイリオ" panose="020B0604030504040204" pitchFamily="50" charset="-128"/>
              </a:rPr>
              <a:t>演習</a:t>
            </a:r>
            <a:r>
              <a:rPr lang="ja-JP" altLang="en-US" sz="4000" b="1" dirty="0">
                <a:latin typeface="メイリオ" panose="020B0604030504040204" pitchFamily="50" charset="-128"/>
                <a:ea typeface="メイリオ" panose="020B0604030504040204" pitchFamily="50" charset="-128"/>
                <a:cs typeface="メイリオ" panose="020B0604030504040204" pitchFamily="50" charset="-128"/>
              </a:rPr>
              <a:t>②</a:t>
            </a:r>
            <a:r>
              <a:rPr lang="ja-JP" altLang="en-US" sz="400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3600" dirty="0" smtClean="0">
                <a:latin typeface="メイリオ" panose="020B0604030504040204" pitchFamily="50" charset="-128"/>
                <a:ea typeface="メイリオ" panose="020B0604030504040204" pitchFamily="50" charset="-128"/>
                <a:cs typeface="メイリオ" panose="020B0604030504040204" pitchFamily="50" charset="-128"/>
              </a:rPr>
              <a:t>班別活動の手順を考える</a:t>
            </a:r>
            <a:endParaRPr lang="ja-JP" altLang="en-US" sz="3600" dirty="0">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11" name="グループ化 10"/>
          <p:cNvGrpSpPr/>
          <p:nvPr/>
        </p:nvGrpSpPr>
        <p:grpSpPr>
          <a:xfrm>
            <a:off x="-1260648" y="2204864"/>
            <a:ext cx="9649072" cy="1623061"/>
            <a:chOff x="0" y="0"/>
            <a:chExt cx="6393976" cy="1203470"/>
          </a:xfrm>
        </p:grpSpPr>
        <p:sp>
          <p:nvSpPr>
            <p:cNvPr id="12" name="ホームベース 11"/>
            <p:cNvSpPr/>
            <p:nvPr/>
          </p:nvSpPr>
          <p:spPr>
            <a:xfrm>
              <a:off x="0" y="0"/>
              <a:ext cx="1440000" cy="1191895"/>
            </a:xfrm>
            <a:prstGeom prst="homePlate">
              <a:avLst>
                <a:gd name="adj" fmla="val 22301"/>
              </a:avLst>
            </a:prstGeom>
            <a:noFill/>
            <a:ln w="9525" cap="flat" cmpd="sng" algn="ctr">
              <a:noFill/>
              <a:prstDash val="solid"/>
              <a:miter lim="800000"/>
            </a:ln>
            <a:effectLst>
              <a:outerShdw blurRad="50800" dist="38100" dir="2700000" algn="tl" rotWithShape="0">
                <a:prstClr val="black">
                  <a:alpha val="40000"/>
                </a:prstClr>
              </a:outerShdw>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en-US" sz="1600" kern="10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 </a:t>
              </a:r>
              <a:endParaRPr lang="ja-JP" sz="1600" kern="100">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山形 12"/>
            <p:cNvSpPr/>
            <p:nvPr/>
          </p:nvSpPr>
          <p:spPr>
            <a:xfrm>
              <a:off x="1238491" y="0"/>
              <a:ext cx="1440000" cy="1191895"/>
            </a:xfrm>
            <a:prstGeom prst="chevron">
              <a:avLst>
                <a:gd name="adj" fmla="val 22809"/>
              </a:avLst>
            </a:prstGeom>
            <a:solidFill>
              <a:srgbClr val="4472C4">
                <a:lumMod val="20000"/>
                <a:lumOff val="80000"/>
              </a:srgbClr>
            </a:solidFill>
            <a:ln w="9525" cap="flat" cmpd="sng" algn="ctr">
              <a:solidFill>
                <a:sysClr val="windowText" lastClr="000000"/>
              </a:solidFill>
              <a:prstDash val="solid"/>
              <a:miter lim="800000"/>
            </a:ln>
            <a:effectLst>
              <a:outerShdw blurRad="50800" dist="38100" dir="2700000" algn="tl" rotWithShape="0">
                <a:prstClr val="black">
                  <a:alpha val="40000"/>
                </a:prstClr>
              </a:outerShdw>
            </a:effectLst>
          </p:spPr>
          <p:txBody>
            <a:bodyPr rot="0" spcFirstLastPara="0" vert="horz" wrap="square" lIns="18000" tIns="45720" rIns="18000" bIns="45720" numCol="1" spcCol="0" rtlCol="0" fromWordArt="0" anchor="ctr" anchorCtr="0" forceAA="0" compatLnSpc="1">
              <a:prstTxWarp prst="textNoShape">
                <a:avLst/>
              </a:prstTxWarp>
              <a:noAutofit/>
            </a:bodyPr>
            <a:lstStyle/>
            <a:p>
              <a:pPr algn="ctr">
                <a:lnSpc>
                  <a:spcPts val="2000"/>
                </a:lnSpc>
                <a:spcAft>
                  <a:spcPts val="0"/>
                </a:spcAft>
              </a:pPr>
              <a:r>
                <a:rPr lang="ja-JP" sz="1600" kern="100"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〔全体〕</a:t>
              </a:r>
              <a:endParaRPr lang="ja-JP" sz="160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2000"/>
                </a:lnSpc>
                <a:spcAft>
                  <a:spcPts val="0"/>
                </a:spcAft>
              </a:pPr>
              <a:r>
                <a:rPr lang="ja-JP" sz="1600" kern="100"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演習の</a:t>
              </a:r>
              <a:r>
                <a:rPr lang="ja-JP" sz="1600" kern="100"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説明</a:t>
              </a:r>
              <a:endParaRPr lang="en-US" altLang="ja-JP" sz="1600" kern="100"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2000"/>
                </a:lnSpc>
                <a:spcAft>
                  <a:spcPts val="0"/>
                </a:spcAft>
              </a:pPr>
              <a:endParaRPr lang="ja-JP" sz="160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2000"/>
                </a:lnSpc>
                <a:spcAft>
                  <a:spcPts val="0"/>
                </a:spcAft>
              </a:pPr>
              <a:r>
                <a:rPr lang="en-US" sz="1600" kern="100"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10</a:t>
              </a:r>
              <a:r>
                <a:rPr lang="ja-JP" sz="1600" kern="100"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分</a:t>
              </a:r>
              <a:endParaRPr lang="ja-JP" sz="1600" kern="100"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 name="山形 13"/>
            <p:cNvSpPr/>
            <p:nvPr/>
          </p:nvSpPr>
          <p:spPr>
            <a:xfrm>
              <a:off x="2476982" y="11575"/>
              <a:ext cx="1440000" cy="1191895"/>
            </a:xfrm>
            <a:prstGeom prst="chevron">
              <a:avLst>
                <a:gd name="adj" fmla="val 22809"/>
              </a:avLst>
            </a:prstGeom>
            <a:solidFill>
              <a:sysClr val="window" lastClr="FFFFFF"/>
            </a:solidFill>
            <a:ln w="9525" cap="flat" cmpd="sng" algn="ctr">
              <a:solidFill>
                <a:sysClr val="windowText" lastClr="000000"/>
              </a:solidFill>
              <a:prstDash val="solid"/>
              <a:miter lim="800000"/>
            </a:ln>
            <a:effectLst>
              <a:outerShdw blurRad="50800" dist="38100" dir="2700000" algn="tl" rotWithShape="0">
                <a:prstClr val="black">
                  <a:alpha val="40000"/>
                </a:prstClr>
              </a:outerShdw>
            </a:effectLst>
          </p:spPr>
          <p:txBody>
            <a:bodyPr rot="0" spcFirstLastPara="0" vert="horz" wrap="square" lIns="18000" tIns="45720" rIns="18000" bIns="45720" numCol="1" spcCol="0" rtlCol="0" fromWordArt="0" anchor="ctr" anchorCtr="0" forceAA="0" compatLnSpc="1">
              <a:prstTxWarp prst="textNoShape">
                <a:avLst/>
              </a:prstTxWarp>
              <a:noAutofit/>
            </a:bodyPr>
            <a:lstStyle/>
            <a:p>
              <a:pPr algn="ctr">
                <a:lnSpc>
                  <a:spcPts val="2000"/>
                </a:lnSpc>
                <a:spcAft>
                  <a:spcPts val="0"/>
                </a:spcAft>
              </a:pPr>
              <a:r>
                <a:rPr lang="ja-JP" sz="1600" kern="100"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〔グループ〕</a:t>
              </a:r>
              <a:endParaRPr lang="ja-JP" sz="160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2000"/>
                </a:lnSpc>
                <a:spcAft>
                  <a:spcPts val="0"/>
                </a:spcAft>
              </a:pPr>
              <a:r>
                <a:rPr lang="ja-JP" sz="1600" kern="100" spc="-60"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演習</a:t>
              </a:r>
              <a:r>
                <a:rPr lang="ja-JP" sz="16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②</a:t>
              </a:r>
              <a:endParaRPr lang="en-US" altLang="ja-JP" sz="1600" kern="100" dirty="0" smtClean="0">
                <a:effectLst/>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2000"/>
                </a:lnSpc>
                <a:spcAft>
                  <a:spcPts val="0"/>
                </a:spcAft>
              </a:pPr>
              <a:endParaRPr lang="ja-JP" sz="160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2000"/>
                </a:lnSpc>
                <a:spcAft>
                  <a:spcPts val="0"/>
                </a:spcAft>
              </a:pPr>
              <a:r>
                <a:rPr lang="en-US" sz="1600" kern="100"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45</a:t>
              </a:r>
              <a:r>
                <a:rPr lang="ja-JP" sz="1600" kern="100"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分</a:t>
              </a:r>
              <a:endParaRPr lang="ja-JP" sz="1600" kern="100"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山形 14"/>
            <p:cNvSpPr/>
            <p:nvPr/>
          </p:nvSpPr>
          <p:spPr>
            <a:xfrm>
              <a:off x="3715600" y="2"/>
              <a:ext cx="1440479" cy="1191895"/>
            </a:xfrm>
            <a:prstGeom prst="chevron">
              <a:avLst>
                <a:gd name="adj" fmla="val 22353"/>
              </a:avLst>
            </a:prstGeom>
            <a:solidFill>
              <a:srgbClr val="4472C4">
                <a:lumMod val="20000"/>
                <a:lumOff val="80000"/>
              </a:srgbClr>
            </a:solidFill>
            <a:ln w="9525" cap="flat" cmpd="sng" algn="ctr">
              <a:solidFill>
                <a:sysClr val="windowText" lastClr="000000"/>
              </a:solidFill>
              <a:prstDash val="solid"/>
              <a:miter lim="800000"/>
            </a:ln>
            <a:effectLst>
              <a:outerShdw blurRad="50800" dist="38100" dir="2700000" algn="tl" rotWithShape="0">
                <a:prstClr val="black">
                  <a:alpha val="40000"/>
                </a:prstClr>
              </a:outerShdw>
            </a:effectLst>
          </p:spPr>
          <p:txBody>
            <a:bodyPr rot="0" spcFirstLastPara="0" vert="horz" wrap="square" lIns="18000" tIns="45720" rIns="18000" bIns="45720" numCol="1" spcCol="0" rtlCol="0" fromWordArt="0" anchor="ctr" anchorCtr="0" forceAA="0" compatLnSpc="1">
              <a:prstTxWarp prst="textNoShape">
                <a:avLst/>
              </a:prstTxWarp>
              <a:noAutofit/>
            </a:bodyPr>
            <a:lstStyle/>
            <a:p>
              <a:pPr algn="ctr">
                <a:lnSpc>
                  <a:spcPts val="2000"/>
                </a:lnSpc>
                <a:spcAft>
                  <a:spcPts val="0"/>
                </a:spcAft>
              </a:pPr>
              <a:r>
                <a:rPr lang="ja-JP" sz="1600" kern="100" dirty="0">
                  <a:effectLst/>
                  <a:latin typeface="メイリオ" panose="020B0604030504040204" pitchFamily="50" charset="-128"/>
                  <a:ea typeface="メイリオ" panose="020B0604030504040204" pitchFamily="50" charset="-128"/>
                  <a:cs typeface="メイリオ" panose="020B0604030504040204" pitchFamily="50" charset="-128"/>
                </a:rPr>
                <a:t>〔全体〕</a:t>
              </a:r>
            </a:p>
            <a:p>
              <a:pPr algn="ctr">
                <a:lnSpc>
                  <a:spcPts val="2000"/>
                </a:lnSpc>
                <a:spcAft>
                  <a:spcPts val="0"/>
                </a:spcAft>
              </a:pPr>
              <a:r>
                <a:rPr lang="ja-JP" sz="16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発表</a:t>
              </a:r>
              <a:endParaRPr lang="en-US" altLang="ja-JP" sz="1600" kern="100" dirty="0" smtClean="0">
                <a:effectLst/>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2000"/>
                </a:lnSpc>
                <a:spcAft>
                  <a:spcPts val="0"/>
                </a:spcAft>
              </a:pPr>
              <a:endParaRPr lang="ja-JP" sz="160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2000"/>
                </a:lnSpc>
                <a:spcAft>
                  <a:spcPts val="0"/>
                </a:spcAft>
              </a:pPr>
              <a:r>
                <a:rPr lang="en-US" sz="1600" kern="100" dirty="0">
                  <a:effectLst/>
                  <a:latin typeface="メイリオ" panose="020B0604030504040204" pitchFamily="50" charset="-128"/>
                  <a:ea typeface="メイリオ" panose="020B0604030504040204" pitchFamily="50" charset="-128"/>
                  <a:cs typeface="メイリオ" panose="020B0604030504040204" pitchFamily="50" charset="-128"/>
                </a:rPr>
                <a:t>15</a:t>
              </a:r>
              <a:r>
                <a:rPr lang="ja-JP" sz="1600" kern="100" dirty="0">
                  <a:effectLst/>
                  <a:latin typeface="メイリオ" panose="020B0604030504040204" pitchFamily="50" charset="-128"/>
                  <a:ea typeface="メイリオ" panose="020B0604030504040204" pitchFamily="50" charset="-128"/>
                  <a:cs typeface="メイリオ" panose="020B0604030504040204" pitchFamily="50" charset="-128"/>
                </a:rPr>
                <a:t>分</a:t>
              </a:r>
            </a:p>
          </p:txBody>
        </p:sp>
        <p:sp>
          <p:nvSpPr>
            <p:cNvPr id="16" name="山形 15"/>
            <p:cNvSpPr/>
            <p:nvPr/>
          </p:nvSpPr>
          <p:spPr>
            <a:xfrm>
              <a:off x="4954431" y="11575"/>
              <a:ext cx="1439545" cy="1191895"/>
            </a:xfrm>
            <a:prstGeom prst="chevron">
              <a:avLst>
                <a:gd name="adj" fmla="val 22809"/>
              </a:avLst>
            </a:prstGeom>
            <a:solidFill>
              <a:schemeClr val="bg1"/>
            </a:solidFill>
            <a:ln w="9525" cap="flat" cmpd="sng" algn="ctr">
              <a:solidFill>
                <a:schemeClr val="tx1"/>
              </a:solidFill>
              <a:prstDash val="solid"/>
              <a:miter lim="800000"/>
            </a:ln>
            <a:effectLst>
              <a:outerShdw blurRad="50800" dist="38100" dir="2700000" algn="tl" rotWithShape="0">
                <a:prstClr val="black">
                  <a:alpha val="40000"/>
                </a:prstClr>
              </a:outerShdw>
            </a:effectLst>
          </p:spPr>
          <p:txBody>
            <a:bodyPr rot="0" spcFirstLastPara="0" vert="horz" wrap="square" lIns="18000" tIns="45720" rIns="18000" bIns="45720" numCol="1" spcCol="0" rtlCol="0" fromWordArt="0" anchor="ctr" anchorCtr="0" forceAA="0" compatLnSpc="1">
              <a:prstTxWarp prst="textNoShape">
                <a:avLst/>
              </a:prstTxWarp>
              <a:noAutofit/>
            </a:bodyPr>
            <a:lstStyle/>
            <a:p>
              <a:pPr algn="ctr">
                <a:lnSpc>
                  <a:spcPts val="2000"/>
                </a:lnSpc>
                <a:spcAft>
                  <a:spcPts val="0"/>
                </a:spcAft>
              </a:pPr>
              <a:r>
                <a:rPr lang="ja-JP" sz="1600" kern="100" dirty="0">
                  <a:effectLst/>
                  <a:latin typeface="メイリオ" panose="020B0604030504040204" pitchFamily="50" charset="-128"/>
                  <a:ea typeface="メイリオ" panose="020B0604030504040204" pitchFamily="50" charset="-128"/>
                  <a:cs typeface="メイリオ" panose="020B0604030504040204" pitchFamily="50" charset="-128"/>
                </a:rPr>
                <a:t>〔全体〕</a:t>
              </a:r>
            </a:p>
            <a:p>
              <a:pPr algn="ctr">
                <a:lnSpc>
                  <a:spcPts val="2000"/>
                </a:lnSpc>
                <a:spcAft>
                  <a:spcPts val="0"/>
                </a:spcAft>
              </a:pPr>
              <a:r>
                <a:rPr lang="ja-JP" sz="16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まとめ</a:t>
              </a:r>
              <a:endParaRPr lang="en-US" altLang="ja-JP" sz="1600" kern="100" dirty="0" smtClean="0">
                <a:effectLst/>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2000"/>
                </a:lnSpc>
                <a:spcAft>
                  <a:spcPts val="0"/>
                </a:spcAft>
              </a:pPr>
              <a:endParaRPr lang="ja-JP" sz="160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2000"/>
                </a:lnSpc>
                <a:spcAft>
                  <a:spcPts val="0"/>
                </a:spcAft>
              </a:pPr>
              <a:r>
                <a:rPr lang="en-US" sz="1600" kern="100" dirty="0">
                  <a:effectLst/>
                  <a:latin typeface="メイリオ" panose="020B0604030504040204" pitchFamily="50" charset="-128"/>
                  <a:ea typeface="メイリオ" panose="020B0604030504040204" pitchFamily="50" charset="-128"/>
                  <a:cs typeface="メイリオ" panose="020B0604030504040204" pitchFamily="50" charset="-128"/>
                </a:rPr>
                <a:t>20</a:t>
              </a:r>
              <a:r>
                <a:rPr lang="ja-JP" sz="1600" kern="100" dirty="0">
                  <a:effectLst/>
                  <a:latin typeface="メイリオ" panose="020B0604030504040204" pitchFamily="50" charset="-128"/>
                  <a:ea typeface="メイリオ" panose="020B0604030504040204" pitchFamily="50" charset="-128"/>
                  <a:cs typeface="メイリオ" panose="020B0604030504040204" pitchFamily="50" charset="-128"/>
                </a:rPr>
                <a:t>分</a:t>
              </a:r>
            </a:p>
          </p:txBody>
        </p:sp>
      </p:grpSp>
    </p:spTree>
    <p:extLst>
      <p:ext uri="{BB962C8B-B14F-4D97-AF65-F5344CB8AC3E}">
        <p14:creationId xmlns:p14="http://schemas.microsoft.com/office/powerpoint/2010/main" val="52466757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365127"/>
            <a:ext cx="7886700" cy="975641"/>
          </a:xfrm>
        </p:spPr>
        <p:txBody>
          <a:bodyPr>
            <a:normAutofit/>
          </a:bodyPr>
          <a:lstStyle/>
          <a:p>
            <a:pPr algn="l"/>
            <a:r>
              <a:rPr kumimoji="1" lang="ja-JP" altLang="en-US" sz="4000" b="1" dirty="0" smtClean="0">
                <a:latin typeface="メイリオ" panose="020B0604030504040204" pitchFamily="50" charset="-128"/>
                <a:ea typeface="メイリオ" panose="020B0604030504040204" pitchFamily="50" charset="-128"/>
                <a:cs typeface="メイリオ" panose="020B0604030504040204" pitchFamily="50" charset="-128"/>
              </a:rPr>
              <a:t>これまでの作業、これからの作業</a:t>
            </a:r>
            <a:endParaRPr kumimoji="1" lang="ja-JP" altLang="en-US" sz="40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メモ 3"/>
          <p:cNvSpPr/>
          <p:nvPr/>
        </p:nvSpPr>
        <p:spPr>
          <a:xfrm>
            <a:off x="628650" y="1340768"/>
            <a:ext cx="7886700" cy="5328592"/>
          </a:xfrm>
          <a:prstGeom prst="foldedCorner">
            <a:avLst>
              <a:gd name="adj" fmla="val 6050"/>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0" rtlCol="0" anchor="b" anchorCtr="0"/>
          <a:lstStyle/>
          <a:p>
            <a:pPr marL="355600" indent="-266700">
              <a:spcBef>
                <a:spcPts val="1200"/>
              </a:spcBef>
              <a:buFont typeface="Wingdings" panose="05000000000000000000" pitchFamily="2" charset="2"/>
              <a:buChar char="p"/>
            </a:pPr>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今年の</a:t>
            </a:r>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４</a:t>
            </a:r>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月から約半年間、のぞむさんは</a:t>
            </a:r>
            <a:r>
              <a:rPr lang="en-US" altLang="ja-JP"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DVD</a:t>
            </a:r>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の表面に貼ってあるシール（新作、準新作）を剥がす作業を行っていました。</a:t>
            </a:r>
            <a:r>
              <a:rPr lang="ja-JP" altLang="en-US" sz="1600"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最初の</a:t>
            </a:r>
            <a:r>
              <a:rPr lang="ja-JP" altLang="en-US" sz="16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４</a:t>
            </a:r>
            <a:r>
              <a:rPr lang="ja-JP" altLang="en-US" sz="1600"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ヶ月は、シールを剥がすことや、剥がした後のシールやケースの置き場所が分かりません</a:t>
            </a:r>
            <a:r>
              <a:rPr lang="ja-JP" altLang="en-US" sz="16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でした。また剥がし終えたカバーは机右横の段ボール箱に入れてもらうようにして</a:t>
            </a:r>
            <a:r>
              <a:rPr lang="ja-JP" altLang="en-US" sz="1600"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いたのですが、</a:t>
            </a:r>
            <a:r>
              <a:rPr lang="ja-JP" altLang="en-US" sz="16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元の場所にカバーを戻してしまうこと</a:t>
            </a:r>
            <a:r>
              <a:rPr lang="ja-JP" altLang="en-US" sz="1600"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も度々ありました</a:t>
            </a:r>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355600" indent="-266700">
              <a:spcBef>
                <a:spcPts val="1200"/>
              </a:spcBef>
              <a:buFont typeface="Wingdings" panose="05000000000000000000" pitchFamily="2" charset="2"/>
              <a:buChar char="p"/>
            </a:pPr>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分かりやすいようにと１日分の作業を本人の机上に置いたり、タイマーを設置し鳴ったら終わり（</a:t>
            </a:r>
            <a:r>
              <a:rPr lang="en-US" altLang="ja-JP"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45</a:t>
            </a:r>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分間でセット）としていました。しかし、タイマーが鳴る前から中断したり、逆に</a:t>
            </a:r>
            <a:r>
              <a:rPr lang="ja-JP" altLang="en-US" sz="1600"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タイマーが鳴っても終われない</a:t>
            </a:r>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ことがありました（声かけしても終われない）。そんな日は大きな声を出し、部屋から飛び出してしまうことがよくありました。</a:t>
            </a:r>
            <a:endParaRPr lang="en-US" altLang="ja-JP"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355600" indent="-266700">
              <a:spcBef>
                <a:spcPts val="1200"/>
              </a:spcBef>
              <a:buFont typeface="Wingdings" panose="05000000000000000000" pitchFamily="2" charset="2"/>
              <a:buChar char="p"/>
            </a:pPr>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一番困ったのは、間違えていたときに</a:t>
            </a:r>
            <a:r>
              <a:rPr lang="ja-JP" altLang="en-US" sz="1600"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教えてあげたり（ときには注意も）、終われなかったさいに声かけすると、大声を出したり、掴みかかってくること</a:t>
            </a:r>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でした。でも同じ教えてあげるのでも、黙って手本を見せていたときは怒らず、じっと職員の手元</a:t>
            </a:r>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a:t>
            </a:r>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見ていました（･･･そういえば、それ以降作業の間違いがなくなったかも）。</a:t>
            </a:r>
            <a:endParaRPr lang="en-US" altLang="ja-JP"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355600" indent="-266700">
              <a:spcBef>
                <a:spcPts val="1200"/>
              </a:spcBef>
              <a:buFont typeface="Wingdings" panose="05000000000000000000" pitchFamily="2" charset="2"/>
              <a:buChar char="p"/>
            </a:pPr>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少しずつ手順を覚え作業ができるようになってきたのぞむさんですが、半年を過ぎても作業が中断したり、又は終われないということが続いています。もう一度のぞむさんの特性を踏まえ、強みを活かした支援内容を考えてみたいと思います。</a:t>
            </a:r>
            <a:endParaRPr lang="en-US" altLang="ja-JP"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21636070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395536" y="1628800"/>
            <a:ext cx="3416304" cy="4680520"/>
          </a:xfrm>
        </p:spPr>
        <p:txBody>
          <a:bodyPr/>
          <a:lstStyle/>
          <a:p>
            <a:pPr marL="0" indent="0">
              <a:buNone/>
            </a:pP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右の支援</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手順書は、のぞむさんの 「これまで」の支援手順書です</a:t>
            </a:r>
            <a:endParaRPr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endParaRPr kumimoji="1" lang="en-US" altLang="ja-JP" sz="1800" dirty="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「手順書の作成プロセス」に沿って、班別活動の支援手順（右表では「サービス手順」）を見直します</a:t>
            </a:r>
            <a:endParaRPr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endParaRPr lang="en-US" altLang="ja-JP" sz="1800" dirty="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アセスメントや見直した手順が「正しい」</a:t>
            </a:r>
            <a:r>
              <a:rPr lang="ja-JP" altLang="en-US" sz="1800" dirty="0" err="1" smtClean="0">
                <a:latin typeface="メイリオ" panose="020B0604030504040204" pitchFamily="50" charset="-128"/>
                <a:ea typeface="メイリオ" panose="020B0604030504040204" pitchFamily="50" charset="-128"/>
                <a:cs typeface="メイリオ" panose="020B0604030504040204" pitchFamily="50" charset="-128"/>
              </a:rPr>
              <a:t>か</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どうかではなく、作成のプロセスを理解し（根拠に基づいた）、プランを考えることがここでの目標です</a:t>
            </a:r>
            <a:endParaRPr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endParaRPr kumimoji="1" lang="en-US" altLang="ja-JP" sz="1800" dirty="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endPar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タイトル 1"/>
          <p:cNvSpPr txBox="1">
            <a:spLocks noGrp="1"/>
          </p:cNvSpPr>
          <p:nvPr>
            <p:ph type="title"/>
          </p:nvPr>
        </p:nvSpPr>
        <p:spPr bwMode="auto">
          <a:prstGeom prst="rect">
            <a:avLst/>
          </a:prstGeom>
          <a:noFill/>
          <a:ln w="9525">
            <a:noFill/>
            <a:miter lim="800000"/>
            <a:headEnd/>
            <a:tailEnd/>
          </a:ln>
        </p:spPr>
        <p:txBody>
          <a:bodyPr vert="horz" wrap="square" lIns="91440" tIns="45720" rIns="91440" bIns="45720" numCol="1" anchor="ctr" anchorCtr="0" compatLnSpc="1">
            <a:prstTxWarp prst="textNoShape">
              <a:avLst/>
            </a:prstTxWarp>
            <a:normAutofit/>
          </a:bodyPr>
          <a:lstStyle>
            <a:lvl1pPr algn="ctr" rtl="0" fontAlgn="base">
              <a:spcBef>
                <a:spcPct val="0"/>
              </a:spcBef>
              <a:spcAft>
                <a:spcPct val="0"/>
              </a:spcAft>
              <a:defRPr kumimoji="1" sz="4400" kern="1200">
                <a:solidFill>
                  <a:schemeClr val="tx1"/>
                </a:solidFill>
                <a:latin typeface="+mj-lt"/>
                <a:ea typeface="+mj-ea"/>
                <a:cs typeface="+mj-cs"/>
              </a:defRPr>
            </a:lvl1pPr>
            <a:lvl2pPr algn="ctr" rtl="0" fontAlgn="base">
              <a:spcBef>
                <a:spcPct val="0"/>
              </a:spcBef>
              <a:spcAft>
                <a:spcPct val="0"/>
              </a:spcAft>
              <a:defRPr kumimoji="1" sz="4400">
                <a:solidFill>
                  <a:schemeClr val="tx1"/>
                </a:solidFill>
                <a:latin typeface="Calibri" pitchFamily="34" charset="0"/>
                <a:ea typeface="ＭＳ Ｐゴシック" charset="-128"/>
              </a:defRPr>
            </a:lvl2pPr>
            <a:lvl3pPr algn="ctr" rtl="0" fontAlgn="base">
              <a:spcBef>
                <a:spcPct val="0"/>
              </a:spcBef>
              <a:spcAft>
                <a:spcPct val="0"/>
              </a:spcAft>
              <a:defRPr kumimoji="1" sz="4400">
                <a:solidFill>
                  <a:schemeClr val="tx1"/>
                </a:solidFill>
                <a:latin typeface="Calibri" pitchFamily="34" charset="0"/>
                <a:ea typeface="ＭＳ Ｐゴシック" charset="-128"/>
              </a:defRPr>
            </a:lvl3pPr>
            <a:lvl4pPr algn="ctr" rtl="0" fontAlgn="base">
              <a:spcBef>
                <a:spcPct val="0"/>
              </a:spcBef>
              <a:spcAft>
                <a:spcPct val="0"/>
              </a:spcAft>
              <a:defRPr kumimoji="1" sz="4400">
                <a:solidFill>
                  <a:schemeClr val="tx1"/>
                </a:solidFill>
                <a:latin typeface="Calibri" pitchFamily="34" charset="0"/>
                <a:ea typeface="ＭＳ Ｐゴシック" charset="-128"/>
              </a:defRPr>
            </a:lvl4pPr>
            <a:lvl5pPr algn="ctr" rtl="0" fontAlgn="base">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a:lstStyle>
          <a:p>
            <a:pPr algn="l"/>
            <a:r>
              <a:rPr lang="ja-JP" altLang="en-US" sz="4000" b="1" dirty="0" smtClean="0">
                <a:latin typeface="メイリオ" panose="020B0604030504040204" pitchFamily="50" charset="-128"/>
                <a:ea typeface="メイリオ" panose="020B0604030504040204" pitchFamily="50" charset="-128"/>
                <a:cs typeface="メイリオ" panose="020B0604030504040204" pitchFamily="50" charset="-128"/>
              </a:rPr>
              <a:t>演習②｜</a:t>
            </a:r>
            <a:r>
              <a:rPr lang="ja-JP" altLang="en-US" sz="3600" dirty="0" smtClean="0">
                <a:latin typeface="メイリオ" panose="020B0604030504040204" pitchFamily="50" charset="-128"/>
                <a:ea typeface="メイリオ" panose="020B0604030504040204" pitchFamily="50" charset="-128"/>
                <a:cs typeface="メイリオ" panose="020B0604030504040204" pitchFamily="50" charset="-128"/>
              </a:rPr>
              <a:t>班別活動の手順を考える</a:t>
            </a:r>
            <a:endParaRPr lang="ja-JP" altLang="en-US" sz="3600" dirty="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6" name="コンテンツ プレースホルダー 5"/>
          <p:cNvGraphicFramePr>
            <a:graphicFrameLocks/>
          </p:cNvGraphicFramePr>
          <p:nvPr>
            <p:extLst/>
          </p:nvPr>
        </p:nvGraphicFramePr>
        <p:xfrm>
          <a:off x="3923928" y="1484784"/>
          <a:ext cx="4824536" cy="4567556"/>
        </p:xfrm>
        <a:graphic>
          <a:graphicData uri="http://schemas.openxmlformats.org/drawingml/2006/table">
            <a:tbl>
              <a:tblPr firstRow="1" firstCol="1" bandRow="1"/>
              <a:tblGrid>
                <a:gridCol w="1224136"/>
                <a:gridCol w="648072"/>
                <a:gridCol w="2952328"/>
              </a:tblGrid>
              <a:tr h="493549">
                <a:tc>
                  <a:txBody>
                    <a:bodyPr/>
                    <a:lstStyle/>
                    <a:p>
                      <a:pPr algn="ctr">
                        <a:lnSpc>
                          <a:spcPts val="1200"/>
                        </a:lnSpc>
                        <a:spcAft>
                          <a:spcPts val="0"/>
                        </a:spcAft>
                      </a:pPr>
                      <a:r>
                        <a:rPr lang="ja-JP" sz="1600" kern="100"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時間</a:t>
                      </a:r>
                      <a:endParaRPr lang="ja-JP" sz="16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53786" marR="53786" marT="10800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9D9D9"/>
                    </a:solidFill>
                  </a:tcPr>
                </a:tc>
                <a:tc>
                  <a:txBody>
                    <a:bodyPr/>
                    <a:lstStyle/>
                    <a:p>
                      <a:pPr algn="ctr">
                        <a:lnSpc>
                          <a:spcPts val="1200"/>
                        </a:lnSpc>
                        <a:spcAft>
                          <a:spcPts val="0"/>
                        </a:spcAft>
                      </a:pPr>
                      <a:r>
                        <a:rPr lang="ja-JP" sz="1600" kern="100"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活動</a:t>
                      </a:r>
                      <a:endParaRPr lang="ja-JP" sz="16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53786" marR="53786" marT="1080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9D9D9"/>
                    </a:solidFill>
                  </a:tcPr>
                </a:tc>
                <a:tc>
                  <a:txBody>
                    <a:bodyPr/>
                    <a:lstStyle/>
                    <a:p>
                      <a:pPr algn="ctr">
                        <a:lnSpc>
                          <a:spcPts val="1200"/>
                        </a:lnSpc>
                        <a:spcAft>
                          <a:spcPts val="0"/>
                        </a:spcAft>
                      </a:pPr>
                      <a:r>
                        <a:rPr lang="ja-JP" sz="1600" kern="100"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サービス手順</a:t>
                      </a:r>
                      <a:endParaRPr lang="ja-JP" sz="16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53786" marR="53786" marT="10800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9D9D9"/>
                    </a:solidFill>
                  </a:tcPr>
                </a:tc>
              </a:tr>
              <a:tr h="831195">
                <a:tc>
                  <a:txBody>
                    <a:bodyPr/>
                    <a:lstStyle/>
                    <a:p>
                      <a:pPr algn="l">
                        <a:lnSpc>
                          <a:spcPts val="1600"/>
                        </a:lnSpc>
                        <a:spcAft>
                          <a:spcPts val="0"/>
                        </a:spcAft>
                      </a:pPr>
                      <a:r>
                        <a:rPr lang="en-US" sz="1200" b="1" kern="100"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9:30-10:00</a:t>
                      </a:r>
                      <a:endParaRPr lang="ja-JP" sz="1200" b="1"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72000" marR="72000" marT="108000" marB="3600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ctr">
                        <a:lnSpc>
                          <a:spcPts val="1600"/>
                        </a:lnSpc>
                        <a:spcAft>
                          <a:spcPts val="0"/>
                        </a:spcAft>
                      </a:pPr>
                      <a:r>
                        <a:rPr lang="ja-JP" sz="1200" b="1" kern="100"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来所</a:t>
                      </a:r>
                      <a:endParaRPr lang="ja-JP" sz="1200" b="1"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72000" marR="72000" marT="108000" marB="360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just">
                        <a:lnSpc>
                          <a:spcPts val="1600"/>
                        </a:lnSpc>
                        <a:spcAft>
                          <a:spcPts val="0"/>
                        </a:spcAft>
                      </a:pPr>
                      <a:r>
                        <a:rPr lang="ja-JP" sz="1200" b="1" kern="100"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【スケジュール１：朝の準備】</a:t>
                      </a:r>
                      <a:endParaRPr lang="ja-JP" sz="1200" b="1"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just">
                        <a:lnSpc>
                          <a:spcPts val="1600"/>
                        </a:lnSpc>
                        <a:spcAft>
                          <a:spcPts val="0"/>
                        </a:spcAft>
                      </a:pPr>
                      <a:r>
                        <a:rPr lang="ja-JP" altLang="en-US" sz="1200" b="1" kern="100"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・静養室でスケジュール確認</a:t>
                      </a:r>
                      <a:endParaRPr lang="en-US" altLang="ja-JP" sz="1200" b="1" kern="100"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just">
                        <a:lnSpc>
                          <a:spcPts val="1600"/>
                        </a:lnSpc>
                        <a:spcAft>
                          <a:spcPts val="0"/>
                        </a:spcAft>
                      </a:pPr>
                      <a:r>
                        <a:rPr lang="ja-JP" altLang="en-US" sz="1200" b="1" kern="100"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・静養室で着替えて作業室へ</a:t>
                      </a:r>
                      <a:endParaRPr lang="ja-JP" sz="1200" b="1"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72000" marR="72000" marT="108000" marB="3600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r>
              <a:tr h="504056">
                <a:tc>
                  <a:txBody>
                    <a:bodyPr/>
                    <a:lstStyle/>
                    <a:p>
                      <a:pPr algn="l">
                        <a:lnSpc>
                          <a:spcPts val="1600"/>
                        </a:lnSpc>
                        <a:spcAft>
                          <a:spcPts val="0"/>
                        </a:spcAft>
                      </a:pPr>
                      <a:r>
                        <a:rPr lang="en-US" sz="1200" b="0" kern="100" dirty="0" smtClean="0">
                          <a:solidFill>
                            <a:schemeClr val="bg1">
                              <a:lumMod val="65000"/>
                            </a:schemeClr>
                          </a:solidFill>
                          <a:effectLst/>
                          <a:latin typeface="メイリオ" panose="020B0604030504040204" pitchFamily="50" charset="-128"/>
                          <a:ea typeface="メイリオ" panose="020B0604030504040204" pitchFamily="50" charset="-128"/>
                          <a:cs typeface="メイリオ" panose="020B0604030504040204" pitchFamily="50" charset="-128"/>
                        </a:rPr>
                        <a:t>10:00-10:45</a:t>
                      </a:r>
                      <a:endParaRPr lang="ja-JP" sz="1200" b="0" kern="100" dirty="0">
                        <a:solidFill>
                          <a:schemeClr val="bg1">
                            <a:lumMod val="65000"/>
                          </a:schemeClr>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72000" marR="72000" marT="36000" marB="3600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ctr">
                        <a:lnSpc>
                          <a:spcPts val="1600"/>
                        </a:lnSpc>
                        <a:spcAft>
                          <a:spcPts val="0"/>
                        </a:spcAft>
                      </a:pPr>
                      <a:r>
                        <a:rPr lang="ja-JP" sz="1200" b="0" kern="100" dirty="0">
                          <a:solidFill>
                            <a:schemeClr val="bg1">
                              <a:lumMod val="65000"/>
                            </a:schemeClr>
                          </a:solidFill>
                          <a:effectLst/>
                          <a:latin typeface="メイリオ" panose="020B0604030504040204" pitchFamily="50" charset="-128"/>
                          <a:ea typeface="メイリオ" panose="020B0604030504040204" pitchFamily="50" charset="-128"/>
                          <a:cs typeface="メイリオ" panose="020B0604030504040204" pitchFamily="50" charset="-128"/>
                        </a:rPr>
                        <a:t>班別</a:t>
                      </a:r>
                    </a:p>
                    <a:p>
                      <a:pPr algn="ctr">
                        <a:lnSpc>
                          <a:spcPts val="1600"/>
                        </a:lnSpc>
                        <a:spcAft>
                          <a:spcPts val="0"/>
                        </a:spcAft>
                      </a:pPr>
                      <a:r>
                        <a:rPr lang="ja-JP" sz="1200" b="0" kern="100" dirty="0">
                          <a:solidFill>
                            <a:schemeClr val="bg1">
                              <a:lumMod val="65000"/>
                            </a:schemeClr>
                          </a:solidFill>
                          <a:effectLst/>
                          <a:latin typeface="メイリオ" panose="020B0604030504040204" pitchFamily="50" charset="-128"/>
                          <a:ea typeface="メイリオ" panose="020B0604030504040204" pitchFamily="50" charset="-128"/>
                          <a:cs typeface="メイリオ" panose="020B0604030504040204" pitchFamily="50" charset="-128"/>
                        </a:rPr>
                        <a:t>活動</a:t>
                      </a:r>
                    </a:p>
                  </a:txBody>
                  <a:tcPr marL="72000" marR="72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just">
                        <a:lnSpc>
                          <a:spcPts val="1600"/>
                        </a:lnSpc>
                        <a:spcAft>
                          <a:spcPts val="0"/>
                        </a:spcAft>
                      </a:pPr>
                      <a:r>
                        <a:rPr lang="ja-JP" sz="1200" b="0" kern="100" dirty="0">
                          <a:solidFill>
                            <a:schemeClr val="bg1">
                              <a:lumMod val="65000"/>
                            </a:schemeClr>
                          </a:solidFill>
                          <a:effectLst/>
                          <a:latin typeface="メイリオ" panose="020B0604030504040204" pitchFamily="50" charset="-128"/>
                          <a:ea typeface="メイリオ" panose="020B0604030504040204" pitchFamily="50" charset="-128"/>
                          <a:cs typeface="メイリオ" panose="020B0604030504040204" pitchFamily="50" charset="-128"/>
                        </a:rPr>
                        <a:t>【スケジュール</a:t>
                      </a:r>
                      <a:r>
                        <a:rPr lang="en-US" sz="1200" b="0" kern="100" dirty="0">
                          <a:solidFill>
                            <a:schemeClr val="bg1">
                              <a:lumMod val="65000"/>
                            </a:schemeClr>
                          </a:solidFill>
                          <a:effectLst/>
                          <a:latin typeface="メイリオ" panose="020B0604030504040204" pitchFamily="50" charset="-128"/>
                          <a:ea typeface="メイリオ" panose="020B0604030504040204" pitchFamily="50" charset="-128"/>
                          <a:cs typeface="メイリオ" panose="020B0604030504040204" pitchFamily="50" charset="-128"/>
                        </a:rPr>
                        <a:t>2</a:t>
                      </a:r>
                      <a:r>
                        <a:rPr lang="ja-JP" sz="1200" b="0" kern="100" dirty="0">
                          <a:solidFill>
                            <a:schemeClr val="bg1">
                              <a:lumMod val="65000"/>
                            </a:schemeClr>
                          </a:solidFill>
                          <a:effectLst/>
                          <a:latin typeface="メイリオ" panose="020B0604030504040204" pitchFamily="50" charset="-128"/>
                          <a:ea typeface="メイリオ" panose="020B0604030504040204" pitchFamily="50" charset="-128"/>
                          <a:cs typeface="メイリオ" panose="020B0604030504040204" pitchFamily="50" charset="-128"/>
                        </a:rPr>
                        <a:t>：</a:t>
                      </a:r>
                      <a:r>
                        <a:rPr lang="en-US" sz="1200" b="0" kern="100" dirty="0">
                          <a:solidFill>
                            <a:schemeClr val="bg1">
                              <a:lumMod val="65000"/>
                            </a:schemeClr>
                          </a:solidFill>
                          <a:effectLst/>
                          <a:latin typeface="メイリオ" panose="020B0604030504040204" pitchFamily="50" charset="-128"/>
                          <a:ea typeface="メイリオ" panose="020B0604030504040204" pitchFamily="50" charset="-128"/>
                          <a:cs typeface="メイリオ" panose="020B0604030504040204" pitchFamily="50" charset="-128"/>
                        </a:rPr>
                        <a:t>DVD</a:t>
                      </a:r>
                      <a:r>
                        <a:rPr lang="ja-JP" sz="1200" b="0" kern="100" dirty="0" smtClean="0">
                          <a:solidFill>
                            <a:schemeClr val="bg1">
                              <a:lumMod val="65000"/>
                            </a:schemeClr>
                          </a:solidFill>
                          <a:effectLst/>
                          <a:latin typeface="メイリオ" panose="020B0604030504040204" pitchFamily="50" charset="-128"/>
                          <a:ea typeface="メイリオ" panose="020B0604030504040204" pitchFamily="50" charset="-128"/>
                          <a:cs typeface="メイリオ" panose="020B0604030504040204" pitchFamily="50" charset="-128"/>
                        </a:rPr>
                        <a:t>組み立て】</a:t>
                      </a:r>
                      <a:endParaRPr lang="en-US" altLang="ja-JP" sz="1200" b="0" kern="100" dirty="0" smtClean="0">
                        <a:solidFill>
                          <a:schemeClr val="bg1">
                            <a:lumMod val="65000"/>
                          </a:schemeClr>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72000" marR="72000" marT="36000" marB="3600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r>
              <a:tr h="441660">
                <a:tc>
                  <a:txBody>
                    <a:bodyPr/>
                    <a:lstStyle/>
                    <a:p>
                      <a:pPr algn="l">
                        <a:lnSpc>
                          <a:spcPts val="1600"/>
                        </a:lnSpc>
                        <a:spcAft>
                          <a:spcPts val="0"/>
                        </a:spcAft>
                      </a:pPr>
                      <a:r>
                        <a:rPr lang="en-US" sz="1200" b="0" kern="100" dirty="0" smtClean="0">
                          <a:solidFill>
                            <a:schemeClr val="bg1">
                              <a:lumMod val="65000"/>
                            </a:schemeClr>
                          </a:solidFill>
                          <a:effectLst/>
                          <a:latin typeface="メイリオ" panose="020B0604030504040204" pitchFamily="50" charset="-128"/>
                          <a:ea typeface="メイリオ" panose="020B0604030504040204" pitchFamily="50" charset="-128"/>
                          <a:cs typeface="メイリオ" panose="020B0604030504040204" pitchFamily="50" charset="-128"/>
                        </a:rPr>
                        <a:t>10:45-11:00</a:t>
                      </a:r>
                      <a:endParaRPr lang="ja-JP" sz="1200" b="0" kern="100" dirty="0">
                        <a:solidFill>
                          <a:schemeClr val="bg1">
                            <a:lumMod val="65000"/>
                          </a:schemeClr>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72000" marR="72000" marT="36000" marB="3600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ctr">
                        <a:lnSpc>
                          <a:spcPts val="1600"/>
                        </a:lnSpc>
                        <a:spcAft>
                          <a:spcPts val="0"/>
                        </a:spcAft>
                      </a:pPr>
                      <a:r>
                        <a:rPr lang="ja-JP" sz="1200" b="0" kern="100" dirty="0">
                          <a:solidFill>
                            <a:schemeClr val="bg1">
                              <a:lumMod val="65000"/>
                            </a:schemeClr>
                          </a:solidFill>
                          <a:effectLst/>
                          <a:latin typeface="メイリオ" panose="020B0604030504040204" pitchFamily="50" charset="-128"/>
                          <a:ea typeface="メイリオ" panose="020B0604030504040204" pitchFamily="50" charset="-128"/>
                          <a:cs typeface="メイリオ" panose="020B0604030504040204" pitchFamily="50" charset="-128"/>
                        </a:rPr>
                        <a:t>お茶</a:t>
                      </a:r>
                    </a:p>
                    <a:p>
                      <a:pPr algn="ctr">
                        <a:lnSpc>
                          <a:spcPts val="1600"/>
                        </a:lnSpc>
                        <a:spcAft>
                          <a:spcPts val="0"/>
                        </a:spcAft>
                      </a:pPr>
                      <a:r>
                        <a:rPr lang="ja-JP" sz="1200" b="0" kern="100" dirty="0">
                          <a:solidFill>
                            <a:schemeClr val="bg1">
                              <a:lumMod val="65000"/>
                            </a:schemeClr>
                          </a:solidFill>
                          <a:effectLst/>
                          <a:latin typeface="メイリオ" panose="020B0604030504040204" pitchFamily="50" charset="-128"/>
                          <a:ea typeface="メイリオ" panose="020B0604030504040204" pitchFamily="50" charset="-128"/>
                          <a:cs typeface="メイリオ" panose="020B0604030504040204" pitchFamily="50" charset="-128"/>
                        </a:rPr>
                        <a:t>休憩</a:t>
                      </a:r>
                    </a:p>
                  </a:txBody>
                  <a:tcPr marL="72000" marR="72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just">
                        <a:lnSpc>
                          <a:spcPts val="1600"/>
                        </a:lnSpc>
                        <a:spcAft>
                          <a:spcPts val="0"/>
                        </a:spcAft>
                      </a:pPr>
                      <a:r>
                        <a:rPr lang="ja-JP" sz="1200" b="0" kern="100" dirty="0">
                          <a:solidFill>
                            <a:schemeClr val="bg1">
                              <a:lumMod val="65000"/>
                            </a:schemeClr>
                          </a:solidFill>
                          <a:effectLst/>
                          <a:latin typeface="メイリオ" panose="020B0604030504040204" pitchFamily="50" charset="-128"/>
                          <a:ea typeface="メイリオ" panose="020B0604030504040204" pitchFamily="50" charset="-128"/>
                          <a:cs typeface="メイリオ" panose="020B0604030504040204" pitchFamily="50" charset="-128"/>
                        </a:rPr>
                        <a:t>【スケジュール</a:t>
                      </a:r>
                      <a:r>
                        <a:rPr lang="en-US" sz="1200" b="0" kern="100" dirty="0">
                          <a:solidFill>
                            <a:schemeClr val="bg1">
                              <a:lumMod val="65000"/>
                            </a:schemeClr>
                          </a:solidFill>
                          <a:effectLst/>
                          <a:latin typeface="メイリオ" panose="020B0604030504040204" pitchFamily="50" charset="-128"/>
                          <a:ea typeface="メイリオ" panose="020B0604030504040204" pitchFamily="50" charset="-128"/>
                          <a:cs typeface="メイリオ" panose="020B0604030504040204" pitchFamily="50" charset="-128"/>
                        </a:rPr>
                        <a:t>3</a:t>
                      </a:r>
                      <a:r>
                        <a:rPr lang="ja-JP" sz="1200" b="0" kern="100" dirty="0">
                          <a:solidFill>
                            <a:schemeClr val="bg1">
                              <a:lumMod val="65000"/>
                            </a:schemeClr>
                          </a:solidFill>
                          <a:effectLst/>
                          <a:latin typeface="メイリオ" panose="020B0604030504040204" pitchFamily="50" charset="-128"/>
                          <a:ea typeface="メイリオ" panose="020B0604030504040204" pitchFamily="50" charset="-128"/>
                          <a:cs typeface="メイリオ" panose="020B0604030504040204" pitchFamily="50" charset="-128"/>
                        </a:rPr>
                        <a:t>：お茶休憩</a:t>
                      </a:r>
                      <a:r>
                        <a:rPr lang="ja-JP" sz="1200" b="0" kern="100" dirty="0" smtClean="0">
                          <a:solidFill>
                            <a:schemeClr val="bg1">
                              <a:lumMod val="65000"/>
                            </a:schemeClr>
                          </a:solidFill>
                          <a:effectLst/>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200" b="0" kern="100" dirty="0" smtClean="0">
                        <a:solidFill>
                          <a:schemeClr val="bg1">
                            <a:lumMod val="65000"/>
                          </a:schemeClr>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72000" marR="72000" marT="36000" marB="3600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r>
              <a:tr h="529712">
                <a:tc>
                  <a:txBody>
                    <a:bodyPr/>
                    <a:lstStyle/>
                    <a:p>
                      <a:pPr algn="l">
                        <a:lnSpc>
                          <a:spcPts val="1600"/>
                        </a:lnSpc>
                        <a:spcAft>
                          <a:spcPts val="0"/>
                        </a:spcAft>
                      </a:pPr>
                      <a:r>
                        <a:rPr lang="en-US" sz="1200" b="0" kern="100" dirty="0" smtClean="0">
                          <a:solidFill>
                            <a:schemeClr val="bg1">
                              <a:lumMod val="65000"/>
                            </a:schemeClr>
                          </a:solidFill>
                          <a:effectLst/>
                          <a:latin typeface="メイリオ" panose="020B0604030504040204" pitchFamily="50" charset="-128"/>
                          <a:ea typeface="メイリオ" panose="020B0604030504040204" pitchFamily="50" charset="-128"/>
                          <a:cs typeface="メイリオ" panose="020B0604030504040204" pitchFamily="50" charset="-128"/>
                        </a:rPr>
                        <a:t>11:00-11:45</a:t>
                      </a:r>
                      <a:endParaRPr lang="ja-JP" sz="1200" b="0" kern="100" dirty="0">
                        <a:solidFill>
                          <a:schemeClr val="bg1">
                            <a:lumMod val="65000"/>
                          </a:schemeClr>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72000" marR="72000" marT="36000" marB="3600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ctr">
                        <a:lnSpc>
                          <a:spcPts val="1600"/>
                        </a:lnSpc>
                        <a:spcAft>
                          <a:spcPts val="0"/>
                        </a:spcAft>
                      </a:pPr>
                      <a:r>
                        <a:rPr lang="ja-JP" sz="1200" b="0" kern="100">
                          <a:solidFill>
                            <a:schemeClr val="bg1">
                              <a:lumMod val="65000"/>
                            </a:schemeClr>
                          </a:solidFill>
                          <a:effectLst/>
                          <a:latin typeface="メイリオ" panose="020B0604030504040204" pitchFamily="50" charset="-128"/>
                          <a:ea typeface="メイリオ" panose="020B0604030504040204" pitchFamily="50" charset="-128"/>
                          <a:cs typeface="メイリオ" panose="020B0604030504040204" pitchFamily="50" charset="-128"/>
                        </a:rPr>
                        <a:t>班別</a:t>
                      </a:r>
                    </a:p>
                    <a:p>
                      <a:pPr algn="ctr">
                        <a:lnSpc>
                          <a:spcPts val="1600"/>
                        </a:lnSpc>
                        <a:spcAft>
                          <a:spcPts val="0"/>
                        </a:spcAft>
                      </a:pPr>
                      <a:r>
                        <a:rPr lang="ja-JP" sz="1200" b="0" kern="100">
                          <a:solidFill>
                            <a:schemeClr val="bg1">
                              <a:lumMod val="65000"/>
                            </a:schemeClr>
                          </a:solidFill>
                          <a:effectLst/>
                          <a:latin typeface="メイリオ" panose="020B0604030504040204" pitchFamily="50" charset="-128"/>
                          <a:ea typeface="メイリオ" panose="020B0604030504040204" pitchFamily="50" charset="-128"/>
                          <a:cs typeface="メイリオ" panose="020B0604030504040204" pitchFamily="50" charset="-128"/>
                        </a:rPr>
                        <a:t>活動</a:t>
                      </a:r>
                    </a:p>
                  </a:txBody>
                  <a:tcPr marL="72000" marR="72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just">
                        <a:lnSpc>
                          <a:spcPts val="1600"/>
                        </a:lnSpc>
                        <a:spcAft>
                          <a:spcPts val="0"/>
                        </a:spcAft>
                      </a:pPr>
                      <a:r>
                        <a:rPr lang="ja-JP" sz="1200" b="0" kern="100" dirty="0">
                          <a:solidFill>
                            <a:schemeClr val="bg1">
                              <a:lumMod val="65000"/>
                            </a:schemeClr>
                          </a:solidFill>
                          <a:effectLst/>
                          <a:latin typeface="メイリオ" panose="020B0604030504040204" pitchFamily="50" charset="-128"/>
                          <a:ea typeface="メイリオ" panose="020B0604030504040204" pitchFamily="50" charset="-128"/>
                          <a:cs typeface="メイリオ" panose="020B0604030504040204" pitchFamily="50" charset="-128"/>
                        </a:rPr>
                        <a:t>【スケジュール</a:t>
                      </a:r>
                      <a:r>
                        <a:rPr lang="en-US" sz="1200" b="0" kern="100" dirty="0">
                          <a:solidFill>
                            <a:schemeClr val="bg1">
                              <a:lumMod val="65000"/>
                            </a:schemeClr>
                          </a:solidFill>
                          <a:effectLst/>
                          <a:latin typeface="メイリオ" panose="020B0604030504040204" pitchFamily="50" charset="-128"/>
                          <a:ea typeface="メイリオ" panose="020B0604030504040204" pitchFamily="50" charset="-128"/>
                          <a:cs typeface="メイリオ" panose="020B0604030504040204" pitchFamily="50" charset="-128"/>
                        </a:rPr>
                        <a:t>4</a:t>
                      </a:r>
                      <a:r>
                        <a:rPr lang="ja-JP" sz="1200" b="0" kern="100" dirty="0">
                          <a:solidFill>
                            <a:schemeClr val="bg1">
                              <a:lumMod val="65000"/>
                            </a:schemeClr>
                          </a:solidFill>
                          <a:effectLst/>
                          <a:latin typeface="メイリオ" panose="020B0604030504040204" pitchFamily="50" charset="-128"/>
                          <a:ea typeface="メイリオ" panose="020B0604030504040204" pitchFamily="50" charset="-128"/>
                          <a:cs typeface="メイリオ" panose="020B0604030504040204" pitchFamily="50" charset="-128"/>
                        </a:rPr>
                        <a:t>：</a:t>
                      </a:r>
                      <a:r>
                        <a:rPr lang="en-US" sz="1200" b="0" kern="100" dirty="0">
                          <a:solidFill>
                            <a:schemeClr val="bg1">
                              <a:lumMod val="65000"/>
                            </a:schemeClr>
                          </a:solidFill>
                          <a:effectLst/>
                          <a:latin typeface="メイリオ" panose="020B0604030504040204" pitchFamily="50" charset="-128"/>
                          <a:ea typeface="メイリオ" panose="020B0604030504040204" pitchFamily="50" charset="-128"/>
                          <a:cs typeface="メイリオ" panose="020B0604030504040204" pitchFamily="50" charset="-128"/>
                        </a:rPr>
                        <a:t>DVD</a:t>
                      </a:r>
                      <a:r>
                        <a:rPr lang="ja-JP" sz="1200" b="0" kern="100" dirty="0" smtClean="0">
                          <a:solidFill>
                            <a:schemeClr val="bg1">
                              <a:lumMod val="65000"/>
                            </a:schemeClr>
                          </a:solidFill>
                          <a:effectLst/>
                          <a:latin typeface="メイリオ" panose="020B0604030504040204" pitchFamily="50" charset="-128"/>
                          <a:ea typeface="メイリオ" panose="020B0604030504040204" pitchFamily="50" charset="-128"/>
                          <a:cs typeface="メイリオ" panose="020B0604030504040204" pitchFamily="50" charset="-128"/>
                        </a:rPr>
                        <a:t>組み立て】</a:t>
                      </a:r>
                      <a:endParaRPr lang="en-US" altLang="ja-JP" sz="1200" b="0" kern="100" dirty="0" smtClean="0">
                        <a:solidFill>
                          <a:schemeClr val="bg1">
                            <a:lumMod val="65000"/>
                          </a:schemeClr>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72000" marR="72000" marT="36000" marB="3600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r>
              <a:tr h="504056">
                <a:tc>
                  <a:txBody>
                    <a:bodyPr/>
                    <a:lstStyle/>
                    <a:p>
                      <a:pPr algn="l">
                        <a:lnSpc>
                          <a:spcPts val="1600"/>
                        </a:lnSpc>
                        <a:spcAft>
                          <a:spcPts val="0"/>
                        </a:spcAft>
                      </a:pPr>
                      <a:r>
                        <a:rPr lang="en-US" sz="1200" b="0" kern="100" dirty="0" smtClean="0">
                          <a:solidFill>
                            <a:schemeClr val="bg1">
                              <a:lumMod val="65000"/>
                            </a:schemeClr>
                          </a:solidFill>
                          <a:effectLst/>
                          <a:latin typeface="メイリオ" panose="020B0604030504040204" pitchFamily="50" charset="-128"/>
                          <a:ea typeface="メイリオ" panose="020B0604030504040204" pitchFamily="50" charset="-128"/>
                          <a:cs typeface="メイリオ" panose="020B0604030504040204" pitchFamily="50" charset="-128"/>
                        </a:rPr>
                        <a:t>11:45-12:45</a:t>
                      </a:r>
                      <a:endParaRPr lang="ja-JP" sz="1200" b="0" kern="100" dirty="0">
                        <a:solidFill>
                          <a:schemeClr val="bg1">
                            <a:lumMod val="65000"/>
                          </a:schemeClr>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72000" marR="72000" marT="36000" marB="3600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ctr">
                        <a:lnSpc>
                          <a:spcPts val="1600"/>
                        </a:lnSpc>
                        <a:spcAft>
                          <a:spcPts val="0"/>
                        </a:spcAft>
                      </a:pPr>
                      <a:r>
                        <a:rPr lang="ja-JP" sz="1200" b="0" kern="100">
                          <a:solidFill>
                            <a:schemeClr val="bg1">
                              <a:lumMod val="65000"/>
                            </a:schemeClr>
                          </a:solidFill>
                          <a:effectLst/>
                          <a:latin typeface="メイリオ" panose="020B0604030504040204" pitchFamily="50" charset="-128"/>
                          <a:ea typeface="メイリオ" panose="020B0604030504040204" pitchFamily="50" charset="-128"/>
                          <a:cs typeface="メイリオ" panose="020B0604030504040204" pitchFamily="50" charset="-128"/>
                        </a:rPr>
                        <a:t>昼食</a:t>
                      </a:r>
                    </a:p>
                    <a:p>
                      <a:pPr algn="ctr">
                        <a:lnSpc>
                          <a:spcPts val="1600"/>
                        </a:lnSpc>
                        <a:spcAft>
                          <a:spcPts val="0"/>
                        </a:spcAft>
                      </a:pPr>
                      <a:r>
                        <a:rPr lang="ja-JP" sz="1200" b="0" kern="100">
                          <a:solidFill>
                            <a:schemeClr val="bg1">
                              <a:lumMod val="65000"/>
                            </a:schemeClr>
                          </a:solidFill>
                          <a:effectLst/>
                          <a:latin typeface="メイリオ" panose="020B0604030504040204" pitchFamily="50" charset="-128"/>
                          <a:ea typeface="メイリオ" panose="020B0604030504040204" pitchFamily="50" charset="-128"/>
                          <a:cs typeface="メイリオ" panose="020B0604030504040204" pitchFamily="50" charset="-128"/>
                        </a:rPr>
                        <a:t>昼休み</a:t>
                      </a:r>
                    </a:p>
                  </a:txBody>
                  <a:tcPr marL="72000" marR="72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just">
                        <a:lnSpc>
                          <a:spcPts val="1600"/>
                        </a:lnSpc>
                        <a:spcAft>
                          <a:spcPts val="0"/>
                        </a:spcAft>
                      </a:pPr>
                      <a:r>
                        <a:rPr lang="ja-JP" sz="1200" b="0" kern="100" dirty="0">
                          <a:solidFill>
                            <a:schemeClr val="bg1">
                              <a:lumMod val="65000"/>
                            </a:schemeClr>
                          </a:solidFill>
                          <a:effectLst/>
                          <a:latin typeface="メイリオ" panose="020B0604030504040204" pitchFamily="50" charset="-128"/>
                          <a:ea typeface="メイリオ" panose="020B0604030504040204" pitchFamily="50" charset="-128"/>
                          <a:cs typeface="メイリオ" panose="020B0604030504040204" pitchFamily="50" charset="-128"/>
                        </a:rPr>
                        <a:t>【スケジュール</a:t>
                      </a:r>
                      <a:r>
                        <a:rPr lang="en-US" sz="1200" b="0" kern="100" dirty="0">
                          <a:solidFill>
                            <a:schemeClr val="bg1">
                              <a:lumMod val="65000"/>
                            </a:schemeClr>
                          </a:solidFill>
                          <a:effectLst/>
                          <a:latin typeface="メイリオ" panose="020B0604030504040204" pitchFamily="50" charset="-128"/>
                          <a:ea typeface="メイリオ" panose="020B0604030504040204" pitchFamily="50" charset="-128"/>
                          <a:cs typeface="メイリオ" panose="020B0604030504040204" pitchFamily="50" charset="-128"/>
                        </a:rPr>
                        <a:t>5</a:t>
                      </a:r>
                      <a:r>
                        <a:rPr lang="ja-JP" sz="1200" b="0" kern="100" dirty="0">
                          <a:solidFill>
                            <a:schemeClr val="bg1">
                              <a:lumMod val="65000"/>
                            </a:schemeClr>
                          </a:solidFill>
                          <a:effectLst/>
                          <a:latin typeface="メイリオ" panose="020B0604030504040204" pitchFamily="50" charset="-128"/>
                          <a:ea typeface="メイリオ" panose="020B0604030504040204" pitchFamily="50" charset="-128"/>
                          <a:cs typeface="メイリオ" panose="020B0604030504040204" pitchFamily="50" charset="-128"/>
                        </a:rPr>
                        <a:t>：昼食</a:t>
                      </a:r>
                      <a:r>
                        <a:rPr lang="ja-JP" sz="1200" b="0" kern="100" dirty="0" smtClean="0">
                          <a:solidFill>
                            <a:schemeClr val="bg1">
                              <a:lumMod val="65000"/>
                            </a:schemeClr>
                          </a:solidFill>
                          <a:effectLst/>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200" b="0" kern="100" dirty="0" smtClean="0">
                        <a:solidFill>
                          <a:schemeClr val="bg1">
                            <a:lumMod val="65000"/>
                          </a:schemeClr>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72000" marR="72000" marT="36000" marB="3600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r>
              <a:tr h="325262">
                <a:tc>
                  <a:txBody>
                    <a:bodyPr/>
                    <a:lstStyle/>
                    <a:p>
                      <a:pPr algn="l">
                        <a:lnSpc>
                          <a:spcPts val="1600"/>
                        </a:lnSpc>
                        <a:spcAft>
                          <a:spcPts val="0"/>
                        </a:spcAft>
                      </a:pPr>
                      <a:r>
                        <a:rPr lang="en-US" sz="1200" b="0" kern="100" dirty="0" smtClean="0">
                          <a:solidFill>
                            <a:schemeClr val="bg1">
                              <a:lumMod val="65000"/>
                            </a:schemeClr>
                          </a:solidFill>
                          <a:effectLst/>
                          <a:latin typeface="メイリオ" panose="020B0604030504040204" pitchFamily="50" charset="-128"/>
                          <a:ea typeface="メイリオ" panose="020B0604030504040204" pitchFamily="50" charset="-128"/>
                          <a:cs typeface="メイリオ" panose="020B0604030504040204" pitchFamily="50" charset="-128"/>
                        </a:rPr>
                        <a:t>12:45-13:30</a:t>
                      </a:r>
                      <a:endParaRPr lang="ja-JP" sz="1200" b="0" kern="100" dirty="0">
                        <a:solidFill>
                          <a:schemeClr val="bg1">
                            <a:lumMod val="65000"/>
                          </a:schemeClr>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72000" marR="72000" marT="36000" marB="3600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ctr">
                        <a:lnSpc>
                          <a:spcPts val="1600"/>
                        </a:lnSpc>
                        <a:spcAft>
                          <a:spcPts val="0"/>
                        </a:spcAft>
                      </a:pPr>
                      <a:r>
                        <a:rPr lang="ja-JP" sz="1200" b="0" kern="100">
                          <a:solidFill>
                            <a:schemeClr val="bg1">
                              <a:lumMod val="65000"/>
                            </a:schemeClr>
                          </a:solidFill>
                          <a:effectLst/>
                          <a:latin typeface="メイリオ" panose="020B0604030504040204" pitchFamily="50" charset="-128"/>
                          <a:ea typeface="メイリオ" panose="020B0604030504040204" pitchFamily="50" charset="-128"/>
                          <a:cs typeface="メイリオ" panose="020B0604030504040204" pitchFamily="50" charset="-128"/>
                        </a:rPr>
                        <a:t>散歩</a:t>
                      </a:r>
                    </a:p>
                  </a:txBody>
                  <a:tcPr marL="72000" marR="72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just">
                        <a:lnSpc>
                          <a:spcPts val="1600"/>
                        </a:lnSpc>
                        <a:spcAft>
                          <a:spcPts val="0"/>
                        </a:spcAft>
                      </a:pPr>
                      <a:r>
                        <a:rPr lang="ja-JP" sz="1200" b="0" kern="100" dirty="0">
                          <a:solidFill>
                            <a:schemeClr val="bg1">
                              <a:lumMod val="65000"/>
                            </a:schemeClr>
                          </a:solidFill>
                          <a:effectLst/>
                          <a:latin typeface="メイリオ" panose="020B0604030504040204" pitchFamily="50" charset="-128"/>
                          <a:ea typeface="メイリオ" panose="020B0604030504040204" pitchFamily="50" charset="-128"/>
                          <a:cs typeface="メイリオ" panose="020B0604030504040204" pitchFamily="50" charset="-128"/>
                        </a:rPr>
                        <a:t>【スケジュール</a:t>
                      </a:r>
                      <a:r>
                        <a:rPr lang="en-US" sz="1200" b="0" kern="100" dirty="0">
                          <a:solidFill>
                            <a:schemeClr val="bg1">
                              <a:lumMod val="65000"/>
                            </a:schemeClr>
                          </a:solidFill>
                          <a:effectLst/>
                          <a:latin typeface="メイリオ" panose="020B0604030504040204" pitchFamily="50" charset="-128"/>
                          <a:ea typeface="メイリオ" panose="020B0604030504040204" pitchFamily="50" charset="-128"/>
                          <a:cs typeface="メイリオ" panose="020B0604030504040204" pitchFamily="50" charset="-128"/>
                        </a:rPr>
                        <a:t>6</a:t>
                      </a:r>
                      <a:r>
                        <a:rPr lang="ja-JP" sz="1200" b="0" kern="100" dirty="0">
                          <a:solidFill>
                            <a:schemeClr val="bg1">
                              <a:lumMod val="65000"/>
                            </a:schemeClr>
                          </a:solidFill>
                          <a:effectLst/>
                          <a:latin typeface="メイリオ" panose="020B0604030504040204" pitchFamily="50" charset="-128"/>
                          <a:ea typeface="メイリオ" panose="020B0604030504040204" pitchFamily="50" charset="-128"/>
                          <a:cs typeface="メイリオ" panose="020B0604030504040204" pitchFamily="50" charset="-128"/>
                        </a:rPr>
                        <a:t>：散歩</a:t>
                      </a:r>
                      <a:r>
                        <a:rPr lang="ja-JP" sz="1200" b="0" kern="100" dirty="0" smtClean="0">
                          <a:solidFill>
                            <a:schemeClr val="bg1">
                              <a:lumMod val="65000"/>
                            </a:schemeClr>
                          </a:solidFill>
                          <a:effectLst/>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200" b="0" kern="100" dirty="0" smtClean="0">
                        <a:solidFill>
                          <a:schemeClr val="bg1">
                            <a:lumMod val="65000"/>
                          </a:schemeClr>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72000" marR="72000" marT="36000" marB="3600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r>
              <a:tr h="504056">
                <a:tc>
                  <a:txBody>
                    <a:bodyPr/>
                    <a:lstStyle/>
                    <a:p>
                      <a:pPr algn="l">
                        <a:lnSpc>
                          <a:spcPts val="1600"/>
                        </a:lnSpc>
                        <a:spcAft>
                          <a:spcPts val="0"/>
                        </a:spcAft>
                      </a:pPr>
                      <a:r>
                        <a:rPr lang="en-US" sz="1200" b="0" kern="100" dirty="0" smtClean="0">
                          <a:solidFill>
                            <a:schemeClr val="bg1">
                              <a:lumMod val="65000"/>
                            </a:schemeClr>
                          </a:solidFill>
                          <a:effectLst/>
                          <a:latin typeface="メイリオ" panose="020B0604030504040204" pitchFamily="50" charset="-128"/>
                          <a:ea typeface="メイリオ" panose="020B0604030504040204" pitchFamily="50" charset="-128"/>
                          <a:cs typeface="メイリオ" panose="020B0604030504040204" pitchFamily="50" charset="-128"/>
                        </a:rPr>
                        <a:t>13:30-14:35</a:t>
                      </a:r>
                      <a:endParaRPr lang="ja-JP" sz="1200" b="0" kern="100" dirty="0">
                        <a:solidFill>
                          <a:schemeClr val="bg1">
                            <a:lumMod val="65000"/>
                          </a:schemeClr>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72000" marR="72000" marT="36000" marB="3600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ctr">
                        <a:lnSpc>
                          <a:spcPts val="1600"/>
                        </a:lnSpc>
                        <a:spcAft>
                          <a:spcPts val="0"/>
                        </a:spcAft>
                      </a:pPr>
                      <a:r>
                        <a:rPr lang="ja-JP" sz="1200" b="0" kern="100">
                          <a:solidFill>
                            <a:schemeClr val="bg1">
                              <a:lumMod val="65000"/>
                            </a:schemeClr>
                          </a:solidFill>
                          <a:effectLst/>
                          <a:latin typeface="メイリオ" panose="020B0604030504040204" pitchFamily="50" charset="-128"/>
                          <a:ea typeface="メイリオ" panose="020B0604030504040204" pitchFamily="50" charset="-128"/>
                          <a:cs typeface="メイリオ" panose="020B0604030504040204" pitchFamily="50" charset="-128"/>
                        </a:rPr>
                        <a:t>自立</a:t>
                      </a:r>
                    </a:p>
                    <a:p>
                      <a:pPr algn="ctr">
                        <a:lnSpc>
                          <a:spcPts val="1600"/>
                        </a:lnSpc>
                        <a:spcAft>
                          <a:spcPts val="0"/>
                        </a:spcAft>
                      </a:pPr>
                      <a:r>
                        <a:rPr lang="ja-JP" sz="1200" b="0" kern="100">
                          <a:solidFill>
                            <a:schemeClr val="bg1">
                              <a:lumMod val="65000"/>
                            </a:schemeClr>
                          </a:solidFill>
                          <a:effectLst/>
                          <a:latin typeface="メイリオ" panose="020B0604030504040204" pitchFamily="50" charset="-128"/>
                          <a:ea typeface="メイリオ" panose="020B0604030504040204" pitchFamily="50" charset="-128"/>
                          <a:cs typeface="メイリオ" panose="020B0604030504040204" pitchFamily="50" charset="-128"/>
                        </a:rPr>
                        <a:t>課題</a:t>
                      </a:r>
                    </a:p>
                  </a:txBody>
                  <a:tcPr marL="72000" marR="72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just">
                        <a:lnSpc>
                          <a:spcPts val="1600"/>
                        </a:lnSpc>
                        <a:spcAft>
                          <a:spcPts val="0"/>
                        </a:spcAft>
                      </a:pPr>
                      <a:r>
                        <a:rPr lang="ja-JP" sz="1200" b="0" kern="100" dirty="0">
                          <a:solidFill>
                            <a:schemeClr val="bg1">
                              <a:lumMod val="65000"/>
                            </a:schemeClr>
                          </a:solidFill>
                          <a:effectLst/>
                          <a:latin typeface="メイリオ" panose="020B0604030504040204" pitchFamily="50" charset="-128"/>
                          <a:ea typeface="メイリオ" panose="020B0604030504040204" pitchFamily="50" charset="-128"/>
                          <a:cs typeface="メイリオ" panose="020B0604030504040204" pitchFamily="50" charset="-128"/>
                        </a:rPr>
                        <a:t>【スケジュール</a:t>
                      </a:r>
                      <a:r>
                        <a:rPr lang="en-US" sz="1200" b="0" kern="100" dirty="0">
                          <a:solidFill>
                            <a:schemeClr val="bg1">
                              <a:lumMod val="65000"/>
                            </a:schemeClr>
                          </a:solidFill>
                          <a:effectLst/>
                          <a:latin typeface="メイリオ" panose="020B0604030504040204" pitchFamily="50" charset="-128"/>
                          <a:ea typeface="メイリオ" panose="020B0604030504040204" pitchFamily="50" charset="-128"/>
                          <a:cs typeface="メイリオ" panose="020B0604030504040204" pitchFamily="50" charset="-128"/>
                        </a:rPr>
                        <a:t>7</a:t>
                      </a:r>
                      <a:r>
                        <a:rPr lang="ja-JP" sz="1200" b="0" kern="100" dirty="0">
                          <a:solidFill>
                            <a:schemeClr val="bg1">
                              <a:lumMod val="65000"/>
                            </a:schemeClr>
                          </a:solidFill>
                          <a:effectLst/>
                          <a:latin typeface="メイリオ" panose="020B0604030504040204" pitchFamily="50" charset="-128"/>
                          <a:ea typeface="メイリオ" panose="020B0604030504040204" pitchFamily="50" charset="-128"/>
                          <a:cs typeface="メイリオ" panose="020B0604030504040204" pitchFamily="50" charset="-128"/>
                        </a:rPr>
                        <a:t>：自立</a:t>
                      </a:r>
                      <a:r>
                        <a:rPr lang="ja-JP" sz="1200" b="0" kern="100" dirty="0" smtClean="0">
                          <a:solidFill>
                            <a:schemeClr val="bg1">
                              <a:lumMod val="65000"/>
                            </a:schemeClr>
                          </a:solidFill>
                          <a:effectLst/>
                          <a:latin typeface="メイリオ" panose="020B0604030504040204" pitchFamily="50" charset="-128"/>
                          <a:ea typeface="メイリオ" panose="020B0604030504040204" pitchFamily="50" charset="-128"/>
                          <a:cs typeface="メイリオ" panose="020B0604030504040204" pitchFamily="50" charset="-128"/>
                        </a:rPr>
                        <a:t>課題】</a:t>
                      </a:r>
                      <a:endParaRPr lang="en-US" altLang="ja-JP" sz="1200" b="0" kern="100" dirty="0" smtClean="0">
                        <a:solidFill>
                          <a:schemeClr val="bg1">
                            <a:lumMod val="65000"/>
                          </a:schemeClr>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72000" marR="72000" marT="36000" marB="3600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r>
              <a:tr h="397270">
                <a:tc>
                  <a:txBody>
                    <a:bodyPr/>
                    <a:lstStyle/>
                    <a:p>
                      <a:pPr algn="l">
                        <a:lnSpc>
                          <a:spcPts val="1600"/>
                        </a:lnSpc>
                        <a:spcAft>
                          <a:spcPts val="0"/>
                        </a:spcAft>
                      </a:pPr>
                      <a:r>
                        <a:rPr lang="en-US" sz="1200" b="0" kern="100" dirty="0" smtClean="0">
                          <a:solidFill>
                            <a:schemeClr val="bg1">
                              <a:lumMod val="65000"/>
                            </a:schemeClr>
                          </a:solidFill>
                          <a:effectLst/>
                          <a:latin typeface="メイリオ" panose="020B0604030504040204" pitchFamily="50" charset="-128"/>
                          <a:ea typeface="メイリオ" panose="020B0604030504040204" pitchFamily="50" charset="-128"/>
                          <a:cs typeface="メイリオ" panose="020B0604030504040204" pitchFamily="50" charset="-128"/>
                        </a:rPr>
                        <a:t>14:35-15:00</a:t>
                      </a:r>
                      <a:endParaRPr lang="ja-JP" sz="1200" b="0" kern="100" dirty="0">
                        <a:solidFill>
                          <a:schemeClr val="bg1">
                            <a:lumMod val="65000"/>
                          </a:schemeClr>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72000" marR="72000" marT="36000" marB="3600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ja-JP" sz="1200" b="0" kern="100">
                          <a:solidFill>
                            <a:schemeClr val="bg1">
                              <a:lumMod val="65000"/>
                            </a:schemeClr>
                          </a:solidFill>
                          <a:effectLst/>
                          <a:latin typeface="メイリオ" panose="020B0604030504040204" pitchFamily="50" charset="-128"/>
                          <a:ea typeface="メイリオ" panose="020B0604030504040204" pitchFamily="50" charset="-128"/>
                          <a:cs typeface="メイリオ" panose="020B0604030504040204" pitchFamily="50" charset="-128"/>
                        </a:rPr>
                        <a:t>帰り</a:t>
                      </a:r>
                    </a:p>
                  </a:txBody>
                  <a:tcPr marL="72000" marR="72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ts val="1600"/>
                        </a:lnSpc>
                        <a:spcAft>
                          <a:spcPts val="0"/>
                        </a:spcAft>
                      </a:pPr>
                      <a:r>
                        <a:rPr lang="ja-JP" sz="1200" b="0" kern="100" dirty="0">
                          <a:solidFill>
                            <a:schemeClr val="bg1">
                              <a:lumMod val="65000"/>
                            </a:schemeClr>
                          </a:solidFill>
                          <a:effectLst/>
                          <a:latin typeface="メイリオ" panose="020B0604030504040204" pitchFamily="50" charset="-128"/>
                          <a:ea typeface="メイリオ" panose="020B0604030504040204" pitchFamily="50" charset="-128"/>
                          <a:cs typeface="メイリオ" panose="020B0604030504040204" pitchFamily="50" charset="-128"/>
                        </a:rPr>
                        <a:t>【スケジュール</a:t>
                      </a:r>
                      <a:r>
                        <a:rPr lang="en-US" sz="1200" b="0" kern="100" dirty="0">
                          <a:solidFill>
                            <a:schemeClr val="bg1">
                              <a:lumMod val="65000"/>
                            </a:schemeClr>
                          </a:solidFill>
                          <a:effectLst/>
                          <a:latin typeface="メイリオ" panose="020B0604030504040204" pitchFamily="50" charset="-128"/>
                          <a:ea typeface="メイリオ" panose="020B0604030504040204" pitchFamily="50" charset="-128"/>
                          <a:cs typeface="メイリオ" panose="020B0604030504040204" pitchFamily="50" charset="-128"/>
                        </a:rPr>
                        <a:t>8</a:t>
                      </a:r>
                      <a:r>
                        <a:rPr lang="ja-JP" sz="1200" b="0" kern="100" dirty="0">
                          <a:solidFill>
                            <a:schemeClr val="bg1">
                              <a:lumMod val="65000"/>
                            </a:schemeClr>
                          </a:solidFill>
                          <a:effectLst/>
                          <a:latin typeface="メイリオ" panose="020B0604030504040204" pitchFamily="50" charset="-128"/>
                          <a:ea typeface="メイリオ" panose="020B0604030504040204" pitchFamily="50" charset="-128"/>
                          <a:cs typeface="メイリオ" panose="020B0604030504040204" pitchFamily="50" charset="-128"/>
                        </a:rPr>
                        <a:t>：帰宅</a:t>
                      </a:r>
                      <a:r>
                        <a:rPr lang="ja-JP" sz="1200" b="0" kern="100" dirty="0" smtClean="0">
                          <a:solidFill>
                            <a:schemeClr val="bg1">
                              <a:lumMod val="65000"/>
                            </a:schemeClr>
                          </a:solidFill>
                          <a:effectLst/>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200" b="0" kern="100" dirty="0" smtClean="0">
                        <a:solidFill>
                          <a:schemeClr val="bg1">
                            <a:lumMod val="65000"/>
                          </a:schemeClr>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72000" marR="72000" marT="36000" marB="3600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92278779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57200" y="1600200"/>
            <a:ext cx="8229600" cy="4853136"/>
          </a:xfrm>
        </p:spPr>
        <p:txBody>
          <a:bodyPr/>
          <a:lstStyle/>
          <a:p>
            <a:pPr marL="0" indent="0">
              <a:lnSpc>
                <a:spcPts val="3300"/>
              </a:lnSpc>
              <a:buNone/>
            </a:pP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グループで話し合いながら、４つのプロセスを整理し、班別活動場面の支援の計画を</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立てましょう。巻末のワークシート（</a:t>
            </a:r>
            <a:r>
              <a:rPr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rPr>
              <a:t>WS-2</a:t>
            </a: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を使ってください。 </a:t>
            </a:r>
            <a:endParaRPr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ts val="3300"/>
              </a:lnSpc>
              <a:buNone/>
            </a:pPr>
            <a:endParaRPr lang="en-US" altLang="ja-JP" sz="2200" dirty="0" smtClean="0">
              <a:latin typeface="メイリオ" panose="020B0604030504040204" pitchFamily="50" charset="-128"/>
              <a:ea typeface="メイリオ" panose="020B0604030504040204" pitchFamily="50" charset="-128"/>
              <a:cs typeface="メイリオ" panose="020B0604030504040204" pitchFamily="50" charset="-128"/>
            </a:endParaRPr>
          </a:p>
          <a:p>
            <a:pPr lvl="1" indent="-342900">
              <a:spcBef>
                <a:spcPts val="3000"/>
              </a:spcBef>
              <a:buFont typeface="Wingdings" panose="05000000000000000000" pitchFamily="2" charset="2"/>
              <a:buChar char="l"/>
            </a:pPr>
            <a:r>
              <a:rPr lang="ja-JP" altLang="en-US" sz="2200" dirty="0">
                <a:latin typeface="メイリオ" panose="020B0604030504040204" pitchFamily="50" charset="-128"/>
                <a:ea typeface="メイリオ" panose="020B0604030504040204" pitchFamily="50" charset="-128"/>
                <a:cs typeface="メイリオ" panose="020B0604030504040204" pitchFamily="50" charset="-128"/>
              </a:rPr>
              <a:t>４つのプロセスで導かれたアイデアをどのように活かしましたか</a:t>
            </a:r>
            <a:r>
              <a:rPr lang="ja-JP" altLang="en-US" sz="22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2200" dirty="0" smtClean="0">
              <a:latin typeface="メイリオ" panose="020B0604030504040204" pitchFamily="50" charset="-128"/>
              <a:ea typeface="メイリオ" panose="020B0604030504040204" pitchFamily="50" charset="-128"/>
              <a:cs typeface="メイリオ" panose="020B0604030504040204" pitchFamily="50" charset="-128"/>
            </a:endParaRPr>
          </a:p>
          <a:p>
            <a:pPr lvl="1" indent="-342900">
              <a:spcBef>
                <a:spcPts val="3000"/>
              </a:spcBef>
              <a:buFont typeface="Wingdings" panose="05000000000000000000" pitchFamily="2" charset="2"/>
              <a:buChar char="l"/>
            </a:pPr>
            <a:r>
              <a:rPr lang="ja-JP" altLang="en-US" sz="2200" dirty="0">
                <a:latin typeface="メイリオ" panose="020B0604030504040204" pitchFamily="50" charset="-128"/>
                <a:ea typeface="メイリオ" panose="020B0604030504040204" pitchFamily="50" charset="-128"/>
                <a:cs typeface="メイリオ" panose="020B0604030504040204" pitchFamily="50" charset="-128"/>
              </a:rPr>
              <a:t>どのような点に悩みましたか</a:t>
            </a:r>
            <a:r>
              <a:rPr lang="ja-JP" altLang="en-US" sz="22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2200" dirty="0" smtClean="0">
              <a:latin typeface="メイリオ" panose="020B0604030504040204" pitchFamily="50" charset="-128"/>
              <a:ea typeface="メイリオ" panose="020B0604030504040204" pitchFamily="50" charset="-128"/>
              <a:cs typeface="メイリオ" panose="020B0604030504040204" pitchFamily="50" charset="-128"/>
            </a:endParaRPr>
          </a:p>
          <a:p>
            <a:pPr lvl="1" indent="-342900">
              <a:spcBef>
                <a:spcPts val="3000"/>
              </a:spcBef>
              <a:buFont typeface="Wingdings" panose="05000000000000000000" pitchFamily="2" charset="2"/>
              <a:buChar char="l"/>
            </a:pPr>
            <a:endParaRPr kumimoji="1" lang="en-US" altLang="ja-JP" sz="2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ts val="3300"/>
              </a:lnSpc>
              <a:buNone/>
            </a:pP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タイトル 1"/>
          <p:cNvSpPr txBox="1">
            <a:spLocks noGrp="1"/>
          </p:cNvSpPr>
          <p:nvPr>
            <p:ph type="title"/>
          </p:nvPr>
        </p:nvSpPr>
        <p:spPr bwMode="auto">
          <a:prstGeom prst="rect">
            <a:avLst/>
          </a:prstGeom>
          <a:noFill/>
          <a:ln w="9525">
            <a:noFill/>
            <a:miter lim="800000"/>
            <a:headEnd/>
            <a:tailEnd/>
          </a:ln>
        </p:spPr>
        <p:txBody>
          <a:bodyPr vert="horz" wrap="square" lIns="91440" tIns="45720" rIns="91440" bIns="45720" numCol="1" anchor="ctr" anchorCtr="0" compatLnSpc="1">
            <a:prstTxWarp prst="textNoShape">
              <a:avLst/>
            </a:prstTxWarp>
            <a:normAutofit/>
          </a:bodyPr>
          <a:lstStyle>
            <a:lvl1pPr algn="ctr" rtl="0" fontAlgn="base">
              <a:spcBef>
                <a:spcPct val="0"/>
              </a:spcBef>
              <a:spcAft>
                <a:spcPct val="0"/>
              </a:spcAft>
              <a:defRPr kumimoji="1" sz="4400" kern="1200">
                <a:solidFill>
                  <a:schemeClr val="tx1"/>
                </a:solidFill>
                <a:latin typeface="+mj-lt"/>
                <a:ea typeface="+mj-ea"/>
                <a:cs typeface="+mj-cs"/>
              </a:defRPr>
            </a:lvl1pPr>
            <a:lvl2pPr algn="ctr" rtl="0" fontAlgn="base">
              <a:spcBef>
                <a:spcPct val="0"/>
              </a:spcBef>
              <a:spcAft>
                <a:spcPct val="0"/>
              </a:spcAft>
              <a:defRPr kumimoji="1" sz="4400">
                <a:solidFill>
                  <a:schemeClr val="tx1"/>
                </a:solidFill>
                <a:latin typeface="Calibri" pitchFamily="34" charset="0"/>
                <a:ea typeface="ＭＳ Ｐゴシック" charset="-128"/>
              </a:defRPr>
            </a:lvl2pPr>
            <a:lvl3pPr algn="ctr" rtl="0" fontAlgn="base">
              <a:spcBef>
                <a:spcPct val="0"/>
              </a:spcBef>
              <a:spcAft>
                <a:spcPct val="0"/>
              </a:spcAft>
              <a:defRPr kumimoji="1" sz="4400">
                <a:solidFill>
                  <a:schemeClr val="tx1"/>
                </a:solidFill>
                <a:latin typeface="Calibri" pitchFamily="34" charset="0"/>
                <a:ea typeface="ＭＳ Ｐゴシック" charset="-128"/>
              </a:defRPr>
            </a:lvl3pPr>
            <a:lvl4pPr algn="ctr" rtl="0" fontAlgn="base">
              <a:spcBef>
                <a:spcPct val="0"/>
              </a:spcBef>
              <a:spcAft>
                <a:spcPct val="0"/>
              </a:spcAft>
              <a:defRPr kumimoji="1" sz="4400">
                <a:solidFill>
                  <a:schemeClr val="tx1"/>
                </a:solidFill>
                <a:latin typeface="Calibri" pitchFamily="34" charset="0"/>
                <a:ea typeface="ＭＳ Ｐゴシック" charset="-128"/>
              </a:defRPr>
            </a:lvl4pPr>
            <a:lvl5pPr algn="ctr" rtl="0" fontAlgn="base">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a:lstStyle>
          <a:p>
            <a:pPr algn="l"/>
            <a:r>
              <a:rPr lang="ja-JP" altLang="en-US" sz="4000" b="1" dirty="0" smtClean="0">
                <a:latin typeface="メイリオ" panose="020B0604030504040204" pitchFamily="50" charset="-128"/>
                <a:ea typeface="メイリオ" panose="020B0604030504040204" pitchFamily="50" charset="-128"/>
                <a:cs typeface="メイリオ" panose="020B0604030504040204" pitchFamily="50" charset="-128"/>
              </a:rPr>
              <a:t>演習②｜</a:t>
            </a:r>
            <a:r>
              <a:rPr lang="ja-JP" altLang="en-US" sz="3600" dirty="0" smtClean="0">
                <a:latin typeface="メイリオ" panose="020B0604030504040204" pitchFamily="50" charset="-128"/>
                <a:ea typeface="メイリオ" panose="020B0604030504040204" pitchFamily="50" charset="-128"/>
                <a:cs typeface="メイリオ" panose="020B0604030504040204" pitchFamily="50" charset="-128"/>
              </a:rPr>
              <a:t>支援計画を立てる（</a:t>
            </a:r>
            <a:r>
              <a:rPr lang="en-US" altLang="ja-JP" sz="3600" dirty="0">
                <a:latin typeface="メイリオ" panose="020B0604030504040204" pitchFamily="50" charset="-128"/>
                <a:ea typeface="メイリオ" panose="020B0604030504040204" pitchFamily="50" charset="-128"/>
                <a:cs typeface="メイリオ" panose="020B0604030504040204" pitchFamily="50" charset="-128"/>
              </a:rPr>
              <a:t>40</a:t>
            </a:r>
            <a:r>
              <a:rPr lang="ja-JP" altLang="en-US" sz="3600" dirty="0" smtClean="0">
                <a:latin typeface="メイリオ" panose="020B0604030504040204" pitchFamily="50" charset="-128"/>
                <a:ea typeface="メイリオ" panose="020B0604030504040204" pitchFamily="50" charset="-128"/>
                <a:cs typeface="メイリオ" panose="020B0604030504040204" pitchFamily="50" charset="-128"/>
              </a:rPr>
              <a:t>分）</a:t>
            </a:r>
            <a:endParaRPr lang="ja-JP" altLang="en-US" sz="36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50189729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57200" y="1600200"/>
            <a:ext cx="8229600" cy="4853136"/>
          </a:xfrm>
        </p:spPr>
        <p:txBody>
          <a:bodyPr/>
          <a:lstStyle/>
          <a:p>
            <a:pPr marL="0" indent="0">
              <a:lnSpc>
                <a:spcPts val="3300"/>
              </a:lnSpc>
              <a:buNone/>
            </a:pP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２～３グループに発表してもらいます。発表者はグループで話し合われた内容を全体に報告してください。</a:t>
            </a:r>
            <a:endParaRPr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endParaRPr>
          </a:p>
          <a:p>
            <a:pPr lvl="1" indent="-342900">
              <a:spcBef>
                <a:spcPts val="3000"/>
              </a:spcBef>
              <a:buFont typeface="Wingdings" panose="05000000000000000000" pitchFamily="2" charset="2"/>
              <a:buChar char="l"/>
            </a:pPr>
            <a:r>
              <a:rPr lang="ja-JP" altLang="en-US" sz="2200" dirty="0" smtClean="0">
                <a:latin typeface="メイリオ" panose="020B0604030504040204" pitchFamily="50" charset="-128"/>
                <a:ea typeface="メイリオ" panose="020B0604030504040204" pitchFamily="50" charset="-128"/>
                <a:cs typeface="メイリオ" panose="020B0604030504040204" pitchFamily="50" charset="-128"/>
              </a:rPr>
              <a:t>４つのプロセスで導かれたアイデアをどのように活かしましたか？</a:t>
            </a:r>
            <a:endParaRPr lang="en-US" altLang="ja-JP" sz="2200" dirty="0" smtClean="0">
              <a:latin typeface="メイリオ" panose="020B0604030504040204" pitchFamily="50" charset="-128"/>
              <a:ea typeface="メイリオ" panose="020B0604030504040204" pitchFamily="50" charset="-128"/>
              <a:cs typeface="メイリオ" panose="020B0604030504040204" pitchFamily="50" charset="-128"/>
            </a:endParaRPr>
          </a:p>
          <a:p>
            <a:pPr lvl="1" indent="-342900">
              <a:spcBef>
                <a:spcPts val="3000"/>
              </a:spcBef>
              <a:buFont typeface="Wingdings" panose="05000000000000000000" pitchFamily="2" charset="2"/>
              <a:buChar char="l"/>
            </a:pPr>
            <a:r>
              <a:rPr kumimoji="1" lang="ja-JP" altLang="en-US" sz="2200" dirty="0" smtClean="0">
                <a:latin typeface="メイリオ" panose="020B0604030504040204" pitchFamily="50" charset="-128"/>
                <a:ea typeface="メイリオ" panose="020B0604030504040204" pitchFamily="50" charset="-128"/>
                <a:cs typeface="メイリオ" panose="020B0604030504040204" pitchFamily="50" charset="-128"/>
              </a:rPr>
              <a:t>どのような点に悩みましたか？</a:t>
            </a:r>
            <a:endParaRPr kumimoji="1" lang="en-US" altLang="ja-JP" sz="2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ts val="3300"/>
              </a:lnSpc>
              <a:buNone/>
            </a:pP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タイトル 1"/>
          <p:cNvSpPr txBox="1">
            <a:spLocks noGrp="1"/>
          </p:cNvSpPr>
          <p:nvPr>
            <p:ph type="title"/>
          </p:nvPr>
        </p:nvSpPr>
        <p:spPr bwMode="auto">
          <a:prstGeom prst="rect">
            <a:avLst/>
          </a:prstGeom>
          <a:noFill/>
          <a:ln w="9525">
            <a:noFill/>
            <a:miter lim="800000"/>
            <a:headEnd/>
            <a:tailEnd/>
          </a:ln>
        </p:spPr>
        <p:txBody>
          <a:bodyPr vert="horz" wrap="square" lIns="91440" tIns="45720" rIns="91440" bIns="45720" numCol="1" anchor="ctr" anchorCtr="0" compatLnSpc="1">
            <a:prstTxWarp prst="textNoShape">
              <a:avLst/>
            </a:prstTxWarp>
            <a:normAutofit/>
          </a:bodyPr>
          <a:lstStyle>
            <a:lvl1pPr algn="ctr" rtl="0" fontAlgn="base">
              <a:spcBef>
                <a:spcPct val="0"/>
              </a:spcBef>
              <a:spcAft>
                <a:spcPct val="0"/>
              </a:spcAft>
              <a:defRPr kumimoji="1" sz="4400" kern="1200">
                <a:solidFill>
                  <a:schemeClr val="tx1"/>
                </a:solidFill>
                <a:latin typeface="+mj-lt"/>
                <a:ea typeface="+mj-ea"/>
                <a:cs typeface="+mj-cs"/>
              </a:defRPr>
            </a:lvl1pPr>
            <a:lvl2pPr algn="ctr" rtl="0" fontAlgn="base">
              <a:spcBef>
                <a:spcPct val="0"/>
              </a:spcBef>
              <a:spcAft>
                <a:spcPct val="0"/>
              </a:spcAft>
              <a:defRPr kumimoji="1" sz="4400">
                <a:solidFill>
                  <a:schemeClr val="tx1"/>
                </a:solidFill>
                <a:latin typeface="Calibri" pitchFamily="34" charset="0"/>
                <a:ea typeface="ＭＳ Ｐゴシック" charset="-128"/>
              </a:defRPr>
            </a:lvl2pPr>
            <a:lvl3pPr algn="ctr" rtl="0" fontAlgn="base">
              <a:spcBef>
                <a:spcPct val="0"/>
              </a:spcBef>
              <a:spcAft>
                <a:spcPct val="0"/>
              </a:spcAft>
              <a:defRPr kumimoji="1" sz="4400">
                <a:solidFill>
                  <a:schemeClr val="tx1"/>
                </a:solidFill>
                <a:latin typeface="Calibri" pitchFamily="34" charset="0"/>
                <a:ea typeface="ＭＳ Ｐゴシック" charset="-128"/>
              </a:defRPr>
            </a:lvl3pPr>
            <a:lvl4pPr algn="ctr" rtl="0" fontAlgn="base">
              <a:spcBef>
                <a:spcPct val="0"/>
              </a:spcBef>
              <a:spcAft>
                <a:spcPct val="0"/>
              </a:spcAft>
              <a:defRPr kumimoji="1" sz="4400">
                <a:solidFill>
                  <a:schemeClr val="tx1"/>
                </a:solidFill>
                <a:latin typeface="Calibri" pitchFamily="34" charset="0"/>
                <a:ea typeface="ＭＳ Ｐゴシック" charset="-128"/>
              </a:defRPr>
            </a:lvl4pPr>
            <a:lvl5pPr algn="ctr" rtl="0" fontAlgn="base">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a:lstStyle>
          <a:p>
            <a:pPr algn="l"/>
            <a:r>
              <a:rPr lang="ja-JP" altLang="en-US" sz="4000" b="1" dirty="0" smtClean="0">
                <a:latin typeface="メイリオ" panose="020B0604030504040204" pitchFamily="50" charset="-128"/>
                <a:ea typeface="メイリオ" panose="020B0604030504040204" pitchFamily="50" charset="-128"/>
                <a:cs typeface="メイリオ" panose="020B0604030504040204" pitchFamily="50" charset="-128"/>
              </a:rPr>
              <a:t>演習②｜</a:t>
            </a:r>
            <a:r>
              <a:rPr lang="ja-JP" altLang="en-US" sz="3600" dirty="0" smtClean="0">
                <a:latin typeface="メイリオ" panose="020B0604030504040204" pitchFamily="50" charset="-128"/>
                <a:ea typeface="メイリオ" panose="020B0604030504040204" pitchFamily="50" charset="-128"/>
                <a:cs typeface="メイリオ" panose="020B0604030504040204" pitchFamily="50" charset="-128"/>
              </a:rPr>
              <a:t>発表（</a:t>
            </a:r>
            <a:r>
              <a:rPr lang="en-US" altLang="ja-JP" sz="3600" dirty="0" smtClean="0">
                <a:latin typeface="メイリオ" panose="020B0604030504040204" pitchFamily="50" charset="-128"/>
                <a:ea typeface="メイリオ" panose="020B0604030504040204" pitchFamily="50" charset="-128"/>
                <a:cs typeface="メイリオ" panose="020B0604030504040204" pitchFamily="50" charset="-128"/>
              </a:rPr>
              <a:t>15</a:t>
            </a:r>
            <a:r>
              <a:rPr lang="ja-JP" altLang="en-US" sz="3600" dirty="0" smtClean="0">
                <a:latin typeface="メイリオ" panose="020B0604030504040204" pitchFamily="50" charset="-128"/>
                <a:ea typeface="メイリオ" panose="020B0604030504040204" pitchFamily="50" charset="-128"/>
                <a:cs typeface="メイリオ" panose="020B0604030504040204" pitchFamily="50" charset="-128"/>
              </a:rPr>
              <a:t>分）</a:t>
            </a:r>
            <a:endParaRPr lang="ja-JP" altLang="en-US" sz="36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08566522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角丸四角形 35"/>
          <p:cNvSpPr/>
          <p:nvPr/>
        </p:nvSpPr>
        <p:spPr>
          <a:xfrm>
            <a:off x="391358" y="1264753"/>
            <a:ext cx="4906888" cy="3168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bIns="0" rtlCol="0" anchor="ctr"/>
          <a:lstStyle/>
          <a:p>
            <a:pPr algn="ctr"/>
            <a:r>
              <a:rPr kumimoji="1"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生じている問題、生じうるリスクを具体的に記載</a:t>
            </a:r>
            <a:endParaRPr kumimoji="1" lang="ja-JP" altLang="en-US" sz="16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下矢印 12"/>
          <p:cNvSpPr/>
          <p:nvPr/>
        </p:nvSpPr>
        <p:spPr>
          <a:xfrm>
            <a:off x="6706039" y="4368934"/>
            <a:ext cx="576064" cy="36385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9" name="直線矢印コネクタ 18"/>
          <p:cNvCxnSpPr/>
          <p:nvPr/>
        </p:nvCxnSpPr>
        <p:spPr>
          <a:xfrm flipV="1">
            <a:off x="4283968" y="3053014"/>
            <a:ext cx="725648" cy="1742"/>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p:nvPr/>
        </p:nvCxnSpPr>
        <p:spPr>
          <a:xfrm flipV="1">
            <a:off x="4283968" y="4568614"/>
            <a:ext cx="711881" cy="452269"/>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2" name="角丸四角形 21"/>
          <p:cNvSpPr/>
          <p:nvPr/>
        </p:nvSpPr>
        <p:spPr>
          <a:xfrm>
            <a:off x="393101" y="2431326"/>
            <a:ext cx="3744416" cy="616046"/>
          </a:xfrm>
          <a:prstGeom prst="round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rtlCol="0" anchor="ctr"/>
          <a:lstStyle/>
          <a:p>
            <a:pPr>
              <a:lnSpc>
                <a:spcPts val="2300"/>
              </a:lnSpc>
            </a:pPr>
            <a:r>
              <a:rPr lang="ja-JP" altLang="en-US"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①背景の障害特性を推測</a:t>
            </a:r>
            <a:r>
              <a:rPr lang="ja-JP" altLang="en-US" sz="16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｜氷山モデル</a:t>
            </a:r>
            <a:endParaRPr lang="en-US" altLang="ja-JP" sz="16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300"/>
              </a:lnSpc>
            </a:pPr>
            <a:endParaRPr lang="en-US" altLang="ja-JP" sz="16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 name="角丸四角形 22"/>
          <p:cNvSpPr/>
          <p:nvPr/>
        </p:nvSpPr>
        <p:spPr>
          <a:xfrm>
            <a:off x="5049855" y="2431326"/>
            <a:ext cx="3744416" cy="329415"/>
          </a:xfrm>
          <a:prstGeom prst="round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rtlCol="0" anchor="ctr"/>
          <a:lstStyle/>
          <a:p>
            <a:pPr>
              <a:lnSpc>
                <a:spcPts val="2300"/>
              </a:lnSpc>
            </a:pPr>
            <a:r>
              <a:rPr lang="ja-JP" altLang="en-US"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②障害特性を「強み」の表現に変換</a:t>
            </a:r>
            <a:endParaRPr lang="en-US" altLang="ja-JP" sz="16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4" name="テキスト ボックス 23"/>
          <p:cNvSpPr txBox="1"/>
          <p:nvPr/>
        </p:nvSpPr>
        <p:spPr>
          <a:xfrm>
            <a:off x="395536" y="2745529"/>
            <a:ext cx="3888432" cy="1567096"/>
          </a:xfrm>
          <a:prstGeom prst="rect">
            <a:avLst/>
          </a:prstGeom>
          <a:solidFill>
            <a:schemeClr val="bg1"/>
          </a:solidFill>
          <a:ln w="19050">
            <a:solidFill>
              <a:schemeClr val="tx1"/>
            </a:solidFill>
          </a:ln>
        </p:spPr>
        <p:txBody>
          <a:bodyPr wrap="square" lIns="72000" rIns="72000" rtlCol="0">
            <a:spAutoFit/>
          </a:bodyPr>
          <a:lstStyle/>
          <a:p>
            <a:pPr>
              <a:lnSpc>
                <a:spcPts val="2300"/>
              </a:lnSpc>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・先の見通しをうまく持てない</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2300"/>
              </a:lnSpc>
            </a:pP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・言葉（音声）で伝えられた内容を理解する</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2300"/>
              </a:lnSpc>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ことが苦手</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2300"/>
              </a:lnSpc>
            </a:pP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・物事の「始め」と「終わり」がわかりにくい</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2300"/>
              </a:lnSpc>
            </a:pP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・部分に意識が向き、全体を見ることが苦手</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5" name="テキスト ボックス 24"/>
          <p:cNvSpPr txBox="1"/>
          <p:nvPr/>
        </p:nvSpPr>
        <p:spPr>
          <a:xfrm>
            <a:off x="5049855" y="2739349"/>
            <a:ext cx="3888432" cy="1598762"/>
          </a:xfrm>
          <a:prstGeom prst="rect">
            <a:avLst/>
          </a:prstGeom>
          <a:solidFill>
            <a:schemeClr val="bg1"/>
          </a:solidFill>
          <a:ln w="19050">
            <a:solidFill>
              <a:schemeClr val="tx1"/>
            </a:solidFill>
          </a:ln>
        </p:spPr>
        <p:txBody>
          <a:bodyPr wrap="square" lIns="72000" tIns="36000" rIns="72000" bIns="36000" rtlCol="0">
            <a:spAutoFit/>
          </a:bodyPr>
          <a:lstStyle/>
          <a:p>
            <a:pPr>
              <a:lnSpc>
                <a:spcPts val="1700"/>
              </a:lnSpc>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・見通しが持てることには安心して自立的</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に</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取り組む</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ことができる</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・目で見て分かることの理解は得意</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・「始め」と「終わり」がわかるようになって</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いればしっかり守ることができる</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・全体を</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組織化すること</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で、</a:t>
            </a: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point</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を向ける</a:t>
            </a:r>
            <a:r>
              <a:rPr lang="ja-JP" altLang="en-US" sz="1400" dirty="0" err="1" smtClean="0">
                <a:latin typeface="メイリオ" panose="020B0604030504040204" pitchFamily="50" charset="-128"/>
                <a:ea typeface="メイリオ" panose="020B0604030504040204" pitchFamily="50" charset="-128"/>
                <a:cs typeface="メイリオ" panose="020B0604030504040204" pitchFamily="50" charset="-128"/>
              </a:rPr>
              <a:t>こ</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とが出来る</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26" name="直線矢印コネクタ 25"/>
          <p:cNvCxnSpPr/>
          <p:nvPr/>
        </p:nvCxnSpPr>
        <p:spPr>
          <a:xfrm flipV="1">
            <a:off x="4283968" y="3556329"/>
            <a:ext cx="725648" cy="1742"/>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 name="直線矢印コネクタ 26"/>
          <p:cNvCxnSpPr/>
          <p:nvPr/>
        </p:nvCxnSpPr>
        <p:spPr>
          <a:xfrm flipV="1">
            <a:off x="4283968" y="4058602"/>
            <a:ext cx="725648" cy="1742"/>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8" name="角丸四角形 27"/>
          <p:cNvSpPr/>
          <p:nvPr/>
        </p:nvSpPr>
        <p:spPr>
          <a:xfrm>
            <a:off x="393101" y="4739358"/>
            <a:ext cx="3717007" cy="357721"/>
          </a:xfrm>
          <a:prstGeom prst="round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rtlCol="0" anchor="ctr"/>
          <a:lstStyle/>
          <a:p>
            <a:pPr>
              <a:lnSpc>
                <a:spcPts val="2300"/>
              </a:lnSpc>
            </a:pPr>
            <a:r>
              <a:rPr lang="ja-JP" altLang="en-US"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③他の場面から「強み」のリスト追加</a:t>
            </a:r>
            <a:endParaRPr lang="en-US" altLang="ja-JP" sz="16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9" name="テキスト ボックス 28"/>
          <p:cNvSpPr txBox="1"/>
          <p:nvPr/>
        </p:nvSpPr>
        <p:spPr>
          <a:xfrm>
            <a:off x="395536" y="5080496"/>
            <a:ext cx="3888432" cy="1567096"/>
          </a:xfrm>
          <a:prstGeom prst="rect">
            <a:avLst/>
          </a:prstGeom>
          <a:solidFill>
            <a:schemeClr val="bg1"/>
          </a:solidFill>
          <a:ln w="19050">
            <a:solidFill>
              <a:schemeClr val="tx1"/>
            </a:solidFill>
          </a:ln>
        </p:spPr>
        <p:txBody>
          <a:bodyPr wrap="square" lIns="72000" rIns="72000" rtlCol="0">
            <a:spAutoFit/>
          </a:bodyPr>
          <a:lstStyle/>
          <a:p>
            <a:pPr>
              <a:lnSpc>
                <a:spcPts val="2300"/>
              </a:lnSpc>
            </a:pP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・手本、モデルを集中してみることが出来る</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2300"/>
              </a:lnSpc>
            </a:pP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・一人で行う作業や自立課題は</a:t>
            </a: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20</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分程度集中</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2300"/>
              </a:lnSpc>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して取り組む</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2300"/>
              </a:lnSpc>
            </a:pP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・写真を使った指示で活動がいくつか理解でき</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2300"/>
              </a:lnSpc>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err="1" smtClean="0">
                <a:latin typeface="メイリオ" panose="020B0604030504040204" pitchFamily="50" charset="-128"/>
                <a:ea typeface="メイリオ" panose="020B0604030504040204" pitchFamily="50" charset="-128"/>
                <a:cs typeface="メイリオ" panose="020B0604030504040204" pitchFamily="50" charset="-128"/>
              </a:rPr>
              <a:t>る</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2" name="角丸四角形 31"/>
          <p:cNvSpPr/>
          <p:nvPr/>
        </p:nvSpPr>
        <p:spPr>
          <a:xfrm>
            <a:off x="5043178" y="4760073"/>
            <a:ext cx="3717007" cy="357721"/>
          </a:xfrm>
          <a:prstGeom prst="round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rtlCol="0" anchor="ctr"/>
          <a:lstStyle/>
          <a:p>
            <a:pPr>
              <a:lnSpc>
                <a:spcPts val="2300"/>
              </a:lnSpc>
            </a:pPr>
            <a:r>
              <a:rPr lang="ja-JP" altLang="en-US"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④「強み」を活かした新たな環境</a:t>
            </a:r>
            <a:endParaRPr lang="en-US" altLang="ja-JP" sz="16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3" name="テキスト ボックス 32"/>
          <p:cNvSpPr txBox="1"/>
          <p:nvPr/>
        </p:nvSpPr>
        <p:spPr>
          <a:xfrm>
            <a:off x="5049855" y="5080496"/>
            <a:ext cx="3888432" cy="1554272"/>
          </a:xfrm>
          <a:prstGeom prst="rect">
            <a:avLst/>
          </a:prstGeom>
          <a:solidFill>
            <a:schemeClr val="bg1"/>
          </a:solidFill>
          <a:ln w="19050">
            <a:solidFill>
              <a:schemeClr val="tx1"/>
            </a:solidFill>
          </a:ln>
        </p:spPr>
        <p:txBody>
          <a:bodyPr wrap="square" lIns="72000" rIns="72000" rtlCol="0">
            <a:spAutoFit/>
          </a:bodyPr>
          <a:lstStyle/>
          <a:p>
            <a:pPr>
              <a:lnSpc>
                <a:spcPts val="1900"/>
              </a:lnSpc>
            </a:pP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・集中持続確実な</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15</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分を作業の基本時間とする</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900"/>
              </a:lnSpc>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スケジュールに</a:t>
            </a:r>
            <a:r>
              <a:rPr lang="ja-JP" altLang="en-US" sz="1200" u="sng" dirty="0">
                <a:latin typeface="メイリオ" panose="020B0604030504040204" pitchFamily="50" charset="-128"/>
                <a:ea typeface="メイリオ" panose="020B0604030504040204" pitchFamily="50" charset="-128"/>
                <a:cs typeface="メイリオ" panose="020B0604030504040204" pitchFamily="50" charset="-128"/>
              </a:rPr>
              <a:t>休憩</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を</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追加：</a:t>
            </a: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スケジュール</a:t>
            </a:r>
            <a:endParaRPr lang="en-US" altLang="ja-JP" sz="12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900"/>
              </a:lnSpc>
            </a:pP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・修正を行う場合、モデル（望ましい方法）を見せる。</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900"/>
              </a:lnSpc>
            </a:pP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・終わりを「課題がなくなったら終わり＝量」にし、</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900"/>
              </a:lnSpc>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完成品を入れる箱も机上に置き、完成品の写真を箱</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900"/>
              </a:lnSpc>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に貼り入れるべき場所を明確に</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する：</a:t>
            </a: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視覚的構造化</a:t>
            </a:r>
            <a:endParaRPr lang="en-US" altLang="ja-JP" sz="12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4" name="タイトル 1"/>
          <p:cNvSpPr txBox="1">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rmAutofit/>
          </a:bodyPr>
          <a:lstStyle>
            <a:lvl1pPr algn="ctr" rtl="0" fontAlgn="base">
              <a:spcBef>
                <a:spcPct val="0"/>
              </a:spcBef>
              <a:spcAft>
                <a:spcPct val="0"/>
              </a:spcAft>
              <a:defRPr kumimoji="1" sz="4400" kern="1200">
                <a:solidFill>
                  <a:schemeClr val="tx1"/>
                </a:solidFill>
                <a:latin typeface="+mj-lt"/>
                <a:ea typeface="+mj-ea"/>
                <a:cs typeface="+mj-cs"/>
              </a:defRPr>
            </a:lvl1pPr>
            <a:lvl2pPr algn="ctr" rtl="0" fontAlgn="base">
              <a:spcBef>
                <a:spcPct val="0"/>
              </a:spcBef>
              <a:spcAft>
                <a:spcPct val="0"/>
              </a:spcAft>
              <a:defRPr kumimoji="1" sz="4400">
                <a:solidFill>
                  <a:schemeClr val="tx1"/>
                </a:solidFill>
                <a:latin typeface="Calibri" pitchFamily="34" charset="0"/>
                <a:ea typeface="ＭＳ Ｐゴシック" charset="-128"/>
              </a:defRPr>
            </a:lvl2pPr>
            <a:lvl3pPr algn="ctr" rtl="0" fontAlgn="base">
              <a:spcBef>
                <a:spcPct val="0"/>
              </a:spcBef>
              <a:spcAft>
                <a:spcPct val="0"/>
              </a:spcAft>
              <a:defRPr kumimoji="1" sz="4400">
                <a:solidFill>
                  <a:schemeClr val="tx1"/>
                </a:solidFill>
                <a:latin typeface="Calibri" pitchFamily="34" charset="0"/>
                <a:ea typeface="ＭＳ Ｐゴシック" charset="-128"/>
              </a:defRPr>
            </a:lvl3pPr>
            <a:lvl4pPr algn="ctr" rtl="0" fontAlgn="base">
              <a:spcBef>
                <a:spcPct val="0"/>
              </a:spcBef>
              <a:spcAft>
                <a:spcPct val="0"/>
              </a:spcAft>
              <a:defRPr kumimoji="1" sz="4400">
                <a:solidFill>
                  <a:schemeClr val="tx1"/>
                </a:solidFill>
                <a:latin typeface="Calibri" pitchFamily="34" charset="0"/>
                <a:ea typeface="ＭＳ Ｐゴシック" charset="-128"/>
              </a:defRPr>
            </a:lvl4pPr>
            <a:lvl5pPr algn="ctr" rtl="0" fontAlgn="base">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a:lstStyle>
          <a:p>
            <a:pPr algn="l"/>
            <a:r>
              <a:rPr lang="ja-JP" altLang="en-US" sz="4000" b="1" dirty="0" smtClean="0">
                <a:latin typeface="メイリオ" panose="020B0604030504040204" pitchFamily="50" charset="-128"/>
                <a:ea typeface="メイリオ" panose="020B0604030504040204" pitchFamily="50" charset="-128"/>
                <a:cs typeface="メイリオ" panose="020B0604030504040204" pitchFamily="50" charset="-128"/>
              </a:rPr>
              <a:t>演習②｜</a:t>
            </a:r>
            <a:r>
              <a:rPr lang="ja-JP" altLang="en-US" sz="3600" dirty="0" smtClean="0">
                <a:latin typeface="メイリオ" panose="020B0604030504040204" pitchFamily="50" charset="-128"/>
                <a:ea typeface="メイリオ" panose="020B0604030504040204" pitchFamily="50" charset="-128"/>
                <a:cs typeface="メイリオ" panose="020B0604030504040204" pitchFamily="50" charset="-128"/>
              </a:rPr>
              <a:t>４つのプロセス（例）</a:t>
            </a:r>
            <a:endParaRPr lang="ja-JP" altLang="en-US" sz="40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7" name="テキスト ボックス 36"/>
          <p:cNvSpPr txBox="1"/>
          <p:nvPr/>
        </p:nvSpPr>
        <p:spPr>
          <a:xfrm>
            <a:off x="400380" y="1574057"/>
            <a:ext cx="8525202" cy="772895"/>
          </a:xfrm>
          <a:prstGeom prst="rect">
            <a:avLst/>
          </a:prstGeom>
          <a:solidFill>
            <a:schemeClr val="bg1"/>
          </a:solidFill>
          <a:ln w="19050">
            <a:solidFill>
              <a:schemeClr val="tx1"/>
            </a:solidFill>
          </a:ln>
        </p:spPr>
        <p:txBody>
          <a:bodyPr wrap="square" lIns="72000" tIns="72000" rIns="72000" rtlCol="0">
            <a:spAutoFit/>
          </a:bodyPr>
          <a:lstStyle/>
          <a:p>
            <a:pPr>
              <a:lnSpc>
                <a:spcPts val="1725"/>
              </a:lnSpc>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▢最初の</a:t>
            </a: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ヶ月間は、作業工程（方法や場所）を正確に理解で</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きていない（</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現在</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も同様）</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725"/>
              </a:lnSpc>
            </a:pP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▢声</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かけや注意をすると、大きな声を出したり、掴みかかってくることがある</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725"/>
              </a:lnSpc>
            </a:pP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▢作業</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が終われないことが</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ある</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36124555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noGrp="1"/>
          </p:cNvGraphicFramePr>
          <p:nvPr>
            <p:ph idx="1"/>
            <p:extLst/>
          </p:nvPr>
        </p:nvGraphicFramePr>
        <p:xfrm>
          <a:off x="457200" y="3995888"/>
          <a:ext cx="8229600" cy="2602656"/>
        </p:xfrm>
        <a:graphic>
          <a:graphicData uri="http://schemas.openxmlformats.org/drawingml/2006/table">
            <a:tbl>
              <a:tblPr firstRow="1" firstCol="1" bandRow="1"/>
              <a:tblGrid>
                <a:gridCol w="1234480"/>
                <a:gridCol w="504056"/>
                <a:gridCol w="3245532"/>
                <a:gridCol w="3245532"/>
              </a:tblGrid>
              <a:tr h="298400">
                <a:tc>
                  <a:txBody>
                    <a:bodyPr/>
                    <a:lstStyle/>
                    <a:p>
                      <a:pPr algn="ctr">
                        <a:lnSpc>
                          <a:spcPts val="2800"/>
                        </a:lnSpc>
                        <a:spcAft>
                          <a:spcPts val="0"/>
                        </a:spcAft>
                      </a:pPr>
                      <a:r>
                        <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rPr>
                        <a:t>時間</a:t>
                      </a: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800"/>
                        </a:lnSpc>
                        <a:spcAft>
                          <a:spcPts val="0"/>
                        </a:spcAft>
                      </a:pPr>
                      <a:r>
                        <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rPr>
                        <a:t>活動</a:t>
                      </a: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800"/>
                        </a:lnSpc>
                        <a:spcAft>
                          <a:spcPts val="0"/>
                        </a:spcAft>
                      </a:pPr>
                      <a:r>
                        <a:rPr lang="ja-JP" sz="14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サービス手順</a:t>
                      </a:r>
                      <a:r>
                        <a:rPr lang="ja-JP" altLang="en-US" sz="14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（案１）　</a:t>
                      </a: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ts val="2800"/>
                        </a:lnSpc>
                        <a:spcBef>
                          <a:spcPts val="0"/>
                        </a:spcBef>
                        <a:spcAft>
                          <a:spcPts val="0"/>
                        </a:spcAft>
                        <a:buClrTx/>
                        <a:buSzTx/>
                        <a:buFontTx/>
                        <a:buNone/>
                        <a:tabLst/>
                        <a:defRPr/>
                      </a:pPr>
                      <a:r>
                        <a:rPr lang="ja-JP" altLang="ja-JP" sz="14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サービス手順</a:t>
                      </a:r>
                      <a:r>
                        <a:rPr lang="ja-JP" altLang="en-US" sz="14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（案２）　</a:t>
                      </a: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36000" marB="36000" anchor="ctr">
                    <a:lnL w="12700" cap="flat" cmpd="sng" algn="ctr">
                      <a:solidFill>
                        <a:schemeClr val="tx1"/>
                      </a:solidFill>
                      <a:prstDash val="sys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75056">
                <a:tc>
                  <a:txBody>
                    <a:bodyPr/>
                    <a:lstStyle/>
                    <a:p>
                      <a:pPr algn="ctr">
                        <a:lnSpc>
                          <a:spcPts val="2200"/>
                        </a:lnSpc>
                        <a:spcAft>
                          <a:spcPts val="0"/>
                        </a:spcAft>
                      </a:pPr>
                      <a:r>
                        <a:rPr lang="en-US" sz="14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10:00-10:45</a:t>
                      </a: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2200"/>
                        </a:lnSpc>
                        <a:spcAft>
                          <a:spcPts val="0"/>
                        </a:spcAft>
                      </a:pPr>
                      <a:r>
                        <a:rPr lang="en-US" sz="1400" kern="100" dirty="0">
                          <a:effectLst/>
                          <a:latin typeface="メイリオ" panose="020B0604030504040204" pitchFamily="50" charset="-128"/>
                          <a:ea typeface="メイリオ" panose="020B0604030504040204" pitchFamily="50" charset="-128"/>
                          <a:cs typeface="メイリオ" panose="020B0604030504040204" pitchFamily="50" charset="-128"/>
                        </a:rPr>
                        <a:t> </a:t>
                      </a: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36000" marB="360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200"/>
                        </a:lnSpc>
                        <a:spcAft>
                          <a:spcPts val="0"/>
                        </a:spcAft>
                      </a:pPr>
                      <a:r>
                        <a:rPr lang="ja-JP" altLang="en-US" sz="14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班別</a:t>
                      </a:r>
                      <a:endParaRPr lang="en-US" altLang="ja-JP" sz="1400" kern="100" dirty="0" smtClean="0">
                        <a:effectLst/>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2200"/>
                        </a:lnSpc>
                        <a:spcAft>
                          <a:spcPts val="0"/>
                        </a:spcAft>
                      </a:pPr>
                      <a:r>
                        <a:rPr lang="ja-JP" altLang="en-US" sz="14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活動</a:t>
                      </a: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2200"/>
                        </a:lnSpc>
                        <a:spcAft>
                          <a:spcPts val="0"/>
                        </a:spcAft>
                      </a:pPr>
                      <a:r>
                        <a:rPr lang="en-US" sz="1400" kern="100" dirty="0">
                          <a:effectLst/>
                          <a:latin typeface="メイリオ" panose="020B0604030504040204" pitchFamily="50" charset="-128"/>
                          <a:ea typeface="メイリオ" panose="020B0604030504040204" pitchFamily="50" charset="-128"/>
                          <a:cs typeface="メイリオ" panose="020B0604030504040204" pitchFamily="50" charset="-128"/>
                        </a:rPr>
                        <a:t> </a:t>
                      </a: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36000" marB="360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2200"/>
                        </a:lnSpc>
                        <a:spcAft>
                          <a:spcPts val="0"/>
                        </a:spcAft>
                      </a:pPr>
                      <a:r>
                        <a:rPr lang="ja-JP" sz="1400" kern="100" spc="-60" baseline="0" dirty="0">
                          <a:effectLst/>
                          <a:latin typeface="メイリオ" panose="020B0604030504040204" pitchFamily="50" charset="-128"/>
                          <a:ea typeface="メイリオ" panose="020B0604030504040204" pitchFamily="50" charset="-128"/>
                          <a:cs typeface="メイリオ" panose="020B0604030504040204" pitchFamily="50" charset="-128"/>
                        </a:rPr>
                        <a:t>【</a:t>
                      </a:r>
                      <a:r>
                        <a:rPr lang="ja-JP" sz="1400" kern="100" spc="-60" baseline="0" dirty="0" smtClean="0">
                          <a:effectLst/>
                          <a:latin typeface="メイリオ" panose="020B0604030504040204" pitchFamily="50" charset="-128"/>
                          <a:ea typeface="メイリオ" panose="020B0604030504040204" pitchFamily="50" charset="-128"/>
                          <a:cs typeface="メイリオ" panose="020B0604030504040204" pitchFamily="50" charset="-128"/>
                        </a:rPr>
                        <a:t>スケジュール</a:t>
                      </a:r>
                      <a:r>
                        <a:rPr lang="ja-JP" altLang="en-US" sz="1400" kern="100" spc="-60" baseline="0" dirty="0" smtClean="0">
                          <a:effectLst/>
                          <a:latin typeface="メイリオ" panose="020B0604030504040204" pitchFamily="50" charset="-128"/>
                          <a:ea typeface="メイリオ" panose="020B0604030504040204" pitchFamily="50" charset="-128"/>
                          <a:cs typeface="メイリオ" panose="020B0604030504040204" pitchFamily="50" charset="-128"/>
                        </a:rPr>
                        <a:t>２</a:t>
                      </a:r>
                      <a:r>
                        <a:rPr lang="ja-JP" sz="1400" kern="100" spc="-60" baseline="0"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400" kern="100" spc="-60" baseline="0" dirty="0" smtClean="0">
                          <a:effectLst/>
                          <a:latin typeface="メイリオ" panose="020B0604030504040204" pitchFamily="50" charset="-128"/>
                          <a:ea typeface="メイリオ" panose="020B0604030504040204" pitchFamily="50" charset="-128"/>
                          <a:cs typeface="メイリオ" panose="020B0604030504040204" pitchFamily="50" charset="-128"/>
                        </a:rPr>
                        <a:t>DVD</a:t>
                      </a:r>
                      <a:r>
                        <a:rPr lang="ja-JP" altLang="en-US" sz="1400" kern="100" spc="-60" baseline="0" dirty="0" smtClean="0">
                          <a:effectLst/>
                          <a:latin typeface="メイリオ" panose="020B0604030504040204" pitchFamily="50" charset="-128"/>
                          <a:ea typeface="メイリオ" panose="020B0604030504040204" pitchFamily="50" charset="-128"/>
                          <a:cs typeface="メイリオ" panose="020B0604030504040204" pitchFamily="50" charset="-128"/>
                        </a:rPr>
                        <a:t>組み立て</a:t>
                      </a:r>
                      <a:r>
                        <a:rPr lang="en-US" altLang="ja-JP" sz="1400" kern="100" spc="-60" baseline="0" dirty="0" smtClean="0">
                          <a:effectLst/>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1400" kern="100" spc="-60" baseline="0" dirty="0" smtClean="0">
                          <a:effectLst/>
                          <a:latin typeface="メイリオ" panose="020B0604030504040204" pitchFamily="50" charset="-128"/>
                          <a:ea typeface="メイリオ" panose="020B0604030504040204" pitchFamily="50" charset="-128"/>
                          <a:cs typeface="メイリオ" panose="020B0604030504040204" pitchFamily="50" charset="-128"/>
                        </a:rPr>
                        <a:t>回</a:t>
                      </a:r>
                      <a:r>
                        <a:rPr lang="ja-JP" sz="1400" kern="100" spc="-60" baseline="0" dirty="0" smtClean="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sz="1400" kern="100" spc="-60" baseline="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just">
                        <a:lnSpc>
                          <a:spcPts val="2200"/>
                        </a:lnSpc>
                        <a:spcAft>
                          <a:spcPts val="0"/>
                        </a:spcAft>
                      </a:pPr>
                      <a:r>
                        <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rPr>
                        <a:t>　 　１</a:t>
                      </a:r>
                      <a:r>
                        <a:rPr lang="ja-JP" sz="14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作業室</a:t>
                      </a:r>
                      <a:r>
                        <a:rPr lang="ja-JP" sz="14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作業</a:t>
                      </a:r>
                      <a:r>
                        <a:rPr lang="en-US" altLang="ja-JP" sz="14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15</a:t>
                      </a:r>
                      <a:r>
                        <a:rPr lang="ja-JP" altLang="en-US" sz="14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分</a:t>
                      </a:r>
                      <a:r>
                        <a:rPr lang="ja-JP" sz="14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just">
                        <a:lnSpc>
                          <a:spcPts val="2200"/>
                        </a:lnSpc>
                        <a:spcAft>
                          <a:spcPts val="0"/>
                        </a:spcAft>
                      </a:pPr>
                      <a:r>
                        <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rPr>
                        <a:t>→ 　２．静養室</a:t>
                      </a:r>
                      <a:r>
                        <a:rPr lang="ja-JP" sz="14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休憩</a:t>
                      </a:r>
                      <a:r>
                        <a:rPr lang="en-US" altLang="ja-JP" sz="14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10</a:t>
                      </a:r>
                      <a:r>
                        <a:rPr lang="ja-JP" altLang="en-US" sz="14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分</a:t>
                      </a:r>
                      <a:r>
                        <a:rPr lang="ja-JP" sz="14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just">
                        <a:lnSpc>
                          <a:spcPts val="2200"/>
                        </a:lnSpc>
                        <a:spcAft>
                          <a:spcPts val="0"/>
                        </a:spcAft>
                      </a:pPr>
                      <a:r>
                        <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rPr>
                        <a:t>→　 ３</a:t>
                      </a:r>
                      <a:r>
                        <a:rPr lang="ja-JP" sz="14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アラーム</a:t>
                      </a: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just">
                        <a:lnSpc>
                          <a:spcPts val="2200"/>
                        </a:lnSpc>
                        <a:spcAft>
                          <a:spcPts val="0"/>
                        </a:spcAft>
                      </a:pPr>
                      <a:r>
                        <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rPr>
                        <a:t>→　 ４</a:t>
                      </a:r>
                      <a:r>
                        <a:rPr lang="ja-JP" sz="14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静養室（スケジュール）</a:t>
                      </a: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just">
                        <a:lnSpc>
                          <a:spcPts val="2200"/>
                        </a:lnSpc>
                        <a:spcAft>
                          <a:spcPts val="0"/>
                        </a:spcAft>
                      </a:pPr>
                      <a:r>
                        <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4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５．</a:t>
                      </a:r>
                      <a:r>
                        <a:rPr lang="ja-JP" sz="14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作業室</a:t>
                      </a:r>
                      <a:r>
                        <a:rPr lang="ja-JP" altLang="en-US" sz="14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（作業</a:t>
                      </a:r>
                      <a:r>
                        <a:rPr lang="en-US" altLang="ja-JP" sz="14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15</a:t>
                      </a:r>
                      <a:r>
                        <a:rPr lang="ja-JP" altLang="en-US" sz="14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分）</a:t>
                      </a: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36000" marB="36000">
                    <a:lnL w="12700" cap="flat" cmpd="sng" algn="ctr">
                      <a:solidFill>
                        <a:srgbClr val="000000"/>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2200"/>
                        </a:lnSpc>
                        <a:spcAft>
                          <a:spcPts val="0"/>
                        </a:spcAft>
                      </a:pPr>
                      <a:r>
                        <a:rPr lang="ja-JP" altLang="ja-JP" sz="1400" kern="100" spc="-60" baseline="0" dirty="0" smtClean="0">
                          <a:effectLst/>
                          <a:latin typeface="メイリオ" panose="020B0604030504040204" pitchFamily="50" charset="-128"/>
                          <a:ea typeface="メイリオ" panose="020B0604030504040204" pitchFamily="50" charset="-128"/>
                          <a:cs typeface="メイリオ" panose="020B0604030504040204" pitchFamily="50" charset="-128"/>
                        </a:rPr>
                        <a:t>【スケジュール</a:t>
                      </a:r>
                      <a:r>
                        <a:rPr lang="ja-JP" altLang="en-US" sz="1400" kern="100" spc="-60" baseline="0" dirty="0" smtClean="0">
                          <a:effectLst/>
                          <a:latin typeface="メイリオ" panose="020B0604030504040204" pitchFamily="50" charset="-128"/>
                          <a:ea typeface="メイリオ" panose="020B0604030504040204" pitchFamily="50" charset="-128"/>
                          <a:cs typeface="メイリオ" panose="020B0604030504040204" pitchFamily="50" charset="-128"/>
                        </a:rPr>
                        <a:t>２</a:t>
                      </a:r>
                      <a:r>
                        <a:rPr lang="ja-JP" altLang="ja-JP" sz="1400" kern="100" spc="-60" baseline="0"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400" kern="100" spc="-60" baseline="0" dirty="0" smtClean="0">
                          <a:effectLst/>
                          <a:latin typeface="メイリオ" panose="020B0604030504040204" pitchFamily="50" charset="-128"/>
                          <a:ea typeface="メイリオ" panose="020B0604030504040204" pitchFamily="50" charset="-128"/>
                          <a:cs typeface="メイリオ" panose="020B0604030504040204" pitchFamily="50" charset="-128"/>
                        </a:rPr>
                        <a:t>DVD</a:t>
                      </a:r>
                      <a:r>
                        <a:rPr lang="ja-JP" altLang="en-US" sz="1400" kern="100" spc="-60" baseline="0" dirty="0" smtClean="0">
                          <a:effectLst/>
                          <a:latin typeface="メイリオ" panose="020B0604030504040204" pitchFamily="50" charset="-128"/>
                          <a:ea typeface="メイリオ" panose="020B0604030504040204" pitchFamily="50" charset="-128"/>
                          <a:cs typeface="メイリオ" panose="020B0604030504040204" pitchFamily="50" charset="-128"/>
                        </a:rPr>
                        <a:t>組み立て</a:t>
                      </a:r>
                      <a:r>
                        <a:rPr lang="en-US" altLang="ja-JP" sz="1400" kern="100" spc="-60" baseline="0" dirty="0" smtClean="0">
                          <a:effectLst/>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1400" kern="100" spc="-60" baseline="0" dirty="0" smtClean="0">
                          <a:effectLst/>
                          <a:latin typeface="メイリオ" panose="020B0604030504040204" pitchFamily="50" charset="-128"/>
                          <a:ea typeface="メイリオ" panose="020B0604030504040204" pitchFamily="50" charset="-128"/>
                          <a:cs typeface="メイリオ" panose="020B0604030504040204" pitchFamily="50" charset="-128"/>
                        </a:rPr>
                        <a:t>回</a:t>
                      </a:r>
                      <a:r>
                        <a:rPr lang="ja-JP" altLang="ja-JP" sz="1400" kern="100" spc="-60" baseline="0" dirty="0" smtClean="0">
                          <a:effectLst/>
                          <a:latin typeface="メイリオ" panose="020B0604030504040204" pitchFamily="50" charset="-128"/>
                          <a:ea typeface="メイリオ" panose="020B0604030504040204" pitchFamily="50" charset="-128"/>
                          <a:cs typeface="メイリオ" panose="020B0604030504040204" pitchFamily="50" charset="-128"/>
                        </a:rPr>
                        <a:t>】</a:t>
                      </a:r>
                    </a:p>
                    <a:p>
                      <a:pPr algn="just">
                        <a:lnSpc>
                          <a:spcPts val="2200"/>
                        </a:lnSpc>
                        <a:spcAft>
                          <a:spcPts val="0"/>
                        </a:spcAft>
                      </a:pPr>
                      <a:r>
                        <a:rPr lang="ja-JP" altLang="ja-JP" sz="14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　 　１．</a:t>
                      </a:r>
                      <a:r>
                        <a:rPr lang="ja-JP" altLang="en-US" sz="14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作業室</a:t>
                      </a:r>
                      <a:r>
                        <a:rPr lang="ja-JP" altLang="ja-JP" sz="14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作業</a:t>
                      </a:r>
                      <a:r>
                        <a:rPr lang="en-US" altLang="ja-JP" sz="14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15</a:t>
                      </a:r>
                      <a:r>
                        <a:rPr lang="ja-JP" altLang="en-US" sz="14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分</a:t>
                      </a:r>
                      <a:r>
                        <a:rPr lang="ja-JP" altLang="ja-JP" sz="14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a:t>
                      </a:r>
                    </a:p>
                    <a:p>
                      <a:pPr algn="just">
                        <a:lnSpc>
                          <a:spcPts val="2200"/>
                        </a:lnSpc>
                        <a:spcAft>
                          <a:spcPts val="0"/>
                        </a:spcAft>
                      </a:pPr>
                      <a:r>
                        <a:rPr lang="ja-JP" altLang="ja-JP" sz="14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 　２．静養室（</a:t>
                      </a:r>
                      <a:r>
                        <a:rPr lang="ja-JP" altLang="en-US" sz="14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休憩</a:t>
                      </a:r>
                      <a:r>
                        <a:rPr lang="en-US" altLang="ja-JP" sz="14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10</a:t>
                      </a:r>
                      <a:r>
                        <a:rPr lang="ja-JP" altLang="en-US" sz="14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分</a:t>
                      </a:r>
                      <a:r>
                        <a:rPr lang="ja-JP" altLang="ja-JP" sz="14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a:t>
                      </a:r>
                    </a:p>
                    <a:p>
                      <a:pPr algn="just">
                        <a:lnSpc>
                          <a:spcPts val="2200"/>
                        </a:lnSpc>
                        <a:spcAft>
                          <a:spcPts val="0"/>
                        </a:spcAft>
                      </a:pPr>
                      <a:r>
                        <a:rPr lang="ja-JP" altLang="ja-JP" sz="14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　 ３．</a:t>
                      </a:r>
                      <a:r>
                        <a:rPr lang="ja-JP" altLang="en-US" sz="14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アラーム</a:t>
                      </a:r>
                      <a:endParaRPr lang="en-US" altLang="ja-JP" sz="1400" kern="100" dirty="0" smtClean="0">
                        <a:effectLst/>
                        <a:latin typeface="メイリオ" panose="020B0604030504040204" pitchFamily="50" charset="-128"/>
                        <a:ea typeface="メイリオ" panose="020B0604030504040204" pitchFamily="50" charset="-128"/>
                        <a:cs typeface="メイリオ" panose="020B0604030504040204" pitchFamily="50" charset="-128"/>
                      </a:endParaRPr>
                    </a:p>
                    <a:p>
                      <a:pPr algn="just">
                        <a:lnSpc>
                          <a:spcPts val="2200"/>
                        </a:lnSpc>
                        <a:spcAft>
                          <a:spcPts val="0"/>
                        </a:spcAft>
                      </a:pPr>
                      <a:r>
                        <a:rPr lang="ja-JP" altLang="en-US" sz="14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　 ４．トイレ</a:t>
                      </a:r>
                      <a:endParaRPr lang="ja-JP" altLang="ja-JP" sz="1400" kern="100" dirty="0" smtClean="0">
                        <a:effectLst/>
                        <a:latin typeface="メイリオ" panose="020B0604030504040204" pitchFamily="50" charset="-128"/>
                        <a:ea typeface="メイリオ" panose="020B0604030504040204" pitchFamily="50" charset="-128"/>
                        <a:cs typeface="メイリオ" panose="020B0604030504040204" pitchFamily="50" charset="-128"/>
                      </a:endParaRPr>
                    </a:p>
                    <a:p>
                      <a:pPr algn="just">
                        <a:lnSpc>
                          <a:spcPts val="2200"/>
                        </a:lnSpc>
                        <a:spcAft>
                          <a:spcPts val="0"/>
                        </a:spcAft>
                      </a:pPr>
                      <a:r>
                        <a:rPr lang="ja-JP" altLang="ja-JP" sz="14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５</a:t>
                      </a:r>
                      <a:r>
                        <a:rPr lang="ja-JP" altLang="ja-JP" sz="14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静養室（スケジュール）</a:t>
                      </a:r>
                      <a:endParaRPr lang="ja-JP" altLang="ja-JP" sz="1400" kern="100" dirty="0" smtClean="0">
                        <a:effectLst/>
                        <a:latin typeface="メイリオ" panose="020B0604030504040204" pitchFamily="50" charset="-128"/>
                        <a:ea typeface="メイリオ" panose="020B0604030504040204" pitchFamily="50" charset="-128"/>
                        <a:cs typeface="メイリオ" panose="020B0604030504040204" pitchFamily="50" charset="-128"/>
                      </a:endParaRPr>
                    </a:p>
                    <a:p>
                      <a:pPr algn="just">
                        <a:lnSpc>
                          <a:spcPts val="2200"/>
                        </a:lnSpc>
                        <a:spcAft>
                          <a:spcPts val="0"/>
                        </a:spcAft>
                      </a:pPr>
                      <a:r>
                        <a:rPr lang="ja-JP" altLang="ja-JP" sz="14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4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６．</a:t>
                      </a:r>
                      <a:r>
                        <a:rPr lang="ja-JP" altLang="ja-JP" sz="14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作業室</a:t>
                      </a:r>
                      <a:r>
                        <a:rPr lang="ja-JP" altLang="en-US" sz="14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（作業</a:t>
                      </a:r>
                      <a:r>
                        <a:rPr lang="en-US" altLang="ja-JP" sz="14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15</a:t>
                      </a:r>
                      <a:r>
                        <a:rPr lang="ja-JP" altLang="en-US" sz="14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分）</a:t>
                      </a: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36000" marB="36000">
                    <a:lnL w="12700" cap="flat" cmpd="sng" algn="ctr">
                      <a:solidFill>
                        <a:schemeClr val="tx1"/>
                      </a:solidFill>
                      <a:prstDash val="sys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 name="角丸四角形 9"/>
          <p:cNvSpPr/>
          <p:nvPr/>
        </p:nvSpPr>
        <p:spPr>
          <a:xfrm>
            <a:off x="435772" y="2901989"/>
            <a:ext cx="3749473" cy="360040"/>
          </a:xfrm>
          <a:prstGeom prst="round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rtlCol="0" anchor="ctr"/>
          <a:lstStyle/>
          <a:p>
            <a:pPr>
              <a:lnSpc>
                <a:spcPts val="2300"/>
              </a:lnSpc>
            </a:pPr>
            <a:r>
              <a:rPr lang="ja-JP" altLang="en-US"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③他の場面から「強み」のリスト追加</a:t>
            </a:r>
            <a:endParaRPr lang="en-US" altLang="ja-JP" sz="16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角丸四角形 11"/>
          <p:cNvSpPr/>
          <p:nvPr/>
        </p:nvSpPr>
        <p:spPr>
          <a:xfrm>
            <a:off x="441382" y="1636053"/>
            <a:ext cx="3744416" cy="360040"/>
          </a:xfrm>
          <a:prstGeom prst="round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46800" rtlCol="0" anchor="ctr"/>
          <a:lstStyle/>
          <a:p>
            <a:pPr>
              <a:lnSpc>
                <a:spcPts val="2300"/>
              </a:lnSpc>
            </a:pPr>
            <a:r>
              <a:rPr lang="ja-JP" altLang="en-US"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①背景の障害特性を推測</a:t>
            </a:r>
            <a:r>
              <a:rPr lang="ja-JP" altLang="en-US" sz="16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｜氷山モデル</a:t>
            </a:r>
            <a:endParaRPr lang="en-US" altLang="ja-JP" sz="16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角丸四角形 12"/>
          <p:cNvSpPr/>
          <p:nvPr/>
        </p:nvSpPr>
        <p:spPr>
          <a:xfrm>
            <a:off x="435772" y="2266871"/>
            <a:ext cx="3744416" cy="364340"/>
          </a:xfrm>
          <a:prstGeom prst="round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rtlCol="0" anchor="ctr"/>
          <a:lstStyle/>
          <a:p>
            <a:pPr>
              <a:lnSpc>
                <a:spcPts val="2300"/>
              </a:lnSpc>
            </a:pPr>
            <a:r>
              <a:rPr lang="ja-JP" altLang="en-US"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②障害特性を「強み」の表現に変換</a:t>
            </a:r>
            <a:endParaRPr lang="en-US" altLang="ja-JP" sz="16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 name="角丸四角形 13"/>
          <p:cNvSpPr/>
          <p:nvPr/>
        </p:nvSpPr>
        <p:spPr>
          <a:xfrm>
            <a:off x="4721188" y="1638372"/>
            <a:ext cx="3717007" cy="357721"/>
          </a:xfrm>
          <a:prstGeom prst="round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rtlCol="0" anchor="ctr"/>
          <a:lstStyle/>
          <a:p>
            <a:pPr>
              <a:lnSpc>
                <a:spcPts val="2300"/>
              </a:lnSpc>
            </a:pPr>
            <a:r>
              <a:rPr lang="ja-JP" altLang="en-US"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④「強み」を活かした新たな環境</a:t>
            </a:r>
            <a:endParaRPr lang="en-US" altLang="ja-JP" sz="16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下矢印 16"/>
          <p:cNvSpPr/>
          <p:nvPr/>
        </p:nvSpPr>
        <p:spPr>
          <a:xfrm>
            <a:off x="2150863" y="2018128"/>
            <a:ext cx="314233" cy="226708"/>
          </a:xfrm>
          <a:prstGeom prst="downArrow">
            <a:avLst/>
          </a:prstGeom>
          <a:no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下矢印 17"/>
          <p:cNvSpPr/>
          <p:nvPr/>
        </p:nvSpPr>
        <p:spPr>
          <a:xfrm rot="16200000">
            <a:off x="4290412" y="2335686"/>
            <a:ext cx="314233" cy="226708"/>
          </a:xfrm>
          <a:prstGeom prst="downArrow">
            <a:avLst/>
          </a:prstGeom>
          <a:no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下矢印 18"/>
          <p:cNvSpPr/>
          <p:nvPr/>
        </p:nvSpPr>
        <p:spPr>
          <a:xfrm rot="16200000">
            <a:off x="4289455" y="2968654"/>
            <a:ext cx="314233" cy="226708"/>
          </a:xfrm>
          <a:prstGeom prst="downArrow">
            <a:avLst/>
          </a:prstGeom>
          <a:no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下矢印 19"/>
          <p:cNvSpPr/>
          <p:nvPr/>
        </p:nvSpPr>
        <p:spPr>
          <a:xfrm>
            <a:off x="5364088" y="3615995"/>
            <a:ext cx="504056" cy="298889"/>
          </a:xfrm>
          <a:prstGeom prst="downArrow">
            <a:avLst/>
          </a:prstGeom>
          <a:solidFill>
            <a:schemeClr val="accent5">
              <a:lumMod val="75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タイトル 1"/>
          <p:cNvSpPr txBox="1">
            <a:spLocks noGrp="1"/>
          </p:cNvSpPr>
          <p:nvPr>
            <p:ph type="title"/>
          </p:nvPr>
        </p:nvSpPr>
        <p:spPr bwMode="auto">
          <a:prstGeom prst="rect">
            <a:avLst/>
          </a:prstGeom>
          <a:noFill/>
          <a:ln w="9525">
            <a:noFill/>
            <a:miter lim="800000"/>
            <a:headEnd/>
            <a:tailEnd/>
          </a:ln>
        </p:spPr>
        <p:txBody>
          <a:bodyPr vert="horz" wrap="square" lIns="91440" tIns="45720" rIns="91440" bIns="45720" numCol="1" anchor="ctr" anchorCtr="0" compatLnSpc="1">
            <a:prstTxWarp prst="textNoShape">
              <a:avLst/>
            </a:prstTxWarp>
            <a:normAutofit/>
          </a:bodyPr>
          <a:lstStyle>
            <a:lvl1pPr algn="ctr" rtl="0" fontAlgn="base">
              <a:spcBef>
                <a:spcPct val="0"/>
              </a:spcBef>
              <a:spcAft>
                <a:spcPct val="0"/>
              </a:spcAft>
              <a:defRPr kumimoji="1" sz="4400" kern="1200">
                <a:solidFill>
                  <a:schemeClr val="tx1"/>
                </a:solidFill>
                <a:latin typeface="+mj-lt"/>
                <a:ea typeface="+mj-ea"/>
                <a:cs typeface="+mj-cs"/>
              </a:defRPr>
            </a:lvl1pPr>
            <a:lvl2pPr algn="ctr" rtl="0" fontAlgn="base">
              <a:spcBef>
                <a:spcPct val="0"/>
              </a:spcBef>
              <a:spcAft>
                <a:spcPct val="0"/>
              </a:spcAft>
              <a:defRPr kumimoji="1" sz="4400">
                <a:solidFill>
                  <a:schemeClr val="tx1"/>
                </a:solidFill>
                <a:latin typeface="Calibri" pitchFamily="34" charset="0"/>
                <a:ea typeface="ＭＳ Ｐゴシック" charset="-128"/>
              </a:defRPr>
            </a:lvl2pPr>
            <a:lvl3pPr algn="ctr" rtl="0" fontAlgn="base">
              <a:spcBef>
                <a:spcPct val="0"/>
              </a:spcBef>
              <a:spcAft>
                <a:spcPct val="0"/>
              </a:spcAft>
              <a:defRPr kumimoji="1" sz="4400">
                <a:solidFill>
                  <a:schemeClr val="tx1"/>
                </a:solidFill>
                <a:latin typeface="Calibri" pitchFamily="34" charset="0"/>
                <a:ea typeface="ＭＳ Ｐゴシック" charset="-128"/>
              </a:defRPr>
            </a:lvl3pPr>
            <a:lvl4pPr algn="ctr" rtl="0" fontAlgn="base">
              <a:spcBef>
                <a:spcPct val="0"/>
              </a:spcBef>
              <a:spcAft>
                <a:spcPct val="0"/>
              </a:spcAft>
              <a:defRPr kumimoji="1" sz="4400">
                <a:solidFill>
                  <a:schemeClr val="tx1"/>
                </a:solidFill>
                <a:latin typeface="Calibri" pitchFamily="34" charset="0"/>
                <a:ea typeface="ＭＳ Ｐゴシック" charset="-128"/>
              </a:defRPr>
            </a:lvl4pPr>
            <a:lvl5pPr algn="ctr" rtl="0" fontAlgn="base">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a:lstStyle>
          <a:p>
            <a:pPr algn="l"/>
            <a:r>
              <a:rPr lang="ja-JP" altLang="en-US" sz="4000" b="1" dirty="0" smtClean="0">
                <a:latin typeface="メイリオ" panose="020B0604030504040204" pitchFamily="50" charset="-128"/>
                <a:ea typeface="メイリオ" panose="020B0604030504040204" pitchFamily="50" charset="-128"/>
                <a:cs typeface="メイリオ" panose="020B0604030504040204" pitchFamily="50" charset="-128"/>
              </a:rPr>
              <a:t>演習②｜</a:t>
            </a:r>
            <a:r>
              <a:rPr lang="ja-JP" altLang="en-US" sz="3600" dirty="0" smtClean="0">
                <a:latin typeface="メイリオ" panose="020B0604030504040204" pitchFamily="50" charset="-128"/>
                <a:ea typeface="メイリオ" panose="020B0604030504040204" pitchFamily="50" charset="-128"/>
                <a:cs typeface="メイリオ" panose="020B0604030504040204" pitchFamily="50" charset="-128"/>
              </a:rPr>
              <a:t>支援の手順書（例）</a:t>
            </a:r>
            <a:endParaRPr lang="ja-JP" altLang="en-US" sz="40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テキスト ボックス 15"/>
          <p:cNvSpPr txBox="1"/>
          <p:nvPr/>
        </p:nvSpPr>
        <p:spPr>
          <a:xfrm>
            <a:off x="4707898" y="1971190"/>
            <a:ext cx="3888432" cy="1554272"/>
          </a:xfrm>
          <a:prstGeom prst="rect">
            <a:avLst/>
          </a:prstGeom>
          <a:solidFill>
            <a:schemeClr val="bg1"/>
          </a:solidFill>
          <a:ln w="19050">
            <a:solidFill>
              <a:schemeClr val="tx1"/>
            </a:solidFill>
          </a:ln>
        </p:spPr>
        <p:txBody>
          <a:bodyPr wrap="square" lIns="72000" rIns="72000" rtlCol="0">
            <a:spAutoFit/>
          </a:bodyPr>
          <a:lstStyle/>
          <a:p>
            <a:pPr>
              <a:lnSpc>
                <a:spcPts val="1900"/>
              </a:lnSpc>
            </a:pP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・集中持続確実な</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15</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分を作業の基本時間とする</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900"/>
              </a:lnSpc>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スケジュールに</a:t>
            </a:r>
            <a:r>
              <a:rPr lang="ja-JP" altLang="en-US" sz="1200" u="sng" dirty="0">
                <a:latin typeface="メイリオ" panose="020B0604030504040204" pitchFamily="50" charset="-128"/>
                <a:ea typeface="メイリオ" panose="020B0604030504040204" pitchFamily="50" charset="-128"/>
                <a:cs typeface="メイリオ" panose="020B0604030504040204" pitchFamily="50" charset="-128"/>
              </a:rPr>
              <a:t>休憩</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を</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追加</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900"/>
              </a:lnSpc>
            </a:pP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・修正を行う場合、モデル（望ましい方法）を見せる。</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900"/>
              </a:lnSpc>
            </a:pP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・終わりを「課題がなくなったら終わり＝量」にし、完成品を入れる箱も机上に置き、完成品の写真を箱に貼り入れるべき場所を明確にする</a:t>
            </a:r>
            <a:endParaRPr lang="en-US" altLang="ja-JP" sz="12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0399855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56254" y="365127"/>
            <a:ext cx="7859096" cy="1047649"/>
          </a:xfrm>
        </p:spPr>
        <p:txBody>
          <a:bodyPr>
            <a:normAutofit/>
          </a:bodyPr>
          <a:lstStyle/>
          <a:p>
            <a:pPr algn="l"/>
            <a:r>
              <a:rPr lang="ja-JP" altLang="en-US" sz="4000" b="1" dirty="0" smtClean="0">
                <a:latin typeface="メイリオ" panose="020B0604030504040204" pitchFamily="50" charset="-128"/>
                <a:ea typeface="メイリオ" panose="020B0604030504040204" pitchFamily="50" charset="-128"/>
                <a:cs typeface="メイリオ" panose="020B0604030504040204" pitchFamily="50" charset="-128"/>
              </a:rPr>
              <a:t>この時間の流れ</a:t>
            </a:r>
            <a:r>
              <a:rPr lang="en-US" altLang="ja-JP" sz="4000" b="1" dirty="0" smtClean="0">
                <a:latin typeface="メイリオ" panose="020B0604030504040204" pitchFamily="50" charset="-128"/>
                <a:ea typeface="メイリオ" panose="020B0604030504040204" pitchFamily="50" charset="-128"/>
                <a:cs typeface="メイリオ" panose="020B0604030504040204" pitchFamily="50" charset="-128"/>
              </a:rPr>
              <a:t>	</a:t>
            </a:r>
            <a:endParaRPr kumimoji="1" lang="ja-JP" altLang="en-US" sz="3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正方形/長方形 3"/>
          <p:cNvSpPr/>
          <p:nvPr/>
        </p:nvSpPr>
        <p:spPr>
          <a:xfrm>
            <a:off x="656254" y="1700808"/>
            <a:ext cx="8048304" cy="432048"/>
          </a:xfrm>
          <a:prstGeom prst="rect">
            <a:avLst/>
          </a:prstGeom>
          <a:solidFill>
            <a:schemeClr val="accent5">
              <a:lumMod val="20000"/>
              <a:lumOff val="80000"/>
            </a:schemeClr>
          </a:solidFill>
          <a:ln>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13:30             14:00              14:50             15:10              15:25</a:t>
            </a:r>
            <a:endParaRPr kumimoji="1"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12" name="グループ化 11"/>
          <p:cNvGrpSpPr/>
          <p:nvPr/>
        </p:nvGrpSpPr>
        <p:grpSpPr>
          <a:xfrm>
            <a:off x="656254" y="2852936"/>
            <a:ext cx="8048304" cy="1483053"/>
            <a:chOff x="0" y="0"/>
            <a:chExt cx="6393510" cy="1215044"/>
          </a:xfrm>
        </p:grpSpPr>
        <p:sp>
          <p:nvSpPr>
            <p:cNvPr id="13" name="ホームベース 12"/>
            <p:cNvSpPr/>
            <p:nvPr/>
          </p:nvSpPr>
          <p:spPr>
            <a:xfrm>
              <a:off x="0" y="0"/>
              <a:ext cx="1440000" cy="1191895"/>
            </a:xfrm>
            <a:prstGeom prst="homePlate">
              <a:avLst>
                <a:gd name="adj" fmla="val 22301"/>
              </a:avLst>
            </a:prstGeom>
            <a:solidFill>
              <a:schemeClr val="bg1"/>
            </a:solidFill>
            <a:ln w="952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36000" rIns="0" bIns="36000" numCol="1" spcCol="0" rtlCol="0" fromWordArt="0" anchor="ctr" anchorCtr="0" forceAA="0" compatLnSpc="1">
              <a:prstTxWarp prst="textNoShape">
                <a:avLst/>
              </a:prstTxWarp>
              <a:noAutofit/>
            </a:bodyPr>
            <a:lstStyle/>
            <a:p>
              <a:pPr algn="ctr">
                <a:spcAft>
                  <a:spcPts val="0"/>
                </a:spcAft>
              </a:pPr>
              <a:r>
                <a:rPr lang="ja-JP" sz="1500" kern="100"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〔全体〕</a:t>
              </a:r>
              <a:endParaRPr lang="ja-JP" sz="150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200"/>
                </a:lnSpc>
                <a:spcAft>
                  <a:spcPts val="0"/>
                </a:spcAft>
              </a:pPr>
              <a:r>
                <a:rPr lang="ja-JP" sz="1500" kern="100"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演習の説明</a:t>
              </a:r>
              <a:endParaRPr lang="ja-JP" sz="150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200"/>
                </a:lnSpc>
                <a:spcAft>
                  <a:spcPts val="0"/>
                </a:spcAft>
              </a:pPr>
              <a:r>
                <a:rPr lang="ja-JP" sz="1500" kern="100"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事例の</a:t>
              </a:r>
              <a:r>
                <a:rPr lang="ja-JP" sz="1500" kern="100"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紹介</a:t>
              </a:r>
              <a:endParaRPr lang="en-US" altLang="ja-JP" sz="1500" kern="100"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200"/>
                </a:lnSpc>
                <a:spcAft>
                  <a:spcPts val="0"/>
                </a:spcAft>
              </a:pPr>
              <a:endParaRPr lang="ja-JP" sz="150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ctr">
                <a:spcAft>
                  <a:spcPts val="0"/>
                </a:spcAft>
              </a:pPr>
              <a:r>
                <a:rPr lang="en-US" sz="1500" kern="100"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30</a:t>
              </a:r>
              <a:r>
                <a:rPr lang="ja-JP" sz="1500" kern="100"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分</a:t>
              </a:r>
              <a:endParaRPr lang="ja-JP" sz="1500" kern="100"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 name="山形 13"/>
            <p:cNvSpPr/>
            <p:nvPr/>
          </p:nvSpPr>
          <p:spPr>
            <a:xfrm>
              <a:off x="1238491" y="0"/>
              <a:ext cx="1440000" cy="1191895"/>
            </a:xfrm>
            <a:prstGeom prst="chevron">
              <a:avLst>
                <a:gd name="adj" fmla="val 22809"/>
              </a:avLst>
            </a:prstGeom>
            <a:solidFill>
              <a:schemeClr val="accent5">
                <a:lumMod val="20000"/>
                <a:lumOff val="80000"/>
              </a:schemeClr>
            </a:solidFill>
            <a:ln w="952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36000" rIns="0" bIns="36000" numCol="1" spcCol="0" rtlCol="0" fromWordArt="0" anchor="ctr" anchorCtr="0" forceAA="0" compatLnSpc="1">
              <a:prstTxWarp prst="textNoShape">
                <a:avLst/>
              </a:prstTxWarp>
              <a:noAutofit/>
            </a:bodyPr>
            <a:lstStyle/>
            <a:p>
              <a:pPr algn="ctr">
                <a:spcAft>
                  <a:spcPts val="0"/>
                </a:spcAft>
              </a:pPr>
              <a:r>
                <a:rPr lang="ja-JP" sz="1500" kern="100"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〔全体〕</a:t>
              </a:r>
              <a:endParaRPr lang="ja-JP" sz="150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ctr">
                <a:spcAft>
                  <a:spcPts val="0"/>
                </a:spcAft>
              </a:pPr>
              <a:r>
                <a:rPr lang="ja-JP" sz="1500" kern="100"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モデル</a:t>
              </a:r>
              <a:r>
                <a:rPr lang="ja-JP" sz="1500" kern="100"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演習</a:t>
              </a:r>
              <a:endParaRPr lang="en-US" altLang="ja-JP" sz="1500" kern="100"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ctr">
                <a:spcAft>
                  <a:spcPts val="0"/>
                </a:spcAft>
              </a:pPr>
              <a:endParaRPr lang="ja-JP" sz="150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ctr">
                <a:spcAft>
                  <a:spcPts val="0"/>
                </a:spcAft>
              </a:pPr>
              <a:r>
                <a:rPr lang="en-US" sz="1500" kern="100"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50</a:t>
              </a:r>
              <a:r>
                <a:rPr lang="ja-JP" sz="1500" kern="100"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分</a:t>
              </a:r>
              <a:endParaRPr lang="ja-JP" sz="1500" kern="100"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山形 14"/>
            <p:cNvSpPr/>
            <p:nvPr/>
          </p:nvSpPr>
          <p:spPr>
            <a:xfrm>
              <a:off x="2476982" y="11575"/>
              <a:ext cx="1440000" cy="1191895"/>
            </a:xfrm>
            <a:prstGeom prst="chevron">
              <a:avLst>
                <a:gd name="adj" fmla="val 22809"/>
              </a:avLst>
            </a:prstGeom>
            <a:solidFill>
              <a:schemeClr val="bg1"/>
            </a:solidFill>
            <a:ln w="952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36000" rIns="0" bIns="36000" numCol="1" spcCol="0" rtlCol="0" fromWordArt="0" anchor="ctr" anchorCtr="0" forceAA="0" compatLnSpc="1">
              <a:prstTxWarp prst="textNoShape">
                <a:avLst/>
              </a:prstTxWarp>
              <a:noAutofit/>
            </a:bodyPr>
            <a:lstStyle/>
            <a:p>
              <a:pPr algn="ctr">
                <a:spcAft>
                  <a:spcPts val="0"/>
                </a:spcAft>
              </a:pPr>
              <a:r>
                <a:rPr lang="ja-JP" sz="1500" kern="100"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〔グループ〕</a:t>
              </a:r>
              <a:endParaRPr lang="ja-JP" sz="150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ctr">
                <a:spcAft>
                  <a:spcPts val="0"/>
                </a:spcAft>
              </a:pPr>
              <a:r>
                <a:rPr lang="ja-JP" sz="1500" kern="100"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演習</a:t>
              </a:r>
              <a:r>
                <a:rPr lang="ja-JP" sz="1500" kern="100"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①</a:t>
              </a:r>
              <a:endParaRPr lang="en-US" altLang="ja-JP" sz="1500" kern="100"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ctr">
                <a:spcAft>
                  <a:spcPts val="0"/>
                </a:spcAft>
              </a:pPr>
              <a:endParaRPr lang="ja-JP" sz="150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ctr">
                <a:spcAft>
                  <a:spcPts val="0"/>
                </a:spcAft>
              </a:pPr>
              <a:r>
                <a:rPr lang="en-US" sz="1500" kern="100"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20</a:t>
              </a:r>
              <a:r>
                <a:rPr lang="ja-JP" sz="1500" kern="100"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分</a:t>
              </a:r>
              <a:endParaRPr lang="ja-JP" sz="1500" kern="100"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山形 15"/>
            <p:cNvSpPr/>
            <p:nvPr/>
          </p:nvSpPr>
          <p:spPr>
            <a:xfrm>
              <a:off x="3715474" y="11575"/>
              <a:ext cx="1439545" cy="1191895"/>
            </a:xfrm>
            <a:prstGeom prst="chevron">
              <a:avLst>
                <a:gd name="adj" fmla="val 22809"/>
              </a:avLst>
            </a:prstGeom>
            <a:solidFill>
              <a:schemeClr val="accent5">
                <a:lumMod val="20000"/>
                <a:lumOff val="80000"/>
              </a:schemeClr>
            </a:solidFill>
            <a:ln w="952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36000" rIns="0" bIns="36000" numCol="1" spcCol="0" rtlCol="0" fromWordArt="0" anchor="ctr" anchorCtr="0" forceAA="0" compatLnSpc="1">
              <a:prstTxWarp prst="textNoShape">
                <a:avLst/>
              </a:prstTxWarp>
              <a:noAutofit/>
            </a:bodyPr>
            <a:lstStyle/>
            <a:p>
              <a:pPr algn="ctr">
                <a:spcAft>
                  <a:spcPts val="0"/>
                </a:spcAft>
              </a:pPr>
              <a:r>
                <a:rPr lang="ja-JP" sz="1500" kern="100"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〔全体〕</a:t>
              </a:r>
              <a:endParaRPr lang="ja-JP" sz="150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ctr">
                <a:spcAft>
                  <a:spcPts val="0"/>
                </a:spcAft>
              </a:pPr>
              <a:r>
                <a:rPr lang="ja-JP" sz="1500" kern="100"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発表</a:t>
              </a:r>
              <a:endParaRPr lang="en-US" altLang="ja-JP" sz="1500" kern="100"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ctr">
                <a:spcAft>
                  <a:spcPts val="0"/>
                </a:spcAft>
              </a:pPr>
              <a:endParaRPr lang="ja-JP" sz="150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ctr">
                <a:spcAft>
                  <a:spcPts val="0"/>
                </a:spcAft>
              </a:pPr>
              <a:r>
                <a:rPr lang="en-US" sz="1500" kern="100"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15</a:t>
              </a:r>
              <a:r>
                <a:rPr lang="ja-JP" sz="1500" kern="100"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分</a:t>
              </a:r>
              <a:endParaRPr lang="ja-JP" sz="1500" kern="100"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山形 16"/>
            <p:cNvSpPr/>
            <p:nvPr/>
          </p:nvSpPr>
          <p:spPr>
            <a:xfrm>
              <a:off x="4953965" y="23149"/>
              <a:ext cx="1439545" cy="1191895"/>
            </a:xfrm>
            <a:prstGeom prst="chevron">
              <a:avLst>
                <a:gd name="adj" fmla="val 22809"/>
              </a:avLst>
            </a:prstGeom>
            <a:solidFill>
              <a:schemeClr val="bg1"/>
            </a:solidFill>
            <a:ln w="9525">
              <a:solidFill>
                <a:prstClr val="black"/>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36000" rIns="0" bIns="36000" numCol="1" spcCol="0" rtlCol="0" fromWordArt="0" anchor="ctr" anchorCtr="0" forceAA="0" compatLnSpc="1">
              <a:prstTxWarp prst="textNoShape">
                <a:avLst/>
              </a:prstTxWarp>
              <a:noAutofit/>
            </a:bodyPr>
            <a:lstStyle/>
            <a:p>
              <a:pPr algn="ctr">
                <a:spcAft>
                  <a:spcPts val="0"/>
                </a:spcAft>
              </a:pPr>
              <a:r>
                <a:rPr lang="ja-JP" sz="1500" kern="100"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〔全体〕</a:t>
              </a:r>
              <a:endParaRPr lang="ja-JP" sz="150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ctr">
                <a:spcAft>
                  <a:spcPts val="0"/>
                </a:spcAft>
              </a:pPr>
              <a:r>
                <a:rPr lang="ja-JP" sz="1500" kern="100"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まとめ</a:t>
              </a:r>
              <a:endParaRPr lang="en-US" altLang="ja-JP" sz="1500" kern="100"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ctr">
                <a:spcAft>
                  <a:spcPts val="0"/>
                </a:spcAft>
              </a:pPr>
              <a:endParaRPr lang="ja-JP" sz="150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ctr">
                <a:spcAft>
                  <a:spcPts val="0"/>
                </a:spcAft>
              </a:pPr>
              <a:r>
                <a:rPr lang="en-US" sz="1500" kern="100"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5</a:t>
              </a:r>
              <a:r>
                <a:rPr lang="ja-JP" sz="1500" kern="100"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分</a:t>
              </a:r>
              <a:endParaRPr lang="ja-JP" sz="1500" kern="100"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grpSp>
    </p:spTree>
    <p:extLst>
      <p:ext uri="{BB962C8B-B14F-4D97-AF65-F5344CB8AC3E}">
        <p14:creationId xmlns:p14="http://schemas.microsoft.com/office/powerpoint/2010/main" val="398292934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57200" y="1600200"/>
            <a:ext cx="8229600" cy="4781128"/>
          </a:xfrm>
        </p:spPr>
        <p:txBody>
          <a:bodyPr/>
          <a:lstStyle/>
          <a:p>
            <a:pPr marL="0" indent="0">
              <a:lnSpc>
                <a:spcPts val="2800"/>
              </a:lnSpc>
              <a:buNone/>
            </a:pPr>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各活動の時間</a:t>
            </a:r>
            <a:r>
              <a:rPr kumimoji="1"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rPr>
              <a:t>】</a:t>
            </a:r>
          </a:p>
          <a:p>
            <a:pPr marL="176213" indent="0">
              <a:lnSpc>
                <a:spcPts val="2800"/>
              </a:lnSpc>
              <a:buNone/>
            </a:pPr>
            <a:r>
              <a:rPr kumimoji="1"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一つ一つの活動の、持続可能な時間を把握しておくことは大切な</a:t>
            </a:r>
            <a:r>
              <a:rPr kumimoji="1"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rPr>
              <a:t>point</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に</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なります。その中で、少し余裕を持って次の活動に移る活動を設定してみましょう</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ts val="2800"/>
              </a:lnSpc>
              <a:buNone/>
            </a:pPr>
            <a:endParaRPr kumimoji="1"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ts val="2800"/>
              </a:lnSpc>
              <a:buNone/>
            </a:pPr>
            <a:r>
              <a:rPr kumimoji="1"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強みの考え方</a:t>
            </a:r>
            <a:r>
              <a:rPr kumimoji="1"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2400" dirty="0">
              <a:latin typeface="メイリオ" panose="020B0604030504040204" pitchFamily="50" charset="-128"/>
              <a:ea typeface="メイリオ" panose="020B0604030504040204" pitchFamily="50" charset="-128"/>
              <a:cs typeface="メイリオ" panose="020B0604030504040204" pitchFamily="50" charset="-128"/>
            </a:endParaRPr>
          </a:p>
          <a:p>
            <a:pPr marL="176213" indent="0">
              <a:lnSpc>
                <a:spcPts val="2800"/>
              </a:lnSpc>
              <a:buNone/>
            </a:pPr>
            <a:r>
              <a:rPr kumimoji="1"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例えば「本をパラパラ</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とめくって過ごすことが好き（５分間）」という情報があったとします。この情報をどのように受け取りますか</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76213" indent="0">
              <a:lnSpc>
                <a:spcPts val="2800"/>
              </a:lnSpc>
              <a:spcBef>
                <a:spcPts val="1200"/>
              </a:spcBef>
              <a:buNone/>
            </a:pPr>
            <a:r>
              <a:rPr kumimoji="1"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仮に、こうした短時間の活動が６つあれば、合計３０分過ごすことが出来ます。また５～６分だけ過ごして欲しい場合などは、最も適した活動ともいえます。「強み」を積極的に意識してみましょう。</a:t>
            </a:r>
            <a:endParaRPr kumimoji="1"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ts val="2800"/>
              </a:lnSpc>
              <a:buNone/>
            </a:pPr>
            <a:endPar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タイトル 1"/>
          <p:cNvSpPr txBox="1">
            <a:spLocks noGrp="1"/>
          </p:cNvSpPr>
          <p:nvPr>
            <p:ph type="title"/>
          </p:nvPr>
        </p:nvSpPr>
        <p:spPr bwMode="auto">
          <a:prstGeom prst="rect">
            <a:avLst/>
          </a:prstGeom>
          <a:noFill/>
          <a:ln w="9525">
            <a:noFill/>
            <a:miter lim="800000"/>
            <a:headEnd/>
            <a:tailEnd/>
          </a:ln>
        </p:spPr>
        <p:txBody>
          <a:bodyPr vert="horz" wrap="square" lIns="91440" tIns="45720" rIns="91440" bIns="45720" numCol="1" anchor="ctr" anchorCtr="0" compatLnSpc="1">
            <a:prstTxWarp prst="textNoShape">
              <a:avLst/>
            </a:prstTxWarp>
            <a:normAutofit/>
          </a:bodyPr>
          <a:lstStyle>
            <a:lvl1pPr algn="ctr" rtl="0" fontAlgn="base">
              <a:spcBef>
                <a:spcPct val="0"/>
              </a:spcBef>
              <a:spcAft>
                <a:spcPct val="0"/>
              </a:spcAft>
              <a:defRPr kumimoji="1" sz="4400" kern="1200">
                <a:solidFill>
                  <a:schemeClr val="tx1"/>
                </a:solidFill>
                <a:latin typeface="+mj-lt"/>
                <a:ea typeface="+mj-ea"/>
                <a:cs typeface="+mj-cs"/>
              </a:defRPr>
            </a:lvl1pPr>
            <a:lvl2pPr algn="ctr" rtl="0" fontAlgn="base">
              <a:spcBef>
                <a:spcPct val="0"/>
              </a:spcBef>
              <a:spcAft>
                <a:spcPct val="0"/>
              </a:spcAft>
              <a:defRPr kumimoji="1" sz="4400">
                <a:solidFill>
                  <a:schemeClr val="tx1"/>
                </a:solidFill>
                <a:latin typeface="Calibri" pitchFamily="34" charset="0"/>
                <a:ea typeface="ＭＳ Ｐゴシック" charset="-128"/>
              </a:defRPr>
            </a:lvl2pPr>
            <a:lvl3pPr algn="ctr" rtl="0" fontAlgn="base">
              <a:spcBef>
                <a:spcPct val="0"/>
              </a:spcBef>
              <a:spcAft>
                <a:spcPct val="0"/>
              </a:spcAft>
              <a:defRPr kumimoji="1" sz="4400">
                <a:solidFill>
                  <a:schemeClr val="tx1"/>
                </a:solidFill>
                <a:latin typeface="Calibri" pitchFamily="34" charset="0"/>
                <a:ea typeface="ＭＳ Ｐゴシック" charset="-128"/>
              </a:defRPr>
            </a:lvl3pPr>
            <a:lvl4pPr algn="ctr" rtl="0" fontAlgn="base">
              <a:spcBef>
                <a:spcPct val="0"/>
              </a:spcBef>
              <a:spcAft>
                <a:spcPct val="0"/>
              </a:spcAft>
              <a:defRPr kumimoji="1" sz="4400">
                <a:solidFill>
                  <a:schemeClr val="tx1"/>
                </a:solidFill>
                <a:latin typeface="Calibri" pitchFamily="34" charset="0"/>
                <a:ea typeface="ＭＳ Ｐゴシック" charset="-128"/>
              </a:defRPr>
            </a:lvl4pPr>
            <a:lvl5pPr algn="ctr" rtl="0" fontAlgn="base">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a:lstStyle>
          <a:p>
            <a:pPr algn="l"/>
            <a:r>
              <a:rPr lang="ja-JP" altLang="en-US" sz="4000" b="1" dirty="0" smtClean="0">
                <a:latin typeface="メイリオ" panose="020B0604030504040204" pitchFamily="50" charset="-128"/>
                <a:ea typeface="メイリオ" panose="020B0604030504040204" pitchFamily="50" charset="-128"/>
                <a:cs typeface="メイリオ" panose="020B0604030504040204" pitchFamily="50" charset="-128"/>
              </a:rPr>
              <a:t>支援手順書｜</a:t>
            </a:r>
            <a:r>
              <a:rPr lang="ja-JP" altLang="en-US" sz="3600" dirty="0" smtClean="0">
                <a:latin typeface="メイリオ" panose="020B0604030504040204" pitchFamily="50" charset="-128"/>
                <a:ea typeface="メイリオ" panose="020B0604030504040204" pitchFamily="50" charset="-128"/>
                <a:cs typeface="メイリオ" panose="020B0604030504040204" pitchFamily="50" charset="-128"/>
              </a:rPr>
              <a:t>作成の</a:t>
            </a:r>
            <a:r>
              <a:rPr lang="en-US" altLang="ja-JP" sz="3600" dirty="0" smtClean="0">
                <a:latin typeface="メイリオ" panose="020B0604030504040204" pitchFamily="50" charset="-128"/>
                <a:ea typeface="メイリオ" panose="020B0604030504040204" pitchFamily="50" charset="-128"/>
                <a:cs typeface="メイリオ" panose="020B0604030504040204" pitchFamily="50" charset="-128"/>
              </a:rPr>
              <a:t>point</a:t>
            </a:r>
            <a:endParaRPr lang="ja-JP" altLang="en-US" sz="4000" b="1"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19593132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pPr>
              <a:buFont typeface="Wingdings" panose="05000000000000000000" pitchFamily="2" charset="2"/>
              <a:buChar char=""/>
            </a:pPr>
            <a:r>
              <a:rPr lang="ja-JP" altLang="en-US" sz="2400" b="1" dirty="0"/>
              <a:t>対応策だけでなく根拠を整理する</a:t>
            </a:r>
          </a:p>
          <a:p>
            <a:pPr lvl="1">
              <a:buFont typeface="Wingdings" panose="05000000000000000000" pitchFamily="2" charset="2"/>
              <a:buChar char="n"/>
            </a:pPr>
            <a:r>
              <a:rPr lang="ja-JP" altLang="en-US" sz="2200" dirty="0"/>
              <a:t>行動の背景や理由を確認する</a:t>
            </a:r>
          </a:p>
          <a:p>
            <a:pPr lvl="1">
              <a:buFont typeface="Wingdings" panose="05000000000000000000" pitchFamily="2" charset="2"/>
              <a:buChar char="n"/>
            </a:pPr>
            <a:r>
              <a:rPr lang="ja-JP" altLang="en-US" sz="2200" dirty="0"/>
              <a:t>適切な引き継ぎだけでなく応用の可能性</a:t>
            </a:r>
          </a:p>
          <a:p>
            <a:pPr>
              <a:spcBef>
                <a:spcPts val="3000"/>
              </a:spcBef>
              <a:buFont typeface="Wingdings" panose="05000000000000000000" pitchFamily="2" charset="2"/>
              <a:buChar char=""/>
            </a:pPr>
            <a:r>
              <a:rPr lang="ja-JP" altLang="en-US" sz="2400" b="1" dirty="0"/>
              <a:t>今後の暮らしを考える手がかり</a:t>
            </a:r>
          </a:p>
          <a:p>
            <a:pPr lvl="1">
              <a:buFont typeface="Wingdings" panose="05000000000000000000" pitchFamily="2" charset="2"/>
              <a:buChar char="n"/>
            </a:pPr>
            <a:r>
              <a:rPr lang="ja-JP" altLang="en-US" sz="2200" dirty="0"/>
              <a:t>支援者側からの問題が生じなければよいか？</a:t>
            </a:r>
          </a:p>
          <a:p>
            <a:pPr lvl="1">
              <a:buFont typeface="Wingdings" panose="05000000000000000000" pitchFamily="2" charset="2"/>
              <a:buChar char="n"/>
            </a:pPr>
            <a:r>
              <a:rPr lang="ja-JP" altLang="en-US" sz="2200" dirty="0"/>
              <a:t>暮らしを支える（広げる）積極的な支援へ（予防）</a:t>
            </a:r>
          </a:p>
          <a:p>
            <a:pPr lvl="1">
              <a:buFont typeface="Wingdings" panose="05000000000000000000" pitchFamily="2" charset="2"/>
              <a:buChar char="n"/>
            </a:pPr>
            <a:r>
              <a:rPr lang="ja-JP" altLang="en-US" sz="2200" dirty="0"/>
              <a:t>理解を助け自立を支援する（構造化）</a:t>
            </a:r>
          </a:p>
          <a:p>
            <a:pPr marL="457200" lvl="1" indent="0">
              <a:buNone/>
            </a:pPr>
            <a:r>
              <a:rPr lang="ja-JP" altLang="en-US" sz="2000" dirty="0" smtClean="0"/>
              <a:t>　</a:t>
            </a:r>
            <a:r>
              <a:rPr lang="en-US" altLang="ja-JP" sz="2000" dirty="0" smtClean="0"/>
              <a:t>※</a:t>
            </a:r>
            <a:r>
              <a:rPr lang="ja-JP" altLang="en-US" sz="2000" dirty="0" smtClean="0"/>
              <a:t>今</a:t>
            </a:r>
            <a:r>
              <a:rPr lang="ja-JP" altLang="en-US" sz="2000" dirty="0"/>
              <a:t>できることを多くの場面で活用する</a:t>
            </a:r>
          </a:p>
          <a:p>
            <a:pPr>
              <a:spcBef>
                <a:spcPts val="3000"/>
              </a:spcBef>
              <a:buFont typeface="Wingdings" panose="05000000000000000000" pitchFamily="2" charset="2"/>
              <a:buChar char=""/>
            </a:pPr>
            <a:r>
              <a:rPr lang="ja-JP" altLang="en-US" sz="2400" b="1" dirty="0"/>
              <a:t>事業所のサービスとしてチームで支援する</a:t>
            </a:r>
          </a:p>
          <a:p>
            <a:endParaRPr kumimoji="1" lang="ja-JP" altLang="en-US" sz="2400" dirty="0"/>
          </a:p>
        </p:txBody>
      </p:sp>
      <p:sp>
        <p:nvSpPr>
          <p:cNvPr id="4" name="タイトル 1"/>
          <p:cNvSpPr txBox="1">
            <a:spLocks noGrp="1"/>
          </p:cNvSpPr>
          <p:nvPr>
            <p:ph type="title"/>
          </p:nvPr>
        </p:nvSpPr>
        <p:spPr bwMode="auto">
          <a:prstGeom prst="rect">
            <a:avLst/>
          </a:prstGeom>
          <a:noFill/>
          <a:ln w="9525">
            <a:noFill/>
            <a:miter lim="800000"/>
            <a:headEnd/>
            <a:tailEnd/>
          </a:ln>
        </p:spPr>
        <p:txBody>
          <a:bodyPr vert="horz" wrap="square" lIns="91440" tIns="45720" rIns="91440" bIns="45720" numCol="1" anchor="ctr" anchorCtr="0" compatLnSpc="1">
            <a:prstTxWarp prst="textNoShape">
              <a:avLst/>
            </a:prstTxWarp>
            <a:normAutofit/>
          </a:bodyPr>
          <a:lstStyle>
            <a:lvl1pPr algn="ctr" rtl="0" fontAlgn="base">
              <a:spcBef>
                <a:spcPct val="0"/>
              </a:spcBef>
              <a:spcAft>
                <a:spcPct val="0"/>
              </a:spcAft>
              <a:defRPr kumimoji="1" sz="4400" kern="1200">
                <a:solidFill>
                  <a:schemeClr val="tx1"/>
                </a:solidFill>
                <a:latin typeface="+mj-lt"/>
                <a:ea typeface="+mj-ea"/>
                <a:cs typeface="+mj-cs"/>
              </a:defRPr>
            </a:lvl1pPr>
            <a:lvl2pPr algn="ctr" rtl="0" fontAlgn="base">
              <a:spcBef>
                <a:spcPct val="0"/>
              </a:spcBef>
              <a:spcAft>
                <a:spcPct val="0"/>
              </a:spcAft>
              <a:defRPr kumimoji="1" sz="4400">
                <a:solidFill>
                  <a:schemeClr val="tx1"/>
                </a:solidFill>
                <a:latin typeface="Calibri" pitchFamily="34" charset="0"/>
                <a:ea typeface="ＭＳ Ｐゴシック" charset="-128"/>
              </a:defRPr>
            </a:lvl2pPr>
            <a:lvl3pPr algn="ctr" rtl="0" fontAlgn="base">
              <a:spcBef>
                <a:spcPct val="0"/>
              </a:spcBef>
              <a:spcAft>
                <a:spcPct val="0"/>
              </a:spcAft>
              <a:defRPr kumimoji="1" sz="4400">
                <a:solidFill>
                  <a:schemeClr val="tx1"/>
                </a:solidFill>
                <a:latin typeface="Calibri" pitchFamily="34" charset="0"/>
                <a:ea typeface="ＭＳ Ｐゴシック" charset="-128"/>
              </a:defRPr>
            </a:lvl3pPr>
            <a:lvl4pPr algn="ctr" rtl="0" fontAlgn="base">
              <a:spcBef>
                <a:spcPct val="0"/>
              </a:spcBef>
              <a:spcAft>
                <a:spcPct val="0"/>
              </a:spcAft>
              <a:defRPr kumimoji="1" sz="4400">
                <a:solidFill>
                  <a:schemeClr val="tx1"/>
                </a:solidFill>
                <a:latin typeface="Calibri" pitchFamily="34" charset="0"/>
                <a:ea typeface="ＭＳ Ｐゴシック" charset="-128"/>
              </a:defRPr>
            </a:lvl4pPr>
            <a:lvl5pPr algn="ctr" rtl="0" fontAlgn="base">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a:lstStyle>
          <a:p>
            <a:pPr algn="l"/>
            <a:r>
              <a:rPr lang="ja-JP" altLang="en-US" sz="4000" b="1" dirty="0" smtClean="0">
                <a:latin typeface="メイリオ" panose="020B0604030504040204" pitchFamily="50" charset="-128"/>
                <a:ea typeface="メイリオ" panose="020B0604030504040204" pitchFamily="50" charset="-128"/>
                <a:cs typeface="メイリオ" panose="020B0604030504040204" pitchFamily="50" charset="-128"/>
              </a:rPr>
              <a:t>まとめ</a:t>
            </a:r>
            <a:r>
              <a:rPr lang="ja-JP" altLang="en-US" sz="400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3300" dirty="0" smtClean="0">
                <a:latin typeface="メイリオ" panose="020B0604030504040204" pitchFamily="50" charset="-128"/>
                <a:ea typeface="メイリオ" panose="020B0604030504040204" pitchFamily="50" charset="-128"/>
                <a:cs typeface="メイリオ" panose="020B0604030504040204" pitchFamily="50" charset="-128"/>
              </a:rPr>
              <a:t>支援計画作成のプロセスが重要</a:t>
            </a:r>
            <a:endParaRPr lang="ja-JP" altLang="en-US" sz="33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07977575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p:nvPr/>
        </p:nvSpPr>
        <p:spPr>
          <a:xfrm>
            <a:off x="628650" y="1460500"/>
            <a:ext cx="7992000" cy="390203"/>
          </a:xfrm>
          <a:prstGeom prst="round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Ins="72000" bIns="36000" rtlCol="0" anchor="ctr"/>
          <a:lstStyle/>
          <a:p>
            <a:pPr algn="ctr"/>
            <a:r>
              <a:rPr lang="ja-JP" altLang="en-US" sz="1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観察・予測</a:t>
            </a:r>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｜日々の生活状況やアセスメントシート等から情報を収集</a:t>
            </a:r>
            <a:endParaRPr kumimoji="1"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角丸四角形 5"/>
          <p:cNvSpPr/>
          <p:nvPr/>
        </p:nvSpPr>
        <p:spPr>
          <a:xfrm>
            <a:off x="3059832" y="2726675"/>
            <a:ext cx="3888432" cy="616046"/>
          </a:xfrm>
          <a:prstGeom prst="round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rtlCol="0" anchor="ctr"/>
          <a:lstStyle/>
          <a:p>
            <a:pPr>
              <a:lnSpc>
                <a:spcPts val="2300"/>
              </a:lnSpc>
            </a:pPr>
            <a:r>
              <a:rPr lang="ja-JP" altLang="en-US"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① 背景の障害特性を推測</a:t>
            </a:r>
            <a:r>
              <a:rPr lang="ja-JP" altLang="en-US" sz="16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｜氷山モデル</a:t>
            </a:r>
            <a:endParaRPr lang="en-US" altLang="ja-JP" sz="16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300"/>
              </a:lnSpc>
            </a:pPr>
            <a:endParaRPr lang="en-US" altLang="ja-JP" sz="16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角丸四角形 10"/>
          <p:cNvSpPr/>
          <p:nvPr/>
        </p:nvSpPr>
        <p:spPr>
          <a:xfrm>
            <a:off x="3059832" y="2103142"/>
            <a:ext cx="5560818" cy="386408"/>
          </a:xfrm>
          <a:prstGeom prst="round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Ins="72000" bIns="36000" rtlCol="0" anchor="ctr"/>
          <a:lstStyle/>
          <a:p>
            <a:pPr algn="ctr"/>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生</a:t>
            </a:r>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じている問題・生じうるリスクを具体的に記す</a:t>
            </a:r>
            <a:endParaRPr kumimoji="1"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15" name="直線矢印コネクタ 14"/>
          <p:cNvCxnSpPr/>
          <p:nvPr/>
        </p:nvCxnSpPr>
        <p:spPr>
          <a:xfrm>
            <a:off x="2195736" y="1850703"/>
            <a:ext cx="0" cy="2664000"/>
          </a:xfrm>
          <a:prstGeom prst="straightConnector1">
            <a:avLst/>
          </a:prstGeom>
          <a:ln w="31750">
            <a:solidFill>
              <a:schemeClr val="accent5">
                <a:lumMod val="40000"/>
                <a:lumOff val="60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7" name="直線矢印コネクタ 16"/>
          <p:cNvCxnSpPr/>
          <p:nvPr/>
        </p:nvCxnSpPr>
        <p:spPr>
          <a:xfrm>
            <a:off x="5750158" y="3567873"/>
            <a:ext cx="0" cy="227224"/>
          </a:xfrm>
          <a:prstGeom prst="straightConnector1">
            <a:avLst/>
          </a:prstGeom>
          <a:ln w="31750">
            <a:solidFill>
              <a:schemeClr val="accent5">
                <a:lumMod val="40000"/>
                <a:lumOff val="60000"/>
              </a:schemeClr>
            </a:solidFill>
            <a:tailEnd type="triangle" w="lg" len="lg"/>
          </a:ln>
        </p:spPr>
        <p:style>
          <a:lnRef idx="1">
            <a:schemeClr val="accent1"/>
          </a:lnRef>
          <a:fillRef idx="0">
            <a:schemeClr val="accent1"/>
          </a:fillRef>
          <a:effectRef idx="0">
            <a:schemeClr val="accent1"/>
          </a:effectRef>
          <a:fontRef idx="minor">
            <a:schemeClr val="tx1"/>
          </a:fontRef>
        </p:style>
      </p:cxnSp>
      <p:sp>
        <p:nvSpPr>
          <p:cNvPr id="16" name="タイトル 1"/>
          <p:cNvSpPr txBox="1">
            <a:spLocks noGrp="1"/>
          </p:cNvSpPr>
          <p:nvPr>
            <p:ph type="title"/>
          </p:nvPr>
        </p:nvSpPr>
        <p:spPr bwMode="auto">
          <a:prstGeom prst="rect">
            <a:avLst/>
          </a:prstGeom>
          <a:noFill/>
          <a:ln w="9525">
            <a:noFill/>
            <a:miter lim="800000"/>
            <a:headEnd/>
            <a:tailEnd/>
          </a:ln>
        </p:spPr>
        <p:txBody>
          <a:bodyPr vert="horz" wrap="square" lIns="91440" tIns="45720" rIns="91440" bIns="45720" numCol="1" anchor="ctr" anchorCtr="0" compatLnSpc="1">
            <a:prstTxWarp prst="textNoShape">
              <a:avLst/>
            </a:prstTxWarp>
            <a:normAutofit/>
          </a:bodyPr>
          <a:lstStyle>
            <a:lvl1pPr algn="ctr" rtl="0" fontAlgn="base">
              <a:spcBef>
                <a:spcPct val="0"/>
              </a:spcBef>
              <a:spcAft>
                <a:spcPct val="0"/>
              </a:spcAft>
              <a:defRPr kumimoji="1" sz="4400" kern="1200">
                <a:solidFill>
                  <a:schemeClr val="tx1"/>
                </a:solidFill>
                <a:latin typeface="+mj-lt"/>
                <a:ea typeface="+mj-ea"/>
                <a:cs typeface="+mj-cs"/>
              </a:defRPr>
            </a:lvl1pPr>
            <a:lvl2pPr algn="ctr" rtl="0" fontAlgn="base">
              <a:spcBef>
                <a:spcPct val="0"/>
              </a:spcBef>
              <a:spcAft>
                <a:spcPct val="0"/>
              </a:spcAft>
              <a:defRPr kumimoji="1" sz="4400">
                <a:solidFill>
                  <a:schemeClr val="tx1"/>
                </a:solidFill>
                <a:latin typeface="Calibri" pitchFamily="34" charset="0"/>
                <a:ea typeface="ＭＳ Ｐゴシック" charset="-128"/>
              </a:defRPr>
            </a:lvl2pPr>
            <a:lvl3pPr algn="ctr" rtl="0" fontAlgn="base">
              <a:spcBef>
                <a:spcPct val="0"/>
              </a:spcBef>
              <a:spcAft>
                <a:spcPct val="0"/>
              </a:spcAft>
              <a:defRPr kumimoji="1" sz="4400">
                <a:solidFill>
                  <a:schemeClr val="tx1"/>
                </a:solidFill>
                <a:latin typeface="Calibri" pitchFamily="34" charset="0"/>
                <a:ea typeface="ＭＳ Ｐゴシック" charset="-128"/>
              </a:defRPr>
            </a:lvl3pPr>
            <a:lvl4pPr algn="ctr" rtl="0" fontAlgn="base">
              <a:spcBef>
                <a:spcPct val="0"/>
              </a:spcBef>
              <a:spcAft>
                <a:spcPct val="0"/>
              </a:spcAft>
              <a:defRPr kumimoji="1" sz="4400">
                <a:solidFill>
                  <a:schemeClr val="tx1"/>
                </a:solidFill>
                <a:latin typeface="Calibri" pitchFamily="34" charset="0"/>
                <a:ea typeface="ＭＳ Ｐゴシック" charset="-128"/>
              </a:defRPr>
            </a:lvl4pPr>
            <a:lvl5pPr algn="ctr" rtl="0" fontAlgn="base">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a:lstStyle>
          <a:p>
            <a:pPr algn="l"/>
            <a:r>
              <a:rPr lang="ja-JP" altLang="en-US" sz="4000" b="1" dirty="0" smtClean="0">
                <a:latin typeface="メイリオ" panose="020B0604030504040204" pitchFamily="50" charset="-128"/>
                <a:ea typeface="メイリオ" panose="020B0604030504040204" pitchFamily="50" charset="-128"/>
                <a:cs typeface="メイリオ" panose="020B0604030504040204" pitchFamily="50" charset="-128"/>
              </a:rPr>
              <a:t>まとめ｜</a:t>
            </a:r>
            <a:r>
              <a:rPr lang="ja-JP" altLang="en-US" sz="3600" dirty="0" smtClean="0">
                <a:latin typeface="メイリオ" panose="020B0604030504040204" pitchFamily="50" charset="-128"/>
                <a:ea typeface="メイリオ" panose="020B0604030504040204" pitchFamily="50" charset="-128"/>
                <a:cs typeface="メイリオ" panose="020B0604030504040204" pitchFamily="50" charset="-128"/>
              </a:rPr>
              <a:t>手順書の作成プロセス</a:t>
            </a:r>
            <a:endParaRPr lang="ja-JP" altLang="en-US" sz="3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 name="角丸四角形 18"/>
          <p:cNvSpPr/>
          <p:nvPr/>
        </p:nvSpPr>
        <p:spPr>
          <a:xfrm>
            <a:off x="3059832" y="3838805"/>
            <a:ext cx="3888432" cy="329415"/>
          </a:xfrm>
          <a:prstGeom prst="round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rtlCol="0" anchor="ctr"/>
          <a:lstStyle/>
          <a:p>
            <a:pPr>
              <a:lnSpc>
                <a:spcPts val="2300"/>
              </a:lnSpc>
            </a:pPr>
            <a:r>
              <a:rPr lang="ja-JP" altLang="en-US"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② 障害特性を「強み」の表現に変換</a:t>
            </a:r>
            <a:endParaRPr lang="en-US" altLang="ja-JP" sz="16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20" name="直線矢印コネクタ 19"/>
          <p:cNvCxnSpPr/>
          <p:nvPr/>
        </p:nvCxnSpPr>
        <p:spPr>
          <a:xfrm>
            <a:off x="5724128" y="1850703"/>
            <a:ext cx="0" cy="227224"/>
          </a:xfrm>
          <a:prstGeom prst="straightConnector1">
            <a:avLst/>
          </a:prstGeom>
          <a:ln w="31750">
            <a:solidFill>
              <a:schemeClr val="accent5">
                <a:lumMod val="40000"/>
                <a:lumOff val="60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p:nvPr/>
        </p:nvCxnSpPr>
        <p:spPr>
          <a:xfrm>
            <a:off x="5750158" y="2489550"/>
            <a:ext cx="0" cy="227224"/>
          </a:xfrm>
          <a:prstGeom prst="straightConnector1">
            <a:avLst/>
          </a:prstGeom>
          <a:ln w="31750">
            <a:solidFill>
              <a:schemeClr val="accent5">
                <a:lumMod val="40000"/>
                <a:lumOff val="60000"/>
              </a:schemeClr>
            </a:solidFill>
            <a:tailEnd type="triangle" w="lg" len="lg"/>
          </a:ln>
        </p:spPr>
        <p:style>
          <a:lnRef idx="1">
            <a:schemeClr val="accent1"/>
          </a:lnRef>
          <a:fillRef idx="0">
            <a:schemeClr val="accent1"/>
          </a:fillRef>
          <a:effectRef idx="0">
            <a:schemeClr val="accent1"/>
          </a:effectRef>
          <a:fontRef idx="minor">
            <a:schemeClr val="tx1"/>
          </a:fontRef>
        </p:style>
      </p:cxnSp>
      <p:sp>
        <p:nvSpPr>
          <p:cNvPr id="22" name="角丸四角形 21"/>
          <p:cNvSpPr/>
          <p:nvPr/>
        </p:nvSpPr>
        <p:spPr>
          <a:xfrm>
            <a:off x="628649" y="4555883"/>
            <a:ext cx="3871343" cy="357721"/>
          </a:xfrm>
          <a:prstGeom prst="round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rtlCol="0" anchor="ctr"/>
          <a:lstStyle/>
          <a:p>
            <a:pPr>
              <a:lnSpc>
                <a:spcPts val="2300"/>
              </a:lnSpc>
            </a:pPr>
            <a:r>
              <a:rPr lang="ja-JP" altLang="en-US"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③ 他の場面から「強み」のリスト追加</a:t>
            </a:r>
            <a:endParaRPr lang="en-US" altLang="ja-JP" sz="16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6" name="テキスト ボックス 25"/>
          <p:cNvSpPr txBox="1"/>
          <p:nvPr/>
        </p:nvSpPr>
        <p:spPr>
          <a:xfrm>
            <a:off x="3059832" y="2997153"/>
            <a:ext cx="5560818" cy="570720"/>
          </a:xfrm>
          <a:prstGeom prst="rect">
            <a:avLst/>
          </a:prstGeom>
          <a:solidFill>
            <a:schemeClr val="bg1"/>
          </a:solidFill>
          <a:ln w="19050">
            <a:solidFill>
              <a:schemeClr val="tx1"/>
            </a:solidFill>
          </a:ln>
        </p:spPr>
        <p:txBody>
          <a:bodyPr wrap="square" lIns="72000" tIns="72000" rIns="72000" bIns="36000" rtlCol="0">
            <a:spAutoFit/>
          </a:bodyPr>
          <a:lstStyle/>
          <a:p>
            <a:pPr>
              <a:lnSpc>
                <a:spcPts val="1800"/>
              </a:lnSpc>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行動の背景にある障害特性（生物学的・心理的</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）と環境要因を</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推測し、リストアップする。</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7" name="テキスト ボックス 26"/>
          <p:cNvSpPr txBox="1"/>
          <p:nvPr/>
        </p:nvSpPr>
        <p:spPr>
          <a:xfrm>
            <a:off x="3059832" y="4118439"/>
            <a:ext cx="5560818" cy="339887"/>
          </a:xfrm>
          <a:prstGeom prst="rect">
            <a:avLst/>
          </a:prstGeom>
          <a:solidFill>
            <a:schemeClr val="bg1"/>
          </a:solidFill>
          <a:ln w="19050">
            <a:solidFill>
              <a:schemeClr val="tx1"/>
            </a:solidFill>
          </a:ln>
        </p:spPr>
        <p:txBody>
          <a:bodyPr wrap="square" lIns="72000" tIns="72000" rIns="72000" bIns="36000" rtlCol="0">
            <a:spAutoFit/>
          </a:bodyPr>
          <a:lstStyle/>
          <a:p>
            <a:pPr>
              <a:lnSpc>
                <a:spcPts val="1800"/>
              </a:lnSpc>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リストアップした障害特性を「強み」の表現に変換</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する 。</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8" name="テキスト ボックス 27"/>
          <p:cNvSpPr txBox="1"/>
          <p:nvPr/>
        </p:nvSpPr>
        <p:spPr>
          <a:xfrm>
            <a:off x="628649" y="4850598"/>
            <a:ext cx="7997993" cy="413822"/>
          </a:xfrm>
          <a:prstGeom prst="rect">
            <a:avLst/>
          </a:prstGeom>
          <a:solidFill>
            <a:schemeClr val="bg1"/>
          </a:solidFill>
          <a:ln w="19050">
            <a:solidFill>
              <a:schemeClr val="tx1"/>
            </a:solidFill>
          </a:ln>
        </p:spPr>
        <p:txBody>
          <a:bodyPr wrap="square" lIns="72000" tIns="72000" rIns="72000" bIns="36000" rtlCol="0">
            <a:spAutoFit/>
          </a:bodyPr>
          <a:lstStyle/>
          <a:p>
            <a:pPr>
              <a:lnSpc>
                <a:spcPts val="2300"/>
              </a:lnSpc>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他の場面の観察から、リストされていない「強み」を加える</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9" name="角丸四角形 28"/>
          <p:cNvSpPr/>
          <p:nvPr/>
        </p:nvSpPr>
        <p:spPr>
          <a:xfrm>
            <a:off x="628649" y="5543893"/>
            <a:ext cx="3871343" cy="357721"/>
          </a:xfrm>
          <a:prstGeom prst="round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rtlCol="0" anchor="ctr"/>
          <a:lstStyle/>
          <a:p>
            <a:pPr>
              <a:lnSpc>
                <a:spcPts val="2300"/>
              </a:lnSpc>
            </a:pPr>
            <a:r>
              <a:rPr lang="ja-JP" altLang="en-US"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④ 「強み」を活かした新たな環境</a:t>
            </a:r>
            <a:endParaRPr lang="en-US" altLang="ja-JP" sz="16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33" name="直線矢印コネクタ 32"/>
          <p:cNvCxnSpPr/>
          <p:nvPr/>
        </p:nvCxnSpPr>
        <p:spPr>
          <a:xfrm>
            <a:off x="5750158" y="4458326"/>
            <a:ext cx="0" cy="360000"/>
          </a:xfrm>
          <a:prstGeom prst="straightConnector1">
            <a:avLst/>
          </a:prstGeom>
          <a:ln w="31750">
            <a:solidFill>
              <a:schemeClr val="accent5">
                <a:lumMod val="40000"/>
                <a:lumOff val="60000"/>
              </a:schemeClr>
            </a:solidFill>
            <a:tailEnd type="triangle" w="lg" len="lg"/>
          </a:ln>
        </p:spPr>
        <p:style>
          <a:lnRef idx="1">
            <a:schemeClr val="accent1"/>
          </a:lnRef>
          <a:fillRef idx="0">
            <a:schemeClr val="accent1"/>
          </a:fillRef>
          <a:effectRef idx="0">
            <a:schemeClr val="accent1"/>
          </a:effectRef>
          <a:fontRef idx="minor">
            <a:schemeClr val="tx1"/>
          </a:fontRef>
        </p:style>
      </p:cxnSp>
      <p:sp>
        <p:nvSpPr>
          <p:cNvPr id="34" name="テキスト ボックス 33"/>
          <p:cNvSpPr txBox="1"/>
          <p:nvPr/>
        </p:nvSpPr>
        <p:spPr>
          <a:xfrm>
            <a:off x="628648" y="5810784"/>
            <a:ext cx="7992001" cy="580534"/>
          </a:xfrm>
          <a:prstGeom prst="rect">
            <a:avLst/>
          </a:prstGeom>
          <a:solidFill>
            <a:schemeClr val="bg1"/>
          </a:solidFill>
          <a:ln w="19050">
            <a:solidFill>
              <a:schemeClr val="tx1"/>
            </a:solidFill>
          </a:ln>
        </p:spPr>
        <p:txBody>
          <a:bodyPr wrap="square" lIns="72000" tIns="72000" rIns="72000" bIns="36000" rtlCol="0">
            <a:spAutoFit/>
          </a:bodyPr>
          <a:lstStyle/>
          <a:p>
            <a:pPr>
              <a:lnSpc>
                <a:spcPts val="1800"/>
              </a:lnSpc>
            </a:pP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生じている問題・生じうるリスクのある場面で、「強み」のリストを活かした環境づくり（構造化）の計画を立てる。</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24" name="直線矢印コネクタ 23"/>
          <p:cNvCxnSpPr/>
          <p:nvPr/>
        </p:nvCxnSpPr>
        <p:spPr>
          <a:xfrm>
            <a:off x="3923928" y="5264420"/>
            <a:ext cx="0" cy="227224"/>
          </a:xfrm>
          <a:prstGeom prst="straightConnector1">
            <a:avLst/>
          </a:prstGeom>
          <a:ln w="31750">
            <a:solidFill>
              <a:schemeClr val="accent5">
                <a:lumMod val="40000"/>
                <a:lumOff val="60000"/>
              </a:schemeClr>
            </a:solidFill>
            <a:tailEnd type="triangle"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3440287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365127"/>
            <a:ext cx="7886700" cy="1095373"/>
          </a:xfrm>
        </p:spPr>
        <p:txBody>
          <a:bodyPr>
            <a:normAutofit/>
          </a:bodyPr>
          <a:lstStyle/>
          <a:p>
            <a:pPr algn="l"/>
            <a:r>
              <a:rPr kumimoji="1" lang="ja-JP" altLang="en-US" sz="4000" b="1" dirty="0" smtClean="0">
                <a:latin typeface="メイリオ" panose="020B0604030504040204" pitchFamily="50" charset="-128"/>
                <a:ea typeface="メイリオ" panose="020B0604030504040204" pitchFamily="50" charset="-128"/>
                <a:cs typeface="メイリオ" panose="020B0604030504040204" pitchFamily="50" charset="-128"/>
              </a:rPr>
              <a:t>参考文献</a:t>
            </a:r>
            <a:endParaRPr kumimoji="1" lang="ja-JP" altLang="en-US" sz="3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628650" y="1600200"/>
            <a:ext cx="7886700" cy="4925144"/>
          </a:xfrm>
        </p:spPr>
        <p:txBody>
          <a:bodyPr>
            <a:normAutofit/>
          </a:bodyPr>
          <a:lstStyle/>
          <a:p>
            <a:pPr marL="452438" indent="-269875" algn="just">
              <a:spcBef>
                <a:spcPts val="600"/>
              </a:spcBef>
              <a:buFont typeface="Wingdings" panose="05000000000000000000" pitchFamily="2" charset="2"/>
              <a:buChar char="n"/>
            </a:pPr>
            <a:r>
              <a:rPr lang="zh-TW" altLang="en-US" sz="2000" dirty="0">
                <a:latin typeface="メイリオ" panose="020B0604030504040204" pitchFamily="50" charset="-128"/>
                <a:ea typeface="メイリオ" panose="020B0604030504040204" pitchFamily="50" charset="-128"/>
                <a:cs typeface="メイリオ" panose="020B0604030504040204" pitchFamily="50" charset="-128"/>
              </a:rPr>
              <a:t>藤村出</a:t>
            </a:r>
            <a:r>
              <a:rPr lang="zh-TW" altLang="en-US" sz="20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服巻</a:t>
            </a:r>
            <a:r>
              <a:rPr lang="zh-TW" altLang="en-US" sz="2000" dirty="0" smtClean="0">
                <a:latin typeface="メイリオ" panose="020B0604030504040204" pitchFamily="50" charset="-128"/>
                <a:ea typeface="メイリオ" panose="020B0604030504040204" pitchFamily="50" charset="-128"/>
                <a:cs typeface="メイリオ" panose="020B0604030504040204" pitchFamily="50" charset="-128"/>
              </a:rPr>
              <a:t>智子</a:t>
            </a:r>
            <a:r>
              <a:rPr lang="zh-TW" altLang="en-US" sz="2000" dirty="0">
                <a:latin typeface="メイリオ" panose="020B0604030504040204" pitchFamily="50" charset="-128"/>
                <a:ea typeface="メイリオ" panose="020B0604030504040204" pitchFamily="50" charset="-128"/>
                <a:cs typeface="メイリオ" panose="020B0604030504040204" pitchFamily="50" charset="-128"/>
              </a:rPr>
              <a:t>、諏訪利明、内山登紀夫、安倍陽子、</a:t>
            </a:r>
            <a:r>
              <a:rPr lang="zh-TW" altLang="en-US" sz="2000" dirty="0" smtClean="0">
                <a:latin typeface="メイリオ" panose="020B0604030504040204" pitchFamily="50" charset="-128"/>
                <a:ea typeface="メイリオ" panose="020B0604030504040204" pitchFamily="50" charset="-128"/>
                <a:cs typeface="メイリオ" panose="020B0604030504040204" pitchFamily="50" charset="-128"/>
              </a:rPr>
              <a:t>鈴木信五</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「自閉症のひとたちへの援助システム</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a:t>
            </a:r>
            <a:r>
              <a:rPr lang="zh-TW" altLang="en-US" sz="2000" dirty="0">
                <a:latin typeface="メイリオ" panose="020B0604030504040204" pitchFamily="50" charset="-128"/>
                <a:ea typeface="メイリオ" panose="020B0604030504040204" pitchFamily="50" charset="-128"/>
                <a:cs typeface="メイリオ" panose="020B0604030504040204" pitchFamily="50" charset="-128"/>
              </a:rPr>
              <a:t>朝日新聞厚生文化</a:t>
            </a:r>
            <a:r>
              <a:rPr lang="zh-TW" altLang="en-US" sz="2000" dirty="0" smtClean="0">
                <a:latin typeface="メイリオ" panose="020B0604030504040204" pitchFamily="50" charset="-128"/>
                <a:ea typeface="メイリオ" panose="020B0604030504040204" pitchFamily="50" charset="-128"/>
                <a:cs typeface="メイリオ" panose="020B0604030504040204" pitchFamily="50" charset="-128"/>
              </a:rPr>
              <a:t>事業団</a:t>
            </a:r>
            <a:r>
              <a:rPr lang="ja-JP" altLang="en-US" sz="2000" dirty="0" err="1"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rPr>
              <a:t>1999</a:t>
            </a:r>
          </a:p>
          <a:p>
            <a:pPr marL="452438" indent="-269875" algn="just">
              <a:spcBef>
                <a:spcPts val="600"/>
              </a:spcBef>
              <a:buFont typeface="Wingdings" panose="05000000000000000000" pitchFamily="2" charset="2"/>
              <a:buChar char="n"/>
            </a:pPr>
            <a:r>
              <a:rPr lang="zh-TW" altLang="en-US" sz="2000" dirty="0">
                <a:latin typeface="メイリオ" panose="020B0604030504040204" pitchFamily="50" charset="-128"/>
                <a:ea typeface="メイリオ" panose="020B0604030504040204" pitchFamily="50" charset="-128"/>
                <a:cs typeface="メイリオ" panose="020B0604030504040204" pitchFamily="50" charset="-128"/>
              </a:rPr>
              <a:t>佐々木正美、内山登紀夫、村松陽子</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自閉症の人たちを支援するということ」</a:t>
            </a:r>
            <a:r>
              <a:rPr lang="zh-TW" altLang="en-US" sz="2000" dirty="0">
                <a:latin typeface="メイリオ" panose="020B0604030504040204" pitchFamily="50" charset="-128"/>
                <a:ea typeface="メイリオ" panose="020B0604030504040204" pitchFamily="50" charset="-128"/>
                <a:cs typeface="メイリオ" panose="020B0604030504040204" pitchFamily="50" charset="-128"/>
              </a:rPr>
              <a:t>朝日新聞厚生文化事業団</a:t>
            </a:r>
            <a:r>
              <a:rPr lang="ja-JP" altLang="en-US" sz="2000" dirty="0" err="1"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rPr>
              <a:t>2001</a:t>
            </a:r>
          </a:p>
          <a:p>
            <a:pPr marL="452438" indent="-269875" algn="just">
              <a:spcBef>
                <a:spcPts val="600"/>
              </a:spcBef>
              <a:buFont typeface="Wingdings" panose="05000000000000000000" pitchFamily="2" charset="2"/>
              <a:buChar char="n"/>
            </a:pP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ノースカロライナ大学医学部精神科</a:t>
            </a:r>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TEACCH</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部／服巻繁「見える形でわかりやすく</a:t>
            </a:r>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―TEACCH</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における視覚的構造化と自立課題」エンパワメント研究所，</a:t>
            </a:r>
            <a:r>
              <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rPr>
              <a:t>2004</a:t>
            </a:r>
          </a:p>
          <a:p>
            <a:pPr marL="452438" indent="-269875" algn="just">
              <a:spcBef>
                <a:spcPts val="600"/>
              </a:spcBef>
              <a:buFont typeface="Wingdings" panose="05000000000000000000" pitchFamily="2" charset="2"/>
              <a:buChar char="n"/>
            </a:pP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佐々木</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正美／宮原一郎「自閉症児のための絵で見る</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構造化」</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学習研究社（学研），</a:t>
            </a:r>
            <a:r>
              <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rPr>
              <a:t>2004</a:t>
            </a:r>
          </a:p>
          <a:p>
            <a:pPr marL="452438" indent="-269875" algn="just">
              <a:lnSpc>
                <a:spcPct val="100000"/>
              </a:lnSpc>
              <a:spcBef>
                <a:spcPts val="600"/>
              </a:spcBef>
              <a:buFont typeface="Wingdings" panose="05000000000000000000" pitchFamily="2" charset="2"/>
              <a:buChar char="n"/>
            </a:pP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佐々木</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正美「自閉症のすべてがわかる本」講談社，</a:t>
            </a:r>
            <a:r>
              <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rPr>
              <a:t>2006</a:t>
            </a:r>
          </a:p>
          <a:p>
            <a:pPr marL="452438" indent="-269875" algn="just">
              <a:lnSpc>
                <a:spcPct val="100000"/>
              </a:lnSpc>
              <a:spcBef>
                <a:spcPts val="600"/>
              </a:spcBef>
              <a:buFont typeface="Wingdings" panose="05000000000000000000" pitchFamily="2" charset="2"/>
              <a:buChar char="n"/>
            </a:pP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水野敦之「「気づき」と「できる」から始めるフレームワークを</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活用</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した自閉症支援」エンパワメント研究所，</a:t>
            </a:r>
            <a:r>
              <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rPr>
              <a:t>2011</a:t>
            </a:r>
          </a:p>
        </p:txBody>
      </p:sp>
    </p:spTree>
    <p:extLst>
      <p:ext uri="{BB962C8B-B14F-4D97-AF65-F5344CB8AC3E}">
        <p14:creationId xmlns:p14="http://schemas.microsoft.com/office/powerpoint/2010/main" val="21111965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61445" y="1628800"/>
            <a:ext cx="8229600" cy="4569371"/>
          </a:xfrm>
          <a:noFill/>
        </p:spPr>
        <p:txBody>
          <a:bodyPr/>
          <a:lstStyle/>
          <a:p>
            <a:pPr marL="0" indent="0">
              <a:lnSpc>
                <a:spcPts val="3400"/>
              </a:lnSpc>
              <a:buNone/>
            </a:pP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「情報シート」（別刷）の内容を確認します。</a:t>
            </a:r>
            <a:endParaRPr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ts val="3400"/>
              </a:lnSpc>
              <a:buNone/>
            </a:pP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　■ 高崎のぞむさんの生育歴　　</a:t>
            </a:r>
            <a:endPar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ts val="3400"/>
              </a:lnSpc>
              <a:buNone/>
            </a:pPr>
            <a:r>
              <a:rPr kumimoji="1" lang="ja-JP" altLang="en-US" sz="2000" dirty="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　■ </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サービス等利用計画</a:t>
            </a:r>
            <a:r>
              <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要約</a:t>
            </a:r>
            <a:r>
              <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2000" dirty="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　</a:t>
            </a:r>
            <a:endParaRPr kumimoji="1"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ts val="3400"/>
              </a:lnSpc>
              <a:buNone/>
            </a:pP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　■ サービス等利用計画</a:t>
            </a:r>
            <a:r>
              <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週間計画表</a:t>
            </a:r>
            <a:r>
              <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rPr>
              <a:t>】</a:t>
            </a:r>
          </a:p>
          <a:p>
            <a:pPr marL="0" indent="0">
              <a:lnSpc>
                <a:spcPts val="3400"/>
              </a:lnSpc>
              <a:buNone/>
            </a:pP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個別支援計画　</a:t>
            </a:r>
            <a:endPar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ts val="3400"/>
              </a:lnSpc>
              <a:buNone/>
            </a:pP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　■ 生活介護事業所「あじさい」　　</a:t>
            </a:r>
            <a:endPar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ts val="3400"/>
              </a:lnSpc>
              <a:buNone/>
            </a:pP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　■ 支援の留意点　 </a:t>
            </a:r>
            <a:endPar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ts val="1500"/>
              </a:lnSpc>
              <a:buNone/>
            </a:pPr>
            <a:r>
              <a:rPr lang="en-US" altLang="ja-JP" sz="8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rPr>
              <a:t>   </a:t>
            </a:r>
          </a:p>
          <a:p>
            <a:pPr marL="0" indent="0">
              <a:lnSpc>
                <a:spcPts val="3400"/>
              </a:lnSpc>
              <a:buNone/>
            </a:pP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000" dirty="0" smtClean="0">
                <a:solidFill>
                  <a:schemeClr val="bg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 追加情報</a:t>
            </a:r>
            <a:endPar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ts val="3400"/>
              </a:lnSpc>
              <a:buNone/>
            </a:pP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000" dirty="0" smtClean="0">
                <a:solidFill>
                  <a:schemeClr val="bg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 行動援護を利用したのぞむさんの外出</a:t>
            </a:r>
            <a:endParaRPr kumimoji="1"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タイトル 1"/>
          <p:cNvSpPr>
            <a:spLocks noGrp="1"/>
          </p:cNvSpPr>
          <p:nvPr>
            <p:ph type="title"/>
          </p:nvPr>
        </p:nvSpPr>
        <p:spPr>
          <a:xfrm>
            <a:off x="661445" y="274638"/>
            <a:ext cx="8025354" cy="1143000"/>
          </a:xfrm>
        </p:spPr>
        <p:txBody>
          <a:bodyPr anchor="ctr">
            <a:normAutofit/>
          </a:bodyPr>
          <a:lstStyle/>
          <a:p>
            <a:pPr algn="l"/>
            <a:r>
              <a:rPr lang="ja-JP" altLang="en-US" sz="4000" b="1" dirty="0">
                <a:latin typeface="メイリオ" panose="020B0604030504040204" pitchFamily="50" charset="-128"/>
                <a:ea typeface="メイリオ" panose="020B0604030504040204" pitchFamily="50" charset="-128"/>
                <a:cs typeface="メイリオ" panose="020B0604030504040204" pitchFamily="50" charset="-128"/>
              </a:rPr>
              <a:t>事例の紹介｜</a:t>
            </a:r>
            <a:r>
              <a:rPr lang="ja-JP" altLang="en-US" sz="4000" dirty="0">
                <a:latin typeface="メイリオ" panose="020B0604030504040204" pitchFamily="50" charset="-128"/>
                <a:ea typeface="メイリオ" panose="020B0604030504040204" pitchFamily="50" charset="-128"/>
                <a:cs typeface="メイリオ" panose="020B0604030504040204" pitchFamily="50" charset="-128"/>
              </a:rPr>
              <a:t>高崎のぞむ さん</a:t>
            </a:r>
            <a:endParaRPr kumimoji="1" lang="ja-JP" altLang="en-US" sz="4000" dirty="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026" name="Picture 2" descr="https://encrypted-tbn1.gstatic.com/images?q=tbn:ANd9GcTj_JVD_VkRCAJUXxkTcEdKBSFvepsvt0gIdR11nVGNbWNdoM7ZRefiK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20272" y="1556792"/>
            <a:ext cx="627106" cy="6271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443560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365127"/>
            <a:ext cx="7886700" cy="975641"/>
          </a:xfrm>
        </p:spPr>
        <p:txBody>
          <a:bodyPr>
            <a:normAutofit/>
          </a:bodyPr>
          <a:lstStyle/>
          <a:p>
            <a:pPr algn="l"/>
            <a:r>
              <a:rPr kumimoji="1" lang="ja-JP" altLang="en-US" sz="4000" b="1" dirty="0" smtClean="0">
                <a:latin typeface="メイリオ" panose="020B0604030504040204" pitchFamily="50" charset="-128"/>
                <a:ea typeface="メイリオ" panose="020B0604030504040204" pitchFamily="50" charset="-128"/>
                <a:cs typeface="メイリオ" panose="020B0604030504040204" pitchFamily="50" charset="-128"/>
              </a:rPr>
              <a:t>必要な、手順の見直し</a:t>
            </a:r>
            <a:endParaRPr kumimoji="1" lang="ja-JP" altLang="en-US" sz="40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メモ 3"/>
          <p:cNvSpPr/>
          <p:nvPr/>
        </p:nvSpPr>
        <p:spPr>
          <a:xfrm>
            <a:off x="628650" y="1340768"/>
            <a:ext cx="7886700" cy="5328592"/>
          </a:xfrm>
          <a:prstGeom prst="foldedCorner">
            <a:avLst>
              <a:gd name="adj" fmla="val 6050"/>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0" rtlCol="0" anchor="b" anchorCtr="0"/>
          <a:lstStyle/>
          <a:p>
            <a:pPr marL="355600" indent="-266700">
              <a:spcBef>
                <a:spcPts val="1200"/>
              </a:spcBef>
              <a:buFont typeface="Wingdings" panose="05000000000000000000" pitchFamily="2" charset="2"/>
              <a:buChar char="p"/>
            </a:pPr>
            <a:endParaRPr lang="en-US" altLang="ja-JP"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355600" indent="-266700">
              <a:spcBef>
                <a:spcPts val="1200"/>
              </a:spcBef>
              <a:buFont typeface="Wingdings" panose="05000000000000000000" pitchFamily="2" charset="2"/>
              <a:buChar char="p"/>
            </a:pPr>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のぞむさんが通っている生活介護事業所「あじさい」では、今年の春から６人ユニットでの活動を</a:t>
            </a:r>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始めました</a:t>
            </a:r>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。「のぞむさん」や他の行動障害がある利用者にとって</a:t>
            </a:r>
            <a:r>
              <a:rPr lang="en-US" altLang="ja-JP"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安心感</a:t>
            </a:r>
            <a:r>
              <a:rPr lang="en-US" altLang="ja-JP"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と</a:t>
            </a:r>
            <a:r>
              <a:rPr lang="en-US" altLang="ja-JP"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自立的な活動</a:t>
            </a:r>
            <a:r>
              <a:rPr lang="en-US" altLang="ja-JP"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err="1"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を提</a:t>
            </a:r>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供することを目標に、ユニット化や支援内容の見直しを開始しました。</a:t>
            </a:r>
            <a:endParaRPr lang="en-US" altLang="ja-JP"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355600" indent="-266700">
              <a:spcBef>
                <a:spcPts val="1200"/>
              </a:spcBef>
              <a:buFont typeface="Wingdings" panose="05000000000000000000" pitchFamily="2" charset="2"/>
              <a:buChar char="p"/>
            </a:pPr>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まずは各種記録内容を整理することから始めました。「のぞむさん、人が見えるとそっちが気になって作業や休憩ができなくなるんだ」「あっ、タイマーの意味は分かっているんだ」･･･整理した内容を「支援の留意点」としてまとめました。そんなとき、ふと、のぞむさんのある行動を思い出しました。</a:t>
            </a:r>
            <a:endParaRPr lang="en-US" altLang="ja-JP"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355600" indent="-266700">
              <a:spcBef>
                <a:spcPts val="1200"/>
              </a:spcBef>
              <a:buFont typeface="Wingdings" panose="05000000000000000000" pitchFamily="2" charset="2"/>
              <a:buChar char="p"/>
            </a:pPr>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思い出して</a:t>
            </a:r>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いたの</a:t>
            </a:r>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は「来所」場面です。来所し、静養室で更衣とスケジュール確認を行った後、作業室へ行って椅子に座って待つ（</a:t>
            </a:r>
            <a:r>
              <a:rPr lang="en-US" altLang="ja-JP"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10:00</a:t>
            </a:r>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開始までの約</a:t>
            </a:r>
            <a:r>
              <a:rPr lang="en-US" altLang="ja-JP"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20</a:t>
            </a:r>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分間）という流れなのですが、のぞむさんは</a:t>
            </a:r>
            <a:r>
              <a:rPr lang="ja-JP" altLang="en-US" sz="1600"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作業室で一旦椅子に座ると、しばらくして廊下をウロウロと歩き回っています</a:t>
            </a:r>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。そんなとき</a:t>
            </a:r>
            <a:r>
              <a:rPr lang="ja-JP" altLang="en-US" sz="1600"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「椅子に座って待ちましょうか」と声をかけますが、全く聞いていない様子</a:t>
            </a:r>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です。日によっては、徐々に表情が強ばり、跳びはねたり、別の利用者に向かっていくんじゃないかと思う場面もありました。</a:t>
            </a:r>
            <a:endParaRPr lang="en-US" altLang="ja-JP"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355600" indent="-266700">
              <a:spcBef>
                <a:spcPts val="1200"/>
              </a:spcBef>
              <a:buFont typeface="Wingdings" panose="05000000000000000000" pitchFamily="2" charset="2"/>
              <a:buChar char="p"/>
            </a:pPr>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いつもは、作業担当の職員が</a:t>
            </a:r>
            <a:r>
              <a:rPr lang="en-US" altLang="ja-JP"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10</a:t>
            </a:r>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時前に来ると、すぐに作業室の椅子に戻ります。でもその人が急に来れない日は、</a:t>
            </a:r>
            <a:r>
              <a:rPr lang="en-US" altLang="ja-JP"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10</a:t>
            </a:r>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時を過ぎても、他の人が</a:t>
            </a:r>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作業をしていて</a:t>
            </a:r>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も廊下を歩いていました（</a:t>
            </a:r>
            <a:r>
              <a:rPr lang="en-US" altLang="ja-JP"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10:45</a:t>
            </a:r>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のお茶休憩から参加）。</a:t>
            </a:r>
            <a:endParaRPr lang="en-US" altLang="ja-JP"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4318765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p:nvPr/>
        </p:nvSpPr>
        <p:spPr>
          <a:xfrm>
            <a:off x="628650" y="1460500"/>
            <a:ext cx="7992000" cy="390203"/>
          </a:xfrm>
          <a:prstGeom prst="round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Ins="72000" bIns="36000" rtlCol="0" anchor="ctr"/>
          <a:lstStyle/>
          <a:p>
            <a:pPr algn="ctr"/>
            <a:r>
              <a:rPr lang="ja-JP" altLang="en-US" sz="1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観察・予測</a:t>
            </a:r>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｜日々の生活状況やアセスメントシート等から情報を収集</a:t>
            </a:r>
            <a:endParaRPr kumimoji="1"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角丸四角形 5"/>
          <p:cNvSpPr/>
          <p:nvPr/>
        </p:nvSpPr>
        <p:spPr>
          <a:xfrm>
            <a:off x="3059832" y="2726675"/>
            <a:ext cx="3888432" cy="616046"/>
          </a:xfrm>
          <a:prstGeom prst="round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rtlCol="0" anchor="ctr"/>
          <a:lstStyle/>
          <a:p>
            <a:pPr>
              <a:lnSpc>
                <a:spcPts val="2300"/>
              </a:lnSpc>
            </a:pPr>
            <a:r>
              <a:rPr lang="ja-JP" altLang="en-US"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① 背景の障害特性を推測</a:t>
            </a:r>
            <a:r>
              <a:rPr lang="ja-JP" altLang="en-US" sz="16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｜氷山モデル</a:t>
            </a:r>
            <a:endParaRPr lang="en-US" altLang="ja-JP" sz="16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300"/>
              </a:lnSpc>
            </a:pPr>
            <a:endParaRPr lang="en-US" altLang="ja-JP" sz="16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角丸四角形 10"/>
          <p:cNvSpPr/>
          <p:nvPr/>
        </p:nvSpPr>
        <p:spPr>
          <a:xfrm>
            <a:off x="3059832" y="2103142"/>
            <a:ext cx="5560818" cy="386408"/>
          </a:xfrm>
          <a:prstGeom prst="round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Ins="72000" bIns="36000" rtlCol="0" anchor="ctr"/>
          <a:lstStyle/>
          <a:p>
            <a:pPr algn="ctr"/>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生</a:t>
            </a:r>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じている問題・生じうるリスクを具体的に記す</a:t>
            </a:r>
            <a:endParaRPr kumimoji="1"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15" name="直線矢印コネクタ 14"/>
          <p:cNvCxnSpPr/>
          <p:nvPr/>
        </p:nvCxnSpPr>
        <p:spPr>
          <a:xfrm>
            <a:off x="2195736" y="1850703"/>
            <a:ext cx="0" cy="2664000"/>
          </a:xfrm>
          <a:prstGeom prst="straightConnector1">
            <a:avLst/>
          </a:prstGeom>
          <a:ln w="31750">
            <a:solidFill>
              <a:schemeClr val="accent5">
                <a:lumMod val="40000"/>
                <a:lumOff val="60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7" name="直線矢印コネクタ 16"/>
          <p:cNvCxnSpPr/>
          <p:nvPr/>
        </p:nvCxnSpPr>
        <p:spPr>
          <a:xfrm>
            <a:off x="5750158" y="3567873"/>
            <a:ext cx="0" cy="227224"/>
          </a:xfrm>
          <a:prstGeom prst="straightConnector1">
            <a:avLst/>
          </a:prstGeom>
          <a:ln w="31750">
            <a:solidFill>
              <a:schemeClr val="accent5">
                <a:lumMod val="40000"/>
                <a:lumOff val="60000"/>
              </a:schemeClr>
            </a:solidFill>
            <a:tailEnd type="triangle" w="lg" len="lg"/>
          </a:ln>
        </p:spPr>
        <p:style>
          <a:lnRef idx="1">
            <a:schemeClr val="accent1"/>
          </a:lnRef>
          <a:fillRef idx="0">
            <a:schemeClr val="accent1"/>
          </a:fillRef>
          <a:effectRef idx="0">
            <a:schemeClr val="accent1"/>
          </a:effectRef>
          <a:fontRef idx="minor">
            <a:schemeClr val="tx1"/>
          </a:fontRef>
        </p:style>
      </p:cxnSp>
      <p:sp>
        <p:nvSpPr>
          <p:cNvPr id="16" name="タイトル 1"/>
          <p:cNvSpPr txBox="1">
            <a:spLocks noGrp="1"/>
          </p:cNvSpPr>
          <p:nvPr>
            <p:ph type="title"/>
          </p:nvPr>
        </p:nvSpPr>
        <p:spPr bwMode="auto">
          <a:prstGeom prst="rect">
            <a:avLst/>
          </a:prstGeom>
          <a:noFill/>
          <a:ln w="9525">
            <a:noFill/>
            <a:miter lim="800000"/>
            <a:headEnd/>
            <a:tailEnd/>
          </a:ln>
        </p:spPr>
        <p:txBody>
          <a:bodyPr vert="horz" wrap="square" lIns="91440" tIns="45720" rIns="91440" bIns="45720" numCol="1" anchor="ctr" anchorCtr="0" compatLnSpc="1">
            <a:prstTxWarp prst="textNoShape">
              <a:avLst/>
            </a:prstTxWarp>
            <a:normAutofit/>
          </a:bodyPr>
          <a:lstStyle>
            <a:lvl1pPr algn="ctr" rtl="0" fontAlgn="base">
              <a:spcBef>
                <a:spcPct val="0"/>
              </a:spcBef>
              <a:spcAft>
                <a:spcPct val="0"/>
              </a:spcAft>
              <a:defRPr kumimoji="1" sz="4400" kern="1200">
                <a:solidFill>
                  <a:schemeClr val="tx1"/>
                </a:solidFill>
                <a:latin typeface="+mj-lt"/>
                <a:ea typeface="+mj-ea"/>
                <a:cs typeface="+mj-cs"/>
              </a:defRPr>
            </a:lvl1pPr>
            <a:lvl2pPr algn="ctr" rtl="0" fontAlgn="base">
              <a:spcBef>
                <a:spcPct val="0"/>
              </a:spcBef>
              <a:spcAft>
                <a:spcPct val="0"/>
              </a:spcAft>
              <a:defRPr kumimoji="1" sz="4400">
                <a:solidFill>
                  <a:schemeClr val="tx1"/>
                </a:solidFill>
                <a:latin typeface="Calibri" pitchFamily="34" charset="0"/>
                <a:ea typeface="ＭＳ Ｐゴシック" charset="-128"/>
              </a:defRPr>
            </a:lvl2pPr>
            <a:lvl3pPr algn="ctr" rtl="0" fontAlgn="base">
              <a:spcBef>
                <a:spcPct val="0"/>
              </a:spcBef>
              <a:spcAft>
                <a:spcPct val="0"/>
              </a:spcAft>
              <a:defRPr kumimoji="1" sz="4400">
                <a:solidFill>
                  <a:schemeClr val="tx1"/>
                </a:solidFill>
                <a:latin typeface="Calibri" pitchFamily="34" charset="0"/>
                <a:ea typeface="ＭＳ Ｐゴシック" charset="-128"/>
              </a:defRPr>
            </a:lvl3pPr>
            <a:lvl4pPr algn="ctr" rtl="0" fontAlgn="base">
              <a:spcBef>
                <a:spcPct val="0"/>
              </a:spcBef>
              <a:spcAft>
                <a:spcPct val="0"/>
              </a:spcAft>
              <a:defRPr kumimoji="1" sz="4400">
                <a:solidFill>
                  <a:schemeClr val="tx1"/>
                </a:solidFill>
                <a:latin typeface="Calibri" pitchFamily="34" charset="0"/>
                <a:ea typeface="ＭＳ Ｐゴシック" charset="-128"/>
              </a:defRPr>
            </a:lvl4pPr>
            <a:lvl5pPr algn="ctr" rtl="0" fontAlgn="base">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a:lstStyle>
          <a:p>
            <a:pPr algn="l"/>
            <a:r>
              <a:rPr lang="ja-JP" altLang="en-US" sz="4000" b="1" dirty="0" smtClean="0">
                <a:latin typeface="メイリオ" panose="020B0604030504040204" pitchFamily="50" charset="-128"/>
                <a:ea typeface="メイリオ" panose="020B0604030504040204" pitchFamily="50" charset="-128"/>
                <a:cs typeface="メイリオ" panose="020B0604030504040204" pitchFamily="50" charset="-128"/>
              </a:rPr>
              <a:t>手順書の作成プロセス</a:t>
            </a:r>
            <a:endParaRPr lang="ja-JP" altLang="en-US" sz="3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 name="角丸四角形 18"/>
          <p:cNvSpPr/>
          <p:nvPr/>
        </p:nvSpPr>
        <p:spPr>
          <a:xfrm>
            <a:off x="3059832" y="3838805"/>
            <a:ext cx="3888432" cy="329415"/>
          </a:xfrm>
          <a:prstGeom prst="round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rtlCol="0" anchor="ctr"/>
          <a:lstStyle/>
          <a:p>
            <a:pPr>
              <a:lnSpc>
                <a:spcPts val="2300"/>
              </a:lnSpc>
            </a:pPr>
            <a:r>
              <a:rPr lang="ja-JP" altLang="en-US"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② 障害特性を「強み」の表現に変換</a:t>
            </a:r>
            <a:endParaRPr lang="en-US" altLang="ja-JP" sz="16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20" name="直線矢印コネクタ 19"/>
          <p:cNvCxnSpPr/>
          <p:nvPr/>
        </p:nvCxnSpPr>
        <p:spPr>
          <a:xfrm>
            <a:off x="5724128" y="1850703"/>
            <a:ext cx="0" cy="227224"/>
          </a:xfrm>
          <a:prstGeom prst="straightConnector1">
            <a:avLst/>
          </a:prstGeom>
          <a:ln w="31750">
            <a:solidFill>
              <a:schemeClr val="accent5">
                <a:lumMod val="40000"/>
                <a:lumOff val="60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p:nvPr/>
        </p:nvCxnSpPr>
        <p:spPr>
          <a:xfrm>
            <a:off x="5750158" y="2489550"/>
            <a:ext cx="0" cy="227224"/>
          </a:xfrm>
          <a:prstGeom prst="straightConnector1">
            <a:avLst/>
          </a:prstGeom>
          <a:ln w="31750">
            <a:solidFill>
              <a:schemeClr val="accent5">
                <a:lumMod val="40000"/>
                <a:lumOff val="60000"/>
              </a:schemeClr>
            </a:solidFill>
            <a:tailEnd type="triangle" w="lg" len="lg"/>
          </a:ln>
        </p:spPr>
        <p:style>
          <a:lnRef idx="1">
            <a:schemeClr val="accent1"/>
          </a:lnRef>
          <a:fillRef idx="0">
            <a:schemeClr val="accent1"/>
          </a:fillRef>
          <a:effectRef idx="0">
            <a:schemeClr val="accent1"/>
          </a:effectRef>
          <a:fontRef idx="minor">
            <a:schemeClr val="tx1"/>
          </a:fontRef>
        </p:style>
      </p:cxnSp>
      <p:sp>
        <p:nvSpPr>
          <p:cNvPr id="22" name="角丸四角形 21"/>
          <p:cNvSpPr/>
          <p:nvPr/>
        </p:nvSpPr>
        <p:spPr>
          <a:xfrm>
            <a:off x="628649" y="4555883"/>
            <a:ext cx="3871343" cy="357721"/>
          </a:xfrm>
          <a:prstGeom prst="round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rtlCol="0" anchor="ctr"/>
          <a:lstStyle/>
          <a:p>
            <a:pPr>
              <a:lnSpc>
                <a:spcPts val="2300"/>
              </a:lnSpc>
            </a:pPr>
            <a:r>
              <a:rPr lang="ja-JP" altLang="en-US"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③ 他の場面から「強み」のリスト追加</a:t>
            </a:r>
            <a:endParaRPr lang="en-US" altLang="ja-JP" sz="16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6" name="テキスト ボックス 25"/>
          <p:cNvSpPr txBox="1"/>
          <p:nvPr/>
        </p:nvSpPr>
        <p:spPr>
          <a:xfrm>
            <a:off x="3059832" y="2997153"/>
            <a:ext cx="5560818" cy="570720"/>
          </a:xfrm>
          <a:prstGeom prst="rect">
            <a:avLst/>
          </a:prstGeom>
          <a:solidFill>
            <a:schemeClr val="bg1"/>
          </a:solidFill>
          <a:ln w="19050">
            <a:solidFill>
              <a:schemeClr val="tx1"/>
            </a:solidFill>
          </a:ln>
        </p:spPr>
        <p:txBody>
          <a:bodyPr wrap="square" lIns="72000" tIns="72000" rIns="72000" bIns="36000" rtlCol="0">
            <a:spAutoFit/>
          </a:bodyPr>
          <a:lstStyle/>
          <a:p>
            <a:pPr>
              <a:lnSpc>
                <a:spcPts val="1800"/>
              </a:lnSpc>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行動の背景にある障害特性（生物学的・心理的</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）と環境要因を</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推測し、リストアップする。</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7" name="テキスト ボックス 26"/>
          <p:cNvSpPr txBox="1"/>
          <p:nvPr/>
        </p:nvSpPr>
        <p:spPr>
          <a:xfrm>
            <a:off x="3059832" y="4118439"/>
            <a:ext cx="5560818" cy="339887"/>
          </a:xfrm>
          <a:prstGeom prst="rect">
            <a:avLst/>
          </a:prstGeom>
          <a:solidFill>
            <a:schemeClr val="bg1"/>
          </a:solidFill>
          <a:ln w="19050">
            <a:solidFill>
              <a:schemeClr val="tx1"/>
            </a:solidFill>
          </a:ln>
        </p:spPr>
        <p:txBody>
          <a:bodyPr wrap="square" lIns="72000" tIns="72000" rIns="72000" bIns="36000" rtlCol="0">
            <a:spAutoFit/>
          </a:bodyPr>
          <a:lstStyle/>
          <a:p>
            <a:pPr>
              <a:lnSpc>
                <a:spcPts val="1800"/>
              </a:lnSpc>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リストアップした障害特性を「強み」の表現に変換</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する 。</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8" name="テキスト ボックス 27"/>
          <p:cNvSpPr txBox="1"/>
          <p:nvPr/>
        </p:nvSpPr>
        <p:spPr>
          <a:xfrm>
            <a:off x="628649" y="4850598"/>
            <a:ext cx="7997993" cy="413822"/>
          </a:xfrm>
          <a:prstGeom prst="rect">
            <a:avLst/>
          </a:prstGeom>
          <a:solidFill>
            <a:schemeClr val="bg1"/>
          </a:solidFill>
          <a:ln w="19050">
            <a:solidFill>
              <a:schemeClr val="tx1"/>
            </a:solidFill>
          </a:ln>
        </p:spPr>
        <p:txBody>
          <a:bodyPr wrap="square" lIns="72000" tIns="72000" rIns="72000" bIns="36000" rtlCol="0">
            <a:spAutoFit/>
          </a:bodyPr>
          <a:lstStyle/>
          <a:p>
            <a:pPr>
              <a:lnSpc>
                <a:spcPts val="2300"/>
              </a:lnSpc>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他の場面の観察から、リストされていない「強み」を加える</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9" name="角丸四角形 28"/>
          <p:cNvSpPr/>
          <p:nvPr/>
        </p:nvSpPr>
        <p:spPr>
          <a:xfrm>
            <a:off x="628649" y="5543893"/>
            <a:ext cx="3871343" cy="357721"/>
          </a:xfrm>
          <a:prstGeom prst="round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rtlCol="0" anchor="ctr"/>
          <a:lstStyle/>
          <a:p>
            <a:pPr>
              <a:lnSpc>
                <a:spcPts val="2300"/>
              </a:lnSpc>
            </a:pPr>
            <a:r>
              <a:rPr lang="ja-JP" altLang="en-US"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④ 「強み」を活かした新たな環境</a:t>
            </a:r>
            <a:endParaRPr lang="en-US" altLang="ja-JP" sz="16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33" name="直線矢印コネクタ 32"/>
          <p:cNvCxnSpPr/>
          <p:nvPr/>
        </p:nvCxnSpPr>
        <p:spPr>
          <a:xfrm>
            <a:off x="5750158" y="4458326"/>
            <a:ext cx="0" cy="360000"/>
          </a:xfrm>
          <a:prstGeom prst="straightConnector1">
            <a:avLst/>
          </a:prstGeom>
          <a:ln w="31750">
            <a:solidFill>
              <a:schemeClr val="accent5">
                <a:lumMod val="40000"/>
                <a:lumOff val="60000"/>
              </a:schemeClr>
            </a:solidFill>
            <a:tailEnd type="triangle" w="lg" len="lg"/>
          </a:ln>
        </p:spPr>
        <p:style>
          <a:lnRef idx="1">
            <a:schemeClr val="accent1"/>
          </a:lnRef>
          <a:fillRef idx="0">
            <a:schemeClr val="accent1"/>
          </a:fillRef>
          <a:effectRef idx="0">
            <a:schemeClr val="accent1"/>
          </a:effectRef>
          <a:fontRef idx="minor">
            <a:schemeClr val="tx1"/>
          </a:fontRef>
        </p:style>
      </p:cxnSp>
      <p:sp>
        <p:nvSpPr>
          <p:cNvPr id="34" name="テキスト ボックス 33"/>
          <p:cNvSpPr txBox="1"/>
          <p:nvPr/>
        </p:nvSpPr>
        <p:spPr>
          <a:xfrm>
            <a:off x="628648" y="5810784"/>
            <a:ext cx="7992001" cy="580534"/>
          </a:xfrm>
          <a:prstGeom prst="rect">
            <a:avLst/>
          </a:prstGeom>
          <a:solidFill>
            <a:schemeClr val="bg1"/>
          </a:solidFill>
          <a:ln w="19050">
            <a:solidFill>
              <a:schemeClr val="tx1"/>
            </a:solidFill>
          </a:ln>
        </p:spPr>
        <p:txBody>
          <a:bodyPr wrap="square" lIns="72000" tIns="72000" rIns="72000" bIns="36000" rtlCol="0">
            <a:spAutoFit/>
          </a:bodyPr>
          <a:lstStyle/>
          <a:p>
            <a:pPr>
              <a:lnSpc>
                <a:spcPts val="1800"/>
              </a:lnSpc>
            </a:pP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生じている問題・生じうるリスクのある場面で、「強み」のリストを活かした環境づくり（構造化）の計画を立てる。</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24" name="直線矢印コネクタ 23"/>
          <p:cNvCxnSpPr/>
          <p:nvPr/>
        </p:nvCxnSpPr>
        <p:spPr>
          <a:xfrm>
            <a:off x="3923928" y="5264420"/>
            <a:ext cx="0" cy="227224"/>
          </a:xfrm>
          <a:prstGeom prst="straightConnector1">
            <a:avLst/>
          </a:prstGeom>
          <a:ln w="31750">
            <a:solidFill>
              <a:schemeClr val="accent5">
                <a:lumMod val="40000"/>
                <a:lumOff val="60000"/>
              </a:schemeClr>
            </a:solidFill>
            <a:tailEnd type="triangle"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672374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57200" y="1484784"/>
            <a:ext cx="3354640" cy="4680520"/>
          </a:xfrm>
        </p:spPr>
        <p:txBody>
          <a:bodyPr/>
          <a:lstStyle/>
          <a:p>
            <a:pPr marL="0" indent="0">
              <a:buNone/>
            </a:pP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右の支援</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手順書は、のぞむさんの 「これまで」の支援手順書です</a:t>
            </a:r>
            <a:endParaRPr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endParaRPr kumimoji="1" lang="en-US" altLang="ja-JP" sz="1800" dirty="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これから先に示した「手順書の作成プロセス」に沿って、来所場面の支援手順（右表では「サービス手順」）を見直します</a:t>
            </a:r>
            <a:endParaRPr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endParaRPr lang="en-US" altLang="ja-JP" sz="1800" dirty="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アセスメントや見直した手順が「正しい」</a:t>
            </a:r>
            <a:r>
              <a:rPr lang="ja-JP" altLang="en-US" sz="1800" dirty="0" err="1" smtClean="0">
                <a:latin typeface="メイリオ" panose="020B0604030504040204" pitchFamily="50" charset="-128"/>
                <a:ea typeface="メイリオ" panose="020B0604030504040204" pitchFamily="50" charset="-128"/>
                <a:cs typeface="メイリオ" panose="020B0604030504040204" pitchFamily="50" charset="-128"/>
              </a:rPr>
              <a:t>か</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どうかではなく、作成のプロセスを理解し（根拠に基づいた）、プランを考えることがここでの目標です</a:t>
            </a:r>
            <a:endParaRPr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endParaRPr kumimoji="1" lang="en-US" altLang="ja-JP" sz="1800" dirty="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endPar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4" name="コンテンツ プレースホルダー 5"/>
          <p:cNvGraphicFramePr>
            <a:graphicFrameLocks/>
          </p:cNvGraphicFramePr>
          <p:nvPr>
            <p:extLst/>
          </p:nvPr>
        </p:nvGraphicFramePr>
        <p:xfrm>
          <a:off x="3923928" y="1490962"/>
          <a:ext cx="4824536" cy="4567556"/>
        </p:xfrm>
        <a:graphic>
          <a:graphicData uri="http://schemas.openxmlformats.org/drawingml/2006/table">
            <a:tbl>
              <a:tblPr firstRow="1" firstCol="1" bandRow="1"/>
              <a:tblGrid>
                <a:gridCol w="1224136"/>
                <a:gridCol w="648072"/>
                <a:gridCol w="2952328"/>
              </a:tblGrid>
              <a:tr h="493549">
                <a:tc>
                  <a:txBody>
                    <a:bodyPr/>
                    <a:lstStyle/>
                    <a:p>
                      <a:pPr algn="ctr">
                        <a:lnSpc>
                          <a:spcPts val="1200"/>
                        </a:lnSpc>
                        <a:spcAft>
                          <a:spcPts val="0"/>
                        </a:spcAft>
                      </a:pPr>
                      <a:r>
                        <a:rPr lang="ja-JP" sz="1600" kern="100"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時間</a:t>
                      </a:r>
                      <a:endParaRPr lang="ja-JP" sz="16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53786" marR="53786" marT="10800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9D9D9"/>
                    </a:solidFill>
                  </a:tcPr>
                </a:tc>
                <a:tc>
                  <a:txBody>
                    <a:bodyPr/>
                    <a:lstStyle/>
                    <a:p>
                      <a:pPr algn="ctr">
                        <a:lnSpc>
                          <a:spcPts val="1200"/>
                        </a:lnSpc>
                        <a:spcAft>
                          <a:spcPts val="0"/>
                        </a:spcAft>
                      </a:pPr>
                      <a:r>
                        <a:rPr lang="ja-JP" sz="1600" kern="100"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活動</a:t>
                      </a:r>
                      <a:endParaRPr lang="ja-JP" sz="16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53786" marR="53786" marT="1080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9D9D9"/>
                    </a:solidFill>
                  </a:tcPr>
                </a:tc>
                <a:tc>
                  <a:txBody>
                    <a:bodyPr/>
                    <a:lstStyle/>
                    <a:p>
                      <a:pPr algn="ctr">
                        <a:lnSpc>
                          <a:spcPts val="1200"/>
                        </a:lnSpc>
                        <a:spcAft>
                          <a:spcPts val="0"/>
                        </a:spcAft>
                      </a:pPr>
                      <a:r>
                        <a:rPr lang="ja-JP" sz="1600" kern="100"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サービス手順</a:t>
                      </a:r>
                      <a:endParaRPr lang="ja-JP" sz="16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53786" marR="53786" marT="10800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9D9D9"/>
                    </a:solidFill>
                  </a:tcPr>
                </a:tc>
              </a:tr>
              <a:tr h="831195">
                <a:tc>
                  <a:txBody>
                    <a:bodyPr/>
                    <a:lstStyle/>
                    <a:p>
                      <a:pPr algn="l">
                        <a:lnSpc>
                          <a:spcPts val="1600"/>
                        </a:lnSpc>
                        <a:spcAft>
                          <a:spcPts val="0"/>
                        </a:spcAft>
                      </a:pPr>
                      <a:r>
                        <a:rPr lang="en-US" sz="1200" b="1" kern="100"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9:30-10:00</a:t>
                      </a:r>
                      <a:endParaRPr lang="ja-JP" sz="1200" b="1"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72000" marR="72000" marT="108000" marB="3600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ctr">
                        <a:lnSpc>
                          <a:spcPts val="1600"/>
                        </a:lnSpc>
                        <a:spcAft>
                          <a:spcPts val="0"/>
                        </a:spcAft>
                      </a:pPr>
                      <a:r>
                        <a:rPr lang="ja-JP" sz="1200" b="1" kern="100"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来所</a:t>
                      </a:r>
                      <a:endParaRPr lang="ja-JP" sz="1200" b="1"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72000" marR="72000" marT="108000" marB="360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just">
                        <a:lnSpc>
                          <a:spcPts val="1600"/>
                        </a:lnSpc>
                        <a:spcAft>
                          <a:spcPts val="0"/>
                        </a:spcAft>
                      </a:pPr>
                      <a:r>
                        <a:rPr lang="ja-JP" sz="1200" b="1" kern="100"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【スケジュール１：朝の準備】</a:t>
                      </a:r>
                      <a:endParaRPr lang="ja-JP" sz="1200" b="1"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just">
                        <a:lnSpc>
                          <a:spcPts val="1600"/>
                        </a:lnSpc>
                        <a:spcAft>
                          <a:spcPts val="0"/>
                        </a:spcAft>
                      </a:pPr>
                      <a:r>
                        <a:rPr lang="ja-JP" altLang="en-US" sz="1200" b="1" kern="100"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・静養室でスケジュール確認</a:t>
                      </a:r>
                      <a:endParaRPr lang="en-US" altLang="ja-JP" sz="1200" b="1" kern="100"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just">
                        <a:lnSpc>
                          <a:spcPts val="1600"/>
                        </a:lnSpc>
                        <a:spcAft>
                          <a:spcPts val="0"/>
                        </a:spcAft>
                      </a:pPr>
                      <a:r>
                        <a:rPr lang="ja-JP" altLang="en-US" sz="1200" b="1" kern="100"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・静養室で着替えて作業室へ</a:t>
                      </a:r>
                      <a:endParaRPr lang="ja-JP" sz="1200" b="1"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72000" marR="72000" marT="108000" marB="3600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r>
              <a:tr h="504056">
                <a:tc>
                  <a:txBody>
                    <a:bodyPr/>
                    <a:lstStyle/>
                    <a:p>
                      <a:pPr algn="l">
                        <a:lnSpc>
                          <a:spcPts val="1600"/>
                        </a:lnSpc>
                        <a:spcAft>
                          <a:spcPts val="0"/>
                        </a:spcAft>
                      </a:pPr>
                      <a:r>
                        <a:rPr lang="en-US" sz="1200" b="0" kern="100" dirty="0" smtClean="0">
                          <a:solidFill>
                            <a:schemeClr val="bg1">
                              <a:lumMod val="65000"/>
                            </a:schemeClr>
                          </a:solidFill>
                          <a:effectLst/>
                          <a:latin typeface="メイリオ" panose="020B0604030504040204" pitchFamily="50" charset="-128"/>
                          <a:ea typeface="メイリオ" panose="020B0604030504040204" pitchFamily="50" charset="-128"/>
                          <a:cs typeface="メイリオ" panose="020B0604030504040204" pitchFamily="50" charset="-128"/>
                        </a:rPr>
                        <a:t>10:00-10:45</a:t>
                      </a:r>
                      <a:endParaRPr lang="ja-JP" sz="1200" b="0" kern="100" dirty="0">
                        <a:solidFill>
                          <a:schemeClr val="bg1">
                            <a:lumMod val="65000"/>
                          </a:schemeClr>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72000" marR="72000" marT="36000" marB="3600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ctr">
                        <a:lnSpc>
                          <a:spcPts val="1600"/>
                        </a:lnSpc>
                        <a:spcAft>
                          <a:spcPts val="0"/>
                        </a:spcAft>
                      </a:pPr>
                      <a:r>
                        <a:rPr lang="ja-JP" sz="1200" b="0" kern="100" dirty="0">
                          <a:solidFill>
                            <a:schemeClr val="bg1">
                              <a:lumMod val="65000"/>
                            </a:schemeClr>
                          </a:solidFill>
                          <a:effectLst/>
                          <a:latin typeface="メイリオ" panose="020B0604030504040204" pitchFamily="50" charset="-128"/>
                          <a:ea typeface="メイリオ" panose="020B0604030504040204" pitchFamily="50" charset="-128"/>
                          <a:cs typeface="メイリオ" panose="020B0604030504040204" pitchFamily="50" charset="-128"/>
                        </a:rPr>
                        <a:t>班別</a:t>
                      </a:r>
                    </a:p>
                    <a:p>
                      <a:pPr algn="ctr">
                        <a:lnSpc>
                          <a:spcPts val="1600"/>
                        </a:lnSpc>
                        <a:spcAft>
                          <a:spcPts val="0"/>
                        </a:spcAft>
                      </a:pPr>
                      <a:r>
                        <a:rPr lang="ja-JP" sz="1200" b="0" kern="100" dirty="0">
                          <a:solidFill>
                            <a:schemeClr val="bg1">
                              <a:lumMod val="65000"/>
                            </a:schemeClr>
                          </a:solidFill>
                          <a:effectLst/>
                          <a:latin typeface="メイリオ" panose="020B0604030504040204" pitchFamily="50" charset="-128"/>
                          <a:ea typeface="メイリオ" panose="020B0604030504040204" pitchFamily="50" charset="-128"/>
                          <a:cs typeface="メイリオ" panose="020B0604030504040204" pitchFamily="50" charset="-128"/>
                        </a:rPr>
                        <a:t>活動</a:t>
                      </a:r>
                    </a:p>
                  </a:txBody>
                  <a:tcPr marL="72000" marR="72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just">
                        <a:lnSpc>
                          <a:spcPts val="1600"/>
                        </a:lnSpc>
                        <a:spcAft>
                          <a:spcPts val="0"/>
                        </a:spcAft>
                      </a:pPr>
                      <a:r>
                        <a:rPr lang="ja-JP" sz="1200" b="0" kern="100" dirty="0">
                          <a:solidFill>
                            <a:schemeClr val="bg1">
                              <a:lumMod val="65000"/>
                            </a:schemeClr>
                          </a:solidFill>
                          <a:effectLst/>
                          <a:latin typeface="メイリオ" panose="020B0604030504040204" pitchFamily="50" charset="-128"/>
                          <a:ea typeface="メイリオ" panose="020B0604030504040204" pitchFamily="50" charset="-128"/>
                          <a:cs typeface="メイリオ" panose="020B0604030504040204" pitchFamily="50" charset="-128"/>
                        </a:rPr>
                        <a:t>【スケジュール</a:t>
                      </a:r>
                      <a:r>
                        <a:rPr lang="en-US" sz="1200" b="0" kern="100" dirty="0">
                          <a:solidFill>
                            <a:schemeClr val="bg1">
                              <a:lumMod val="65000"/>
                            </a:schemeClr>
                          </a:solidFill>
                          <a:effectLst/>
                          <a:latin typeface="メイリオ" panose="020B0604030504040204" pitchFamily="50" charset="-128"/>
                          <a:ea typeface="メイリオ" panose="020B0604030504040204" pitchFamily="50" charset="-128"/>
                          <a:cs typeface="メイリオ" panose="020B0604030504040204" pitchFamily="50" charset="-128"/>
                        </a:rPr>
                        <a:t>2</a:t>
                      </a:r>
                      <a:r>
                        <a:rPr lang="ja-JP" sz="1200" b="0" kern="100" dirty="0">
                          <a:solidFill>
                            <a:schemeClr val="bg1">
                              <a:lumMod val="65000"/>
                            </a:schemeClr>
                          </a:solidFill>
                          <a:effectLst/>
                          <a:latin typeface="メイリオ" panose="020B0604030504040204" pitchFamily="50" charset="-128"/>
                          <a:ea typeface="メイリオ" panose="020B0604030504040204" pitchFamily="50" charset="-128"/>
                          <a:cs typeface="メイリオ" panose="020B0604030504040204" pitchFamily="50" charset="-128"/>
                        </a:rPr>
                        <a:t>：</a:t>
                      </a:r>
                      <a:r>
                        <a:rPr lang="en-US" sz="1200" b="0" kern="100" dirty="0">
                          <a:solidFill>
                            <a:schemeClr val="bg1">
                              <a:lumMod val="65000"/>
                            </a:schemeClr>
                          </a:solidFill>
                          <a:effectLst/>
                          <a:latin typeface="メイリオ" panose="020B0604030504040204" pitchFamily="50" charset="-128"/>
                          <a:ea typeface="メイリオ" panose="020B0604030504040204" pitchFamily="50" charset="-128"/>
                          <a:cs typeface="メイリオ" panose="020B0604030504040204" pitchFamily="50" charset="-128"/>
                        </a:rPr>
                        <a:t>DVD</a:t>
                      </a:r>
                      <a:r>
                        <a:rPr lang="ja-JP" sz="1200" b="0" kern="100" dirty="0" smtClean="0">
                          <a:solidFill>
                            <a:schemeClr val="bg1">
                              <a:lumMod val="65000"/>
                            </a:schemeClr>
                          </a:solidFill>
                          <a:effectLst/>
                          <a:latin typeface="メイリオ" panose="020B0604030504040204" pitchFamily="50" charset="-128"/>
                          <a:ea typeface="メイリオ" panose="020B0604030504040204" pitchFamily="50" charset="-128"/>
                          <a:cs typeface="メイリオ" panose="020B0604030504040204" pitchFamily="50" charset="-128"/>
                        </a:rPr>
                        <a:t>組み立て】</a:t>
                      </a:r>
                      <a:endParaRPr lang="en-US" altLang="ja-JP" sz="1200" b="0" kern="100" dirty="0" smtClean="0">
                        <a:solidFill>
                          <a:schemeClr val="bg1">
                            <a:lumMod val="65000"/>
                          </a:schemeClr>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72000" marR="72000" marT="36000" marB="3600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r>
              <a:tr h="441660">
                <a:tc>
                  <a:txBody>
                    <a:bodyPr/>
                    <a:lstStyle/>
                    <a:p>
                      <a:pPr algn="l">
                        <a:lnSpc>
                          <a:spcPts val="1600"/>
                        </a:lnSpc>
                        <a:spcAft>
                          <a:spcPts val="0"/>
                        </a:spcAft>
                      </a:pPr>
                      <a:r>
                        <a:rPr lang="en-US" sz="1200" b="0" kern="100" dirty="0" smtClean="0">
                          <a:solidFill>
                            <a:schemeClr val="bg1">
                              <a:lumMod val="65000"/>
                            </a:schemeClr>
                          </a:solidFill>
                          <a:effectLst/>
                          <a:latin typeface="メイリオ" panose="020B0604030504040204" pitchFamily="50" charset="-128"/>
                          <a:ea typeface="メイリオ" panose="020B0604030504040204" pitchFamily="50" charset="-128"/>
                          <a:cs typeface="メイリオ" panose="020B0604030504040204" pitchFamily="50" charset="-128"/>
                        </a:rPr>
                        <a:t>10:45-11:00</a:t>
                      </a:r>
                      <a:endParaRPr lang="ja-JP" sz="1200" b="0" kern="100" dirty="0">
                        <a:solidFill>
                          <a:schemeClr val="bg1">
                            <a:lumMod val="65000"/>
                          </a:schemeClr>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72000" marR="72000" marT="36000" marB="3600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ctr">
                        <a:lnSpc>
                          <a:spcPts val="1600"/>
                        </a:lnSpc>
                        <a:spcAft>
                          <a:spcPts val="0"/>
                        </a:spcAft>
                      </a:pPr>
                      <a:r>
                        <a:rPr lang="ja-JP" sz="1200" b="0" kern="100" dirty="0">
                          <a:solidFill>
                            <a:schemeClr val="bg1">
                              <a:lumMod val="65000"/>
                            </a:schemeClr>
                          </a:solidFill>
                          <a:effectLst/>
                          <a:latin typeface="メイリオ" panose="020B0604030504040204" pitchFamily="50" charset="-128"/>
                          <a:ea typeface="メイリオ" panose="020B0604030504040204" pitchFamily="50" charset="-128"/>
                          <a:cs typeface="メイリオ" panose="020B0604030504040204" pitchFamily="50" charset="-128"/>
                        </a:rPr>
                        <a:t>お茶</a:t>
                      </a:r>
                    </a:p>
                    <a:p>
                      <a:pPr algn="ctr">
                        <a:lnSpc>
                          <a:spcPts val="1600"/>
                        </a:lnSpc>
                        <a:spcAft>
                          <a:spcPts val="0"/>
                        </a:spcAft>
                      </a:pPr>
                      <a:r>
                        <a:rPr lang="ja-JP" sz="1200" b="0" kern="100" dirty="0">
                          <a:solidFill>
                            <a:schemeClr val="bg1">
                              <a:lumMod val="65000"/>
                            </a:schemeClr>
                          </a:solidFill>
                          <a:effectLst/>
                          <a:latin typeface="メイリオ" panose="020B0604030504040204" pitchFamily="50" charset="-128"/>
                          <a:ea typeface="メイリオ" panose="020B0604030504040204" pitchFamily="50" charset="-128"/>
                          <a:cs typeface="メイリオ" panose="020B0604030504040204" pitchFamily="50" charset="-128"/>
                        </a:rPr>
                        <a:t>休憩</a:t>
                      </a:r>
                    </a:p>
                  </a:txBody>
                  <a:tcPr marL="72000" marR="72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just">
                        <a:lnSpc>
                          <a:spcPts val="1600"/>
                        </a:lnSpc>
                        <a:spcAft>
                          <a:spcPts val="0"/>
                        </a:spcAft>
                      </a:pPr>
                      <a:r>
                        <a:rPr lang="ja-JP" sz="1200" b="0" kern="100" dirty="0">
                          <a:solidFill>
                            <a:schemeClr val="bg1">
                              <a:lumMod val="65000"/>
                            </a:schemeClr>
                          </a:solidFill>
                          <a:effectLst/>
                          <a:latin typeface="メイリオ" panose="020B0604030504040204" pitchFamily="50" charset="-128"/>
                          <a:ea typeface="メイリオ" panose="020B0604030504040204" pitchFamily="50" charset="-128"/>
                          <a:cs typeface="メイリオ" panose="020B0604030504040204" pitchFamily="50" charset="-128"/>
                        </a:rPr>
                        <a:t>【スケジュール</a:t>
                      </a:r>
                      <a:r>
                        <a:rPr lang="en-US" sz="1200" b="0" kern="100" dirty="0">
                          <a:solidFill>
                            <a:schemeClr val="bg1">
                              <a:lumMod val="65000"/>
                            </a:schemeClr>
                          </a:solidFill>
                          <a:effectLst/>
                          <a:latin typeface="メイリオ" panose="020B0604030504040204" pitchFamily="50" charset="-128"/>
                          <a:ea typeface="メイリオ" panose="020B0604030504040204" pitchFamily="50" charset="-128"/>
                          <a:cs typeface="メイリオ" panose="020B0604030504040204" pitchFamily="50" charset="-128"/>
                        </a:rPr>
                        <a:t>3</a:t>
                      </a:r>
                      <a:r>
                        <a:rPr lang="ja-JP" sz="1200" b="0" kern="100" dirty="0">
                          <a:solidFill>
                            <a:schemeClr val="bg1">
                              <a:lumMod val="65000"/>
                            </a:schemeClr>
                          </a:solidFill>
                          <a:effectLst/>
                          <a:latin typeface="メイリオ" panose="020B0604030504040204" pitchFamily="50" charset="-128"/>
                          <a:ea typeface="メイリオ" panose="020B0604030504040204" pitchFamily="50" charset="-128"/>
                          <a:cs typeface="メイリオ" panose="020B0604030504040204" pitchFamily="50" charset="-128"/>
                        </a:rPr>
                        <a:t>：お茶休憩</a:t>
                      </a:r>
                      <a:r>
                        <a:rPr lang="ja-JP" sz="1200" b="0" kern="100" dirty="0" smtClean="0">
                          <a:solidFill>
                            <a:schemeClr val="bg1">
                              <a:lumMod val="65000"/>
                            </a:schemeClr>
                          </a:solidFill>
                          <a:effectLst/>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200" b="0" kern="100" dirty="0" smtClean="0">
                        <a:solidFill>
                          <a:schemeClr val="bg1">
                            <a:lumMod val="65000"/>
                          </a:schemeClr>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72000" marR="72000" marT="36000" marB="3600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r>
              <a:tr h="529712">
                <a:tc>
                  <a:txBody>
                    <a:bodyPr/>
                    <a:lstStyle/>
                    <a:p>
                      <a:pPr algn="l">
                        <a:lnSpc>
                          <a:spcPts val="1600"/>
                        </a:lnSpc>
                        <a:spcAft>
                          <a:spcPts val="0"/>
                        </a:spcAft>
                      </a:pPr>
                      <a:r>
                        <a:rPr lang="en-US" sz="1200" b="0" kern="100" dirty="0" smtClean="0">
                          <a:solidFill>
                            <a:schemeClr val="bg1">
                              <a:lumMod val="65000"/>
                            </a:schemeClr>
                          </a:solidFill>
                          <a:effectLst/>
                          <a:latin typeface="メイリオ" panose="020B0604030504040204" pitchFamily="50" charset="-128"/>
                          <a:ea typeface="メイリオ" panose="020B0604030504040204" pitchFamily="50" charset="-128"/>
                          <a:cs typeface="メイリオ" panose="020B0604030504040204" pitchFamily="50" charset="-128"/>
                        </a:rPr>
                        <a:t>11:00-11:45</a:t>
                      </a:r>
                      <a:endParaRPr lang="ja-JP" sz="1200" b="0" kern="100" dirty="0">
                        <a:solidFill>
                          <a:schemeClr val="bg1">
                            <a:lumMod val="65000"/>
                          </a:schemeClr>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72000" marR="72000" marT="36000" marB="3600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ctr">
                        <a:lnSpc>
                          <a:spcPts val="1600"/>
                        </a:lnSpc>
                        <a:spcAft>
                          <a:spcPts val="0"/>
                        </a:spcAft>
                      </a:pPr>
                      <a:r>
                        <a:rPr lang="ja-JP" sz="1200" b="0" kern="100">
                          <a:solidFill>
                            <a:schemeClr val="bg1">
                              <a:lumMod val="65000"/>
                            </a:schemeClr>
                          </a:solidFill>
                          <a:effectLst/>
                          <a:latin typeface="メイリオ" panose="020B0604030504040204" pitchFamily="50" charset="-128"/>
                          <a:ea typeface="メイリオ" panose="020B0604030504040204" pitchFamily="50" charset="-128"/>
                          <a:cs typeface="メイリオ" panose="020B0604030504040204" pitchFamily="50" charset="-128"/>
                        </a:rPr>
                        <a:t>班別</a:t>
                      </a:r>
                    </a:p>
                    <a:p>
                      <a:pPr algn="ctr">
                        <a:lnSpc>
                          <a:spcPts val="1600"/>
                        </a:lnSpc>
                        <a:spcAft>
                          <a:spcPts val="0"/>
                        </a:spcAft>
                      </a:pPr>
                      <a:r>
                        <a:rPr lang="ja-JP" sz="1200" b="0" kern="100">
                          <a:solidFill>
                            <a:schemeClr val="bg1">
                              <a:lumMod val="65000"/>
                            </a:schemeClr>
                          </a:solidFill>
                          <a:effectLst/>
                          <a:latin typeface="メイリオ" panose="020B0604030504040204" pitchFamily="50" charset="-128"/>
                          <a:ea typeface="メイリオ" panose="020B0604030504040204" pitchFamily="50" charset="-128"/>
                          <a:cs typeface="メイリオ" panose="020B0604030504040204" pitchFamily="50" charset="-128"/>
                        </a:rPr>
                        <a:t>活動</a:t>
                      </a:r>
                    </a:p>
                  </a:txBody>
                  <a:tcPr marL="72000" marR="72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just">
                        <a:lnSpc>
                          <a:spcPts val="1600"/>
                        </a:lnSpc>
                        <a:spcAft>
                          <a:spcPts val="0"/>
                        </a:spcAft>
                      </a:pPr>
                      <a:r>
                        <a:rPr lang="ja-JP" sz="1200" b="0" kern="100" dirty="0">
                          <a:solidFill>
                            <a:schemeClr val="bg1">
                              <a:lumMod val="65000"/>
                            </a:schemeClr>
                          </a:solidFill>
                          <a:effectLst/>
                          <a:latin typeface="メイリオ" panose="020B0604030504040204" pitchFamily="50" charset="-128"/>
                          <a:ea typeface="メイリオ" panose="020B0604030504040204" pitchFamily="50" charset="-128"/>
                          <a:cs typeface="メイリオ" panose="020B0604030504040204" pitchFamily="50" charset="-128"/>
                        </a:rPr>
                        <a:t>【スケジュール</a:t>
                      </a:r>
                      <a:r>
                        <a:rPr lang="en-US" sz="1200" b="0" kern="100" dirty="0">
                          <a:solidFill>
                            <a:schemeClr val="bg1">
                              <a:lumMod val="65000"/>
                            </a:schemeClr>
                          </a:solidFill>
                          <a:effectLst/>
                          <a:latin typeface="メイリオ" panose="020B0604030504040204" pitchFamily="50" charset="-128"/>
                          <a:ea typeface="メイリオ" panose="020B0604030504040204" pitchFamily="50" charset="-128"/>
                          <a:cs typeface="メイリオ" panose="020B0604030504040204" pitchFamily="50" charset="-128"/>
                        </a:rPr>
                        <a:t>4</a:t>
                      </a:r>
                      <a:r>
                        <a:rPr lang="ja-JP" sz="1200" b="0" kern="100" dirty="0">
                          <a:solidFill>
                            <a:schemeClr val="bg1">
                              <a:lumMod val="65000"/>
                            </a:schemeClr>
                          </a:solidFill>
                          <a:effectLst/>
                          <a:latin typeface="メイリオ" panose="020B0604030504040204" pitchFamily="50" charset="-128"/>
                          <a:ea typeface="メイリオ" panose="020B0604030504040204" pitchFamily="50" charset="-128"/>
                          <a:cs typeface="メイリオ" panose="020B0604030504040204" pitchFamily="50" charset="-128"/>
                        </a:rPr>
                        <a:t>：</a:t>
                      </a:r>
                      <a:r>
                        <a:rPr lang="en-US" sz="1200" b="0" kern="100" dirty="0">
                          <a:solidFill>
                            <a:schemeClr val="bg1">
                              <a:lumMod val="65000"/>
                            </a:schemeClr>
                          </a:solidFill>
                          <a:effectLst/>
                          <a:latin typeface="メイリオ" panose="020B0604030504040204" pitchFamily="50" charset="-128"/>
                          <a:ea typeface="メイリオ" panose="020B0604030504040204" pitchFamily="50" charset="-128"/>
                          <a:cs typeface="メイリオ" panose="020B0604030504040204" pitchFamily="50" charset="-128"/>
                        </a:rPr>
                        <a:t>DVD</a:t>
                      </a:r>
                      <a:r>
                        <a:rPr lang="ja-JP" sz="1200" b="0" kern="100" dirty="0" smtClean="0">
                          <a:solidFill>
                            <a:schemeClr val="bg1">
                              <a:lumMod val="65000"/>
                            </a:schemeClr>
                          </a:solidFill>
                          <a:effectLst/>
                          <a:latin typeface="メイリオ" panose="020B0604030504040204" pitchFamily="50" charset="-128"/>
                          <a:ea typeface="メイリオ" panose="020B0604030504040204" pitchFamily="50" charset="-128"/>
                          <a:cs typeface="メイリオ" panose="020B0604030504040204" pitchFamily="50" charset="-128"/>
                        </a:rPr>
                        <a:t>組み立て】</a:t>
                      </a:r>
                      <a:endParaRPr lang="en-US" altLang="ja-JP" sz="1200" b="0" kern="100" dirty="0" smtClean="0">
                        <a:solidFill>
                          <a:schemeClr val="bg1">
                            <a:lumMod val="65000"/>
                          </a:schemeClr>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72000" marR="72000" marT="36000" marB="3600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r>
              <a:tr h="504056">
                <a:tc>
                  <a:txBody>
                    <a:bodyPr/>
                    <a:lstStyle/>
                    <a:p>
                      <a:pPr algn="l">
                        <a:lnSpc>
                          <a:spcPts val="1600"/>
                        </a:lnSpc>
                        <a:spcAft>
                          <a:spcPts val="0"/>
                        </a:spcAft>
                      </a:pPr>
                      <a:r>
                        <a:rPr lang="en-US" sz="1200" b="0" kern="100" dirty="0" smtClean="0">
                          <a:solidFill>
                            <a:schemeClr val="bg1">
                              <a:lumMod val="65000"/>
                            </a:schemeClr>
                          </a:solidFill>
                          <a:effectLst/>
                          <a:latin typeface="メイリオ" panose="020B0604030504040204" pitchFamily="50" charset="-128"/>
                          <a:ea typeface="メイリオ" panose="020B0604030504040204" pitchFamily="50" charset="-128"/>
                          <a:cs typeface="メイリオ" panose="020B0604030504040204" pitchFamily="50" charset="-128"/>
                        </a:rPr>
                        <a:t>11:45-12:45</a:t>
                      </a:r>
                      <a:endParaRPr lang="ja-JP" sz="1200" b="0" kern="100" dirty="0">
                        <a:solidFill>
                          <a:schemeClr val="bg1">
                            <a:lumMod val="65000"/>
                          </a:schemeClr>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72000" marR="72000" marT="36000" marB="3600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ctr">
                        <a:lnSpc>
                          <a:spcPts val="1600"/>
                        </a:lnSpc>
                        <a:spcAft>
                          <a:spcPts val="0"/>
                        </a:spcAft>
                      </a:pPr>
                      <a:r>
                        <a:rPr lang="ja-JP" sz="1200" b="0" kern="100">
                          <a:solidFill>
                            <a:schemeClr val="bg1">
                              <a:lumMod val="65000"/>
                            </a:schemeClr>
                          </a:solidFill>
                          <a:effectLst/>
                          <a:latin typeface="メイリオ" panose="020B0604030504040204" pitchFamily="50" charset="-128"/>
                          <a:ea typeface="メイリオ" panose="020B0604030504040204" pitchFamily="50" charset="-128"/>
                          <a:cs typeface="メイリオ" panose="020B0604030504040204" pitchFamily="50" charset="-128"/>
                        </a:rPr>
                        <a:t>昼食</a:t>
                      </a:r>
                    </a:p>
                    <a:p>
                      <a:pPr algn="ctr">
                        <a:lnSpc>
                          <a:spcPts val="1600"/>
                        </a:lnSpc>
                        <a:spcAft>
                          <a:spcPts val="0"/>
                        </a:spcAft>
                      </a:pPr>
                      <a:r>
                        <a:rPr lang="ja-JP" sz="1200" b="0" kern="100">
                          <a:solidFill>
                            <a:schemeClr val="bg1">
                              <a:lumMod val="65000"/>
                            </a:schemeClr>
                          </a:solidFill>
                          <a:effectLst/>
                          <a:latin typeface="メイリオ" panose="020B0604030504040204" pitchFamily="50" charset="-128"/>
                          <a:ea typeface="メイリオ" panose="020B0604030504040204" pitchFamily="50" charset="-128"/>
                          <a:cs typeface="メイリオ" panose="020B0604030504040204" pitchFamily="50" charset="-128"/>
                        </a:rPr>
                        <a:t>昼休み</a:t>
                      </a:r>
                    </a:p>
                  </a:txBody>
                  <a:tcPr marL="72000" marR="72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just">
                        <a:lnSpc>
                          <a:spcPts val="1600"/>
                        </a:lnSpc>
                        <a:spcAft>
                          <a:spcPts val="0"/>
                        </a:spcAft>
                      </a:pPr>
                      <a:r>
                        <a:rPr lang="ja-JP" sz="1200" b="0" kern="100" dirty="0">
                          <a:solidFill>
                            <a:schemeClr val="bg1">
                              <a:lumMod val="65000"/>
                            </a:schemeClr>
                          </a:solidFill>
                          <a:effectLst/>
                          <a:latin typeface="メイリオ" panose="020B0604030504040204" pitchFamily="50" charset="-128"/>
                          <a:ea typeface="メイリオ" panose="020B0604030504040204" pitchFamily="50" charset="-128"/>
                          <a:cs typeface="メイリオ" panose="020B0604030504040204" pitchFamily="50" charset="-128"/>
                        </a:rPr>
                        <a:t>【スケジュール</a:t>
                      </a:r>
                      <a:r>
                        <a:rPr lang="en-US" sz="1200" b="0" kern="100" dirty="0">
                          <a:solidFill>
                            <a:schemeClr val="bg1">
                              <a:lumMod val="65000"/>
                            </a:schemeClr>
                          </a:solidFill>
                          <a:effectLst/>
                          <a:latin typeface="メイリオ" panose="020B0604030504040204" pitchFamily="50" charset="-128"/>
                          <a:ea typeface="メイリオ" panose="020B0604030504040204" pitchFamily="50" charset="-128"/>
                          <a:cs typeface="メイリオ" panose="020B0604030504040204" pitchFamily="50" charset="-128"/>
                        </a:rPr>
                        <a:t>5</a:t>
                      </a:r>
                      <a:r>
                        <a:rPr lang="ja-JP" sz="1200" b="0" kern="100" dirty="0">
                          <a:solidFill>
                            <a:schemeClr val="bg1">
                              <a:lumMod val="65000"/>
                            </a:schemeClr>
                          </a:solidFill>
                          <a:effectLst/>
                          <a:latin typeface="メイリオ" panose="020B0604030504040204" pitchFamily="50" charset="-128"/>
                          <a:ea typeface="メイリオ" panose="020B0604030504040204" pitchFamily="50" charset="-128"/>
                          <a:cs typeface="メイリオ" panose="020B0604030504040204" pitchFamily="50" charset="-128"/>
                        </a:rPr>
                        <a:t>：昼食</a:t>
                      </a:r>
                      <a:r>
                        <a:rPr lang="ja-JP" sz="1200" b="0" kern="100" dirty="0" smtClean="0">
                          <a:solidFill>
                            <a:schemeClr val="bg1">
                              <a:lumMod val="65000"/>
                            </a:schemeClr>
                          </a:solidFill>
                          <a:effectLst/>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200" b="0" kern="100" dirty="0" smtClean="0">
                        <a:solidFill>
                          <a:schemeClr val="bg1">
                            <a:lumMod val="65000"/>
                          </a:schemeClr>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72000" marR="72000" marT="36000" marB="3600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r>
              <a:tr h="325262">
                <a:tc>
                  <a:txBody>
                    <a:bodyPr/>
                    <a:lstStyle/>
                    <a:p>
                      <a:pPr algn="l">
                        <a:lnSpc>
                          <a:spcPts val="1600"/>
                        </a:lnSpc>
                        <a:spcAft>
                          <a:spcPts val="0"/>
                        </a:spcAft>
                      </a:pPr>
                      <a:r>
                        <a:rPr lang="en-US" sz="1200" b="0" kern="100" dirty="0" smtClean="0">
                          <a:solidFill>
                            <a:schemeClr val="bg1">
                              <a:lumMod val="65000"/>
                            </a:schemeClr>
                          </a:solidFill>
                          <a:effectLst/>
                          <a:latin typeface="メイリオ" panose="020B0604030504040204" pitchFamily="50" charset="-128"/>
                          <a:ea typeface="メイリオ" panose="020B0604030504040204" pitchFamily="50" charset="-128"/>
                          <a:cs typeface="メイリオ" panose="020B0604030504040204" pitchFamily="50" charset="-128"/>
                        </a:rPr>
                        <a:t>12:45-13:30</a:t>
                      </a:r>
                      <a:endParaRPr lang="ja-JP" sz="1200" b="0" kern="100" dirty="0">
                        <a:solidFill>
                          <a:schemeClr val="bg1">
                            <a:lumMod val="65000"/>
                          </a:schemeClr>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72000" marR="72000" marT="36000" marB="3600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ctr">
                        <a:lnSpc>
                          <a:spcPts val="1600"/>
                        </a:lnSpc>
                        <a:spcAft>
                          <a:spcPts val="0"/>
                        </a:spcAft>
                      </a:pPr>
                      <a:r>
                        <a:rPr lang="ja-JP" sz="1200" b="0" kern="100">
                          <a:solidFill>
                            <a:schemeClr val="bg1">
                              <a:lumMod val="65000"/>
                            </a:schemeClr>
                          </a:solidFill>
                          <a:effectLst/>
                          <a:latin typeface="メイリオ" panose="020B0604030504040204" pitchFamily="50" charset="-128"/>
                          <a:ea typeface="メイリオ" panose="020B0604030504040204" pitchFamily="50" charset="-128"/>
                          <a:cs typeface="メイリオ" panose="020B0604030504040204" pitchFamily="50" charset="-128"/>
                        </a:rPr>
                        <a:t>散歩</a:t>
                      </a:r>
                    </a:p>
                  </a:txBody>
                  <a:tcPr marL="72000" marR="72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just">
                        <a:lnSpc>
                          <a:spcPts val="1600"/>
                        </a:lnSpc>
                        <a:spcAft>
                          <a:spcPts val="0"/>
                        </a:spcAft>
                      </a:pPr>
                      <a:r>
                        <a:rPr lang="ja-JP" sz="1200" b="0" kern="100" dirty="0">
                          <a:solidFill>
                            <a:schemeClr val="bg1">
                              <a:lumMod val="65000"/>
                            </a:schemeClr>
                          </a:solidFill>
                          <a:effectLst/>
                          <a:latin typeface="メイリオ" panose="020B0604030504040204" pitchFamily="50" charset="-128"/>
                          <a:ea typeface="メイリオ" panose="020B0604030504040204" pitchFamily="50" charset="-128"/>
                          <a:cs typeface="メイリオ" panose="020B0604030504040204" pitchFamily="50" charset="-128"/>
                        </a:rPr>
                        <a:t>【スケジュール</a:t>
                      </a:r>
                      <a:r>
                        <a:rPr lang="en-US" sz="1200" b="0" kern="100" dirty="0">
                          <a:solidFill>
                            <a:schemeClr val="bg1">
                              <a:lumMod val="65000"/>
                            </a:schemeClr>
                          </a:solidFill>
                          <a:effectLst/>
                          <a:latin typeface="メイリオ" panose="020B0604030504040204" pitchFamily="50" charset="-128"/>
                          <a:ea typeface="メイリオ" panose="020B0604030504040204" pitchFamily="50" charset="-128"/>
                          <a:cs typeface="メイリオ" panose="020B0604030504040204" pitchFamily="50" charset="-128"/>
                        </a:rPr>
                        <a:t>6</a:t>
                      </a:r>
                      <a:r>
                        <a:rPr lang="ja-JP" sz="1200" b="0" kern="100" dirty="0">
                          <a:solidFill>
                            <a:schemeClr val="bg1">
                              <a:lumMod val="65000"/>
                            </a:schemeClr>
                          </a:solidFill>
                          <a:effectLst/>
                          <a:latin typeface="メイリオ" panose="020B0604030504040204" pitchFamily="50" charset="-128"/>
                          <a:ea typeface="メイリオ" panose="020B0604030504040204" pitchFamily="50" charset="-128"/>
                          <a:cs typeface="メイリオ" panose="020B0604030504040204" pitchFamily="50" charset="-128"/>
                        </a:rPr>
                        <a:t>：散歩</a:t>
                      </a:r>
                      <a:r>
                        <a:rPr lang="ja-JP" sz="1200" b="0" kern="100" dirty="0" smtClean="0">
                          <a:solidFill>
                            <a:schemeClr val="bg1">
                              <a:lumMod val="65000"/>
                            </a:schemeClr>
                          </a:solidFill>
                          <a:effectLst/>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200" b="0" kern="100" dirty="0" smtClean="0">
                        <a:solidFill>
                          <a:schemeClr val="bg1">
                            <a:lumMod val="65000"/>
                          </a:schemeClr>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72000" marR="72000" marT="36000" marB="3600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r>
              <a:tr h="504056">
                <a:tc>
                  <a:txBody>
                    <a:bodyPr/>
                    <a:lstStyle/>
                    <a:p>
                      <a:pPr algn="l">
                        <a:lnSpc>
                          <a:spcPts val="1600"/>
                        </a:lnSpc>
                        <a:spcAft>
                          <a:spcPts val="0"/>
                        </a:spcAft>
                      </a:pPr>
                      <a:r>
                        <a:rPr lang="en-US" sz="1200" b="0" kern="100" dirty="0" smtClean="0">
                          <a:solidFill>
                            <a:schemeClr val="bg1">
                              <a:lumMod val="65000"/>
                            </a:schemeClr>
                          </a:solidFill>
                          <a:effectLst/>
                          <a:latin typeface="メイリオ" panose="020B0604030504040204" pitchFamily="50" charset="-128"/>
                          <a:ea typeface="メイリオ" panose="020B0604030504040204" pitchFamily="50" charset="-128"/>
                          <a:cs typeface="メイリオ" panose="020B0604030504040204" pitchFamily="50" charset="-128"/>
                        </a:rPr>
                        <a:t>13:30-14:35</a:t>
                      </a:r>
                      <a:endParaRPr lang="ja-JP" sz="1200" b="0" kern="100" dirty="0">
                        <a:solidFill>
                          <a:schemeClr val="bg1">
                            <a:lumMod val="65000"/>
                          </a:schemeClr>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72000" marR="72000" marT="36000" marB="3600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ctr">
                        <a:lnSpc>
                          <a:spcPts val="1600"/>
                        </a:lnSpc>
                        <a:spcAft>
                          <a:spcPts val="0"/>
                        </a:spcAft>
                      </a:pPr>
                      <a:r>
                        <a:rPr lang="ja-JP" sz="1200" b="0" kern="100">
                          <a:solidFill>
                            <a:schemeClr val="bg1">
                              <a:lumMod val="65000"/>
                            </a:schemeClr>
                          </a:solidFill>
                          <a:effectLst/>
                          <a:latin typeface="メイリオ" panose="020B0604030504040204" pitchFamily="50" charset="-128"/>
                          <a:ea typeface="メイリオ" panose="020B0604030504040204" pitchFamily="50" charset="-128"/>
                          <a:cs typeface="メイリオ" panose="020B0604030504040204" pitchFamily="50" charset="-128"/>
                        </a:rPr>
                        <a:t>自立</a:t>
                      </a:r>
                    </a:p>
                    <a:p>
                      <a:pPr algn="ctr">
                        <a:lnSpc>
                          <a:spcPts val="1600"/>
                        </a:lnSpc>
                        <a:spcAft>
                          <a:spcPts val="0"/>
                        </a:spcAft>
                      </a:pPr>
                      <a:r>
                        <a:rPr lang="ja-JP" sz="1200" b="0" kern="100">
                          <a:solidFill>
                            <a:schemeClr val="bg1">
                              <a:lumMod val="65000"/>
                            </a:schemeClr>
                          </a:solidFill>
                          <a:effectLst/>
                          <a:latin typeface="メイリオ" panose="020B0604030504040204" pitchFamily="50" charset="-128"/>
                          <a:ea typeface="メイリオ" panose="020B0604030504040204" pitchFamily="50" charset="-128"/>
                          <a:cs typeface="メイリオ" panose="020B0604030504040204" pitchFamily="50" charset="-128"/>
                        </a:rPr>
                        <a:t>課題</a:t>
                      </a:r>
                    </a:p>
                  </a:txBody>
                  <a:tcPr marL="72000" marR="72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just">
                        <a:lnSpc>
                          <a:spcPts val="1600"/>
                        </a:lnSpc>
                        <a:spcAft>
                          <a:spcPts val="0"/>
                        </a:spcAft>
                      </a:pPr>
                      <a:r>
                        <a:rPr lang="ja-JP" sz="1200" b="0" kern="100" dirty="0">
                          <a:solidFill>
                            <a:schemeClr val="bg1">
                              <a:lumMod val="65000"/>
                            </a:schemeClr>
                          </a:solidFill>
                          <a:effectLst/>
                          <a:latin typeface="メイリオ" panose="020B0604030504040204" pitchFamily="50" charset="-128"/>
                          <a:ea typeface="メイリオ" panose="020B0604030504040204" pitchFamily="50" charset="-128"/>
                          <a:cs typeface="メイリオ" panose="020B0604030504040204" pitchFamily="50" charset="-128"/>
                        </a:rPr>
                        <a:t>【スケジュール</a:t>
                      </a:r>
                      <a:r>
                        <a:rPr lang="en-US" sz="1200" b="0" kern="100" dirty="0">
                          <a:solidFill>
                            <a:schemeClr val="bg1">
                              <a:lumMod val="65000"/>
                            </a:schemeClr>
                          </a:solidFill>
                          <a:effectLst/>
                          <a:latin typeface="メイリオ" panose="020B0604030504040204" pitchFamily="50" charset="-128"/>
                          <a:ea typeface="メイリオ" panose="020B0604030504040204" pitchFamily="50" charset="-128"/>
                          <a:cs typeface="メイリオ" panose="020B0604030504040204" pitchFamily="50" charset="-128"/>
                        </a:rPr>
                        <a:t>7</a:t>
                      </a:r>
                      <a:r>
                        <a:rPr lang="ja-JP" sz="1200" b="0" kern="100" dirty="0">
                          <a:solidFill>
                            <a:schemeClr val="bg1">
                              <a:lumMod val="65000"/>
                            </a:schemeClr>
                          </a:solidFill>
                          <a:effectLst/>
                          <a:latin typeface="メイリオ" panose="020B0604030504040204" pitchFamily="50" charset="-128"/>
                          <a:ea typeface="メイリオ" panose="020B0604030504040204" pitchFamily="50" charset="-128"/>
                          <a:cs typeface="メイリオ" panose="020B0604030504040204" pitchFamily="50" charset="-128"/>
                        </a:rPr>
                        <a:t>：自立</a:t>
                      </a:r>
                      <a:r>
                        <a:rPr lang="ja-JP" sz="1200" b="0" kern="100" dirty="0" smtClean="0">
                          <a:solidFill>
                            <a:schemeClr val="bg1">
                              <a:lumMod val="65000"/>
                            </a:schemeClr>
                          </a:solidFill>
                          <a:effectLst/>
                          <a:latin typeface="メイリオ" panose="020B0604030504040204" pitchFamily="50" charset="-128"/>
                          <a:ea typeface="メイリオ" panose="020B0604030504040204" pitchFamily="50" charset="-128"/>
                          <a:cs typeface="メイリオ" panose="020B0604030504040204" pitchFamily="50" charset="-128"/>
                        </a:rPr>
                        <a:t>課題】</a:t>
                      </a:r>
                      <a:endParaRPr lang="en-US" altLang="ja-JP" sz="1200" b="0" kern="100" dirty="0" smtClean="0">
                        <a:solidFill>
                          <a:schemeClr val="bg1">
                            <a:lumMod val="65000"/>
                          </a:schemeClr>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72000" marR="72000" marT="36000" marB="3600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r>
              <a:tr h="397270">
                <a:tc>
                  <a:txBody>
                    <a:bodyPr/>
                    <a:lstStyle/>
                    <a:p>
                      <a:pPr algn="l">
                        <a:lnSpc>
                          <a:spcPts val="1600"/>
                        </a:lnSpc>
                        <a:spcAft>
                          <a:spcPts val="0"/>
                        </a:spcAft>
                      </a:pPr>
                      <a:r>
                        <a:rPr lang="en-US" sz="1200" b="0" kern="100" dirty="0" smtClean="0">
                          <a:solidFill>
                            <a:schemeClr val="bg1">
                              <a:lumMod val="65000"/>
                            </a:schemeClr>
                          </a:solidFill>
                          <a:effectLst/>
                          <a:latin typeface="メイリオ" panose="020B0604030504040204" pitchFamily="50" charset="-128"/>
                          <a:ea typeface="メイリオ" panose="020B0604030504040204" pitchFamily="50" charset="-128"/>
                          <a:cs typeface="メイリオ" panose="020B0604030504040204" pitchFamily="50" charset="-128"/>
                        </a:rPr>
                        <a:t>14:35-15:00</a:t>
                      </a:r>
                      <a:endParaRPr lang="ja-JP" sz="1200" b="0" kern="100" dirty="0">
                        <a:solidFill>
                          <a:schemeClr val="bg1">
                            <a:lumMod val="65000"/>
                          </a:schemeClr>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72000" marR="72000" marT="36000" marB="3600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ja-JP" sz="1200" b="0" kern="100">
                          <a:solidFill>
                            <a:schemeClr val="bg1">
                              <a:lumMod val="65000"/>
                            </a:schemeClr>
                          </a:solidFill>
                          <a:effectLst/>
                          <a:latin typeface="メイリオ" panose="020B0604030504040204" pitchFamily="50" charset="-128"/>
                          <a:ea typeface="メイリオ" panose="020B0604030504040204" pitchFamily="50" charset="-128"/>
                          <a:cs typeface="メイリオ" panose="020B0604030504040204" pitchFamily="50" charset="-128"/>
                        </a:rPr>
                        <a:t>帰り</a:t>
                      </a:r>
                    </a:p>
                  </a:txBody>
                  <a:tcPr marL="72000" marR="72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ts val="1600"/>
                        </a:lnSpc>
                        <a:spcAft>
                          <a:spcPts val="0"/>
                        </a:spcAft>
                      </a:pPr>
                      <a:r>
                        <a:rPr lang="ja-JP" sz="1200" b="0" kern="100" dirty="0">
                          <a:solidFill>
                            <a:schemeClr val="bg1">
                              <a:lumMod val="65000"/>
                            </a:schemeClr>
                          </a:solidFill>
                          <a:effectLst/>
                          <a:latin typeface="メイリオ" panose="020B0604030504040204" pitchFamily="50" charset="-128"/>
                          <a:ea typeface="メイリオ" panose="020B0604030504040204" pitchFamily="50" charset="-128"/>
                          <a:cs typeface="メイリオ" panose="020B0604030504040204" pitchFamily="50" charset="-128"/>
                        </a:rPr>
                        <a:t>【スケジュール</a:t>
                      </a:r>
                      <a:r>
                        <a:rPr lang="en-US" sz="1200" b="0" kern="100" dirty="0">
                          <a:solidFill>
                            <a:schemeClr val="bg1">
                              <a:lumMod val="65000"/>
                            </a:schemeClr>
                          </a:solidFill>
                          <a:effectLst/>
                          <a:latin typeface="メイリオ" panose="020B0604030504040204" pitchFamily="50" charset="-128"/>
                          <a:ea typeface="メイリオ" panose="020B0604030504040204" pitchFamily="50" charset="-128"/>
                          <a:cs typeface="メイリオ" panose="020B0604030504040204" pitchFamily="50" charset="-128"/>
                        </a:rPr>
                        <a:t>8</a:t>
                      </a:r>
                      <a:r>
                        <a:rPr lang="ja-JP" sz="1200" b="0" kern="100" dirty="0">
                          <a:solidFill>
                            <a:schemeClr val="bg1">
                              <a:lumMod val="65000"/>
                            </a:schemeClr>
                          </a:solidFill>
                          <a:effectLst/>
                          <a:latin typeface="メイリオ" panose="020B0604030504040204" pitchFamily="50" charset="-128"/>
                          <a:ea typeface="メイリオ" panose="020B0604030504040204" pitchFamily="50" charset="-128"/>
                          <a:cs typeface="メイリオ" panose="020B0604030504040204" pitchFamily="50" charset="-128"/>
                        </a:rPr>
                        <a:t>：帰宅</a:t>
                      </a:r>
                      <a:r>
                        <a:rPr lang="ja-JP" sz="1200" b="0" kern="100" dirty="0" smtClean="0">
                          <a:solidFill>
                            <a:schemeClr val="bg1">
                              <a:lumMod val="65000"/>
                            </a:schemeClr>
                          </a:solidFill>
                          <a:effectLst/>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200" b="0" kern="100" dirty="0" smtClean="0">
                        <a:solidFill>
                          <a:schemeClr val="bg1">
                            <a:lumMod val="65000"/>
                          </a:schemeClr>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72000" marR="72000" marT="36000" marB="3600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
        <p:nvSpPr>
          <p:cNvPr id="5" name="タイトル 1"/>
          <p:cNvSpPr txBox="1">
            <a:spLocks noGrp="1"/>
          </p:cNvSpPr>
          <p:nvPr>
            <p:ph type="title"/>
          </p:nvPr>
        </p:nvSpPr>
        <p:spPr bwMode="auto">
          <a:prstGeom prst="rect">
            <a:avLst/>
          </a:prstGeom>
          <a:noFill/>
          <a:ln w="9525">
            <a:noFill/>
            <a:miter lim="800000"/>
            <a:headEnd/>
            <a:tailEnd/>
          </a:ln>
        </p:spPr>
        <p:txBody>
          <a:bodyPr vert="horz" wrap="square" lIns="91440" tIns="45720" rIns="91440" bIns="45720" numCol="1" anchor="ctr" anchorCtr="0" compatLnSpc="1">
            <a:prstTxWarp prst="textNoShape">
              <a:avLst/>
            </a:prstTxWarp>
            <a:normAutofit/>
          </a:bodyPr>
          <a:lstStyle>
            <a:lvl1pPr algn="ctr" rtl="0" fontAlgn="base">
              <a:spcBef>
                <a:spcPct val="0"/>
              </a:spcBef>
              <a:spcAft>
                <a:spcPct val="0"/>
              </a:spcAft>
              <a:defRPr kumimoji="1" sz="4400" kern="1200">
                <a:solidFill>
                  <a:schemeClr val="tx1"/>
                </a:solidFill>
                <a:latin typeface="+mj-lt"/>
                <a:ea typeface="+mj-ea"/>
                <a:cs typeface="+mj-cs"/>
              </a:defRPr>
            </a:lvl1pPr>
            <a:lvl2pPr algn="ctr" rtl="0" fontAlgn="base">
              <a:spcBef>
                <a:spcPct val="0"/>
              </a:spcBef>
              <a:spcAft>
                <a:spcPct val="0"/>
              </a:spcAft>
              <a:defRPr kumimoji="1" sz="4400">
                <a:solidFill>
                  <a:schemeClr val="tx1"/>
                </a:solidFill>
                <a:latin typeface="Calibri" pitchFamily="34" charset="0"/>
                <a:ea typeface="ＭＳ Ｐゴシック" charset="-128"/>
              </a:defRPr>
            </a:lvl2pPr>
            <a:lvl3pPr algn="ctr" rtl="0" fontAlgn="base">
              <a:spcBef>
                <a:spcPct val="0"/>
              </a:spcBef>
              <a:spcAft>
                <a:spcPct val="0"/>
              </a:spcAft>
              <a:defRPr kumimoji="1" sz="4400">
                <a:solidFill>
                  <a:schemeClr val="tx1"/>
                </a:solidFill>
                <a:latin typeface="Calibri" pitchFamily="34" charset="0"/>
                <a:ea typeface="ＭＳ Ｐゴシック" charset="-128"/>
              </a:defRPr>
            </a:lvl3pPr>
            <a:lvl4pPr algn="ctr" rtl="0" fontAlgn="base">
              <a:spcBef>
                <a:spcPct val="0"/>
              </a:spcBef>
              <a:spcAft>
                <a:spcPct val="0"/>
              </a:spcAft>
              <a:defRPr kumimoji="1" sz="4400">
                <a:solidFill>
                  <a:schemeClr val="tx1"/>
                </a:solidFill>
                <a:latin typeface="Calibri" pitchFamily="34" charset="0"/>
                <a:ea typeface="ＭＳ Ｐゴシック" charset="-128"/>
              </a:defRPr>
            </a:lvl4pPr>
            <a:lvl5pPr algn="ctr" rtl="0" fontAlgn="base">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a:lstStyle>
          <a:p>
            <a:pPr algn="l"/>
            <a:r>
              <a:rPr lang="ja-JP" altLang="en-US" sz="4000" b="1" dirty="0" smtClean="0">
                <a:latin typeface="メイリオ" panose="020B0604030504040204" pitchFamily="50" charset="-128"/>
                <a:ea typeface="メイリオ" panose="020B0604030504040204" pitchFamily="50" charset="-128"/>
                <a:cs typeface="メイリオ" panose="020B0604030504040204" pitchFamily="50" charset="-128"/>
              </a:rPr>
              <a:t>モデル演習｜</a:t>
            </a:r>
            <a:r>
              <a:rPr lang="ja-JP" altLang="en-US" sz="3600" dirty="0" smtClean="0">
                <a:latin typeface="メイリオ" panose="020B0604030504040204" pitchFamily="50" charset="-128"/>
                <a:ea typeface="メイリオ" panose="020B0604030504040204" pitchFamily="50" charset="-128"/>
                <a:cs typeface="メイリオ" panose="020B0604030504040204" pitchFamily="50" charset="-128"/>
              </a:rPr>
              <a:t>来所場面</a:t>
            </a:r>
            <a:endParaRPr lang="ja-JP" altLang="en-US" sz="4000" b="1"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5372208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角丸四角形 35"/>
          <p:cNvSpPr/>
          <p:nvPr/>
        </p:nvSpPr>
        <p:spPr>
          <a:xfrm>
            <a:off x="391358" y="1264753"/>
            <a:ext cx="4906888" cy="3168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bIns="0" rtlCol="0" anchor="ctr"/>
          <a:lstStyle/>
          <a:p>
            <a:pPr algn="ctr"/>
            <a:r>
              <a:rPr kumimoji="1"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生じている問題、生じうるリスクを具体的に記載</a:t>
            </a:r>
            <a:endParaRPr kumimoji="1" lang="ja-JP" altLang="en-US" sz="16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下矢印 12"/>
          <p:cNvSpPr/>
          <p:nvPr/>
        </p:nvSpPr>
        <p:spPr>
          <a:xfrm>
            <a:off x="6706039" y="4354420"/>
            <a:ext cx="576064" cy="36385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9" name="直線矢印コネクタ 18"/>
          <p:cNvCxnSpPr/>
          <p:nvPr/>
        </p:nvCxnSpPr>
        <p:spPr>
          <a:xfrm flipV="1">
            <a:off x="4283968" y="3053014"/>
            <a:ext cx="725648" cy="1742"/>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p:nvPr/>
        </p:nvCxnSpPr>
        <p:spPr>
          <a:xfrm flipV="1">
            <a:off x="4283968" y="4568614"/>
            <a:ext cx="711881" cy="452269"/>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2" name="角丸四角形 21"/>
          <p:cNvSpPr/>
          <p:nvPr/>
        </p:nvSpPr>
        <p:spPr>
          <a:xfrm>
            <a:off x="393101" y="2431326"/>
            <a:ext cx="3744416" cy="616046"/>
          </a:xfrm>
          <a:prstGeom prst="round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rtlCol="0" anchor="ctr"/>
          <a:lstStyle/>
          <a:p>
            <a:pPr>
              <a:lnSpc>
                <a:spcPts val="2300"/>
              </a:lnSpc>
            </a:pPr>
            <a:r>
              <a:rPr lang="ja-JP" altLang="en-US"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①背景の障害特性を推測</a:t>
            </a:r>
            <a:r>
              <a:rPr lang="ja-JP" altLang="en-US" sz="16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｜氷山モデル</a:t>
            </a:r>
            <a:endParaRPr lang="en-US" altLang="ja-JP" sz="16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300"/>
              </a:lnSpc>
            </a:pPr>
            <a:endParaRPr lang="en-US" altLang="ja-JP" sz="16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 name="角丸四角形 22"/>
          <p:cNvSpPr/>
          <p:nvPr/>
        </p:nvSpPr>
        <p:spPr>
          <a:xfrm>
            <a:off x="5049855" y="2431326"/>
            <a:ext cx="3744416" cy="329415"/>
          </a:xfrm>
          <a:prstGeom prst="round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rtlCol="0" anchor="ctr"/>
          <a:lstStyle/>
          <a:p>
            <a:pPr>
              <a:lnSpc>
                <a:spcPts val="2300"/>
              </a:lnSpc>
            </a:pPr>
            <a:r>
              <a:rPr lang="ja-JP" altLang="en-US"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②障害特性を「強み」の表現に変換</a:t>
            </a:r>
            <a:endParaRPr lang="en-US" altLang="ja-JP" sz="16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4" name="テキスト ボックス 23"/>
          <p:cNvSpPr txBox="1"/>
          <p:nvPr/>
        </p:nvSpPr>
        <p:spPr>
          <a:xfrm>
            <a:off x="395536" y="2745529"/>
            <a:ext cx="3888432" cy="1567096"/>
          </a:xfrm>
          <a:prstGeom prst="rect">
            <a:avLst/>
          </a:prstGeom>
          <a:solidFill>
            <a:schemeClr val="bg1"/>
          </a:solidFill>
          <a:ln w="19050">
            <a:solidFill>
              <a:schemeClr val="tx1"/>
            </a:solidFill>
          </a:ln>
        </p:spPr>
        <p:txBody>
          <a:bodyPr wrap="square" lIns="72000" rIns="72000" rtlCol="0">
            <a:spAutoFit/>
          </a:bodyPr>
          <a:lstStyle/>
          <a:p>
            <a:pPr>
              <a:lnSpc>
                <a:spcPts val="2300"/>
              </a:lnSpc>
            </a:pP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2300"/>
              </a:lnSpc>
            </a:pP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2300"/>
              </a:lnSpc>
            </a:pP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2300"/>
              </a:lnSpc>
            </a:pP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2300"/>
              </a:lnSpc>
            </a:pP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5" name="テキスト ボックス 24"/>
          <p:cNvSpPr txBox="1"/>
          <p:nvPr/>
        </p:nvSpPr>
        <p:spPr>
          <a:xfrm>
            <a:off x="5037150" y="2745529"/>
            <a:ext cx="3888432" cy="1567096"/>
          </a:xfrm>
          <a:prstGeom prst="rect">
            <a:avLst/>
          </a:prstGeom>
          <a:solidFill>
            <a:schemeClr val="bg1"/>
          </a:solidFill>
          <a:ln w="19050">
            <a:solidFill>
              <a:schemeClr val="tx1"/>
            </a:solidFill>
          </a:ln>
        </p:spPr>
        <p:txBody>
          <a:bodyPr wrap="square" lIns="72000" rIns="72000" rtlCol="0">
            <a:spAutoFit/>
          </a:bodyPr>
          <a:lstStyle/>
          <a:p>
            <a:pPr>
              <a:lnSpc>
                <a:spcPts val="2300"/>
              </a:lnSpc>
            </a:pP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2300"/>
              </a:lnSpc>
            </a:pP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2300"/>
              </a:lnSpc>
            </a:pP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2300"/>
              </a:lnSpc>
            </a:pP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2300"/>
              </a:lnSpc>
            </a:pP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26" name="直線矢印コネクタ 25"/>
          <p:cNvCxnSpPr/>
          <p:nvPr/>
        </p:nvCxnSpPr>
        <p:spPr>
          <a:xfrm flipV="1">
            <a:off x="4283968" y="3556329"/>
            <a:ext cx="725648" cy="1742"/>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 name="直線矢印コネクタ 26"/>
          <p:cNvCxnSpPr/>
          <p:nvPr/>
        </p:nvCxnSpPr>
        <p:spPr>
          <a:xfrm flipV="1">
            <a:off x="4283968" y="4058602"/>
            <a:ext cx="725648" cy="1742"/>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8" name="角丸四角形 27"/>
          <p:cNvSpPr/>
          <p:nvPr/>
        </p:nvSpPr>
        <p:spPr>
          <a:xfrm>
            <a:off x="393101" y="4739358"/>
            <a:ext cx="3717007" cy="357721"/>
          </a:xfrm>
          <a:prstGeom prst="round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rtlCol="0" anchor="ctr"/>
          <a:lstStyle/>
          <a:p>
            <a:pPr>
              <a:lnSpc>
                <a:spcPts val="2300"/>
              </a:lnSpc>
            </a:pPr>
            <a:r>
              <a:rPr lang="ja-JP" altLang="en-US"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③他の場面から「強み」のリスト追加</a:t>
            </a:r>
            <a:endParaRPr lang="en-US" altLang="ja-JP" sz="16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9" name="テキスト ボックス 28"/>
          <p:cNvSpPr txBox="1"/>
          <p:nvPr/>
        </p:nvSpPr>
        <p:spPr>
          <a:xfrm>
            <a:off x="395536" y="5076057"/>
            <a:ext cx="3888432" cy="1567096"/>
          </a:xfrm>
          <a:prstGeom prst="rect">
            <a:avLst/>
          </a:prstGeom>
          <a:solidFill>
            <a:schemeClr val="bg1"/>
          </a:solidFill>
          <a:ln w="19050">
            <a:solidFill>
              <a:schemeClr val="tx1"/>
            </a:solidFill>
          </a:ln>
        </p:spPr>
        <p:txBody>
          <a:bodyPr wrap="square" lIns="72000" rIns="72000" rtlCol="0">
            <a:spAutoFit/>
          </a:bodyPr>
          <a:lstStyle/>
          <a:p>
            <a:pPr>
              <a:lnSpc>
                <a:spcPts val="2300"/>
              </a:lnSpc>
            </a:pP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2300"/>
              </a:lnSpc>
            </a:pP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2300"/>
              </a:lnSpc>
            </a:pP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2300"/>
              </a:lnSpc>
            </a:pP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2300"/>
              </a:lnSpc>
            </a:pP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2" name="角丸四角形 31"/>
          <p:cNvSpPr/>
          <p:nvPr/>
        </p:nvSpPr>
        <p:spPr>
          <a:xfrm>
            <a:off x="5043178" y="4760073"/>
            <a:ext cx="3717007" cy="357721"/>
          </a:xfrm>
          <a:prstGeom prst="round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rtlCol="0" anchor="ctr"/>
          <a:lstStyle/>
          <a:p>
            <a:pPr>
              <a:lnSpc>
                <a:spcPts val="2300"/>
              </a:lnSpc>
            </a:pPr>
            <a:r>
              <a:rPr lang="ja-JP" altLang="en-US"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④「強み」を活かした新たな環境</a:t>
            </a:r>
            <a:endParaRPr lang="en-US" altLang="ja-JP" sz="16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3" name="テキスト ボックス 32"/>
          <p:cNvSpPr txBox="1"/>
          <p:nvPr/>
        </p:nvSpPr>
        <p:spPr>
          <a:xfrm>
            <a:off x="5049855" y="5080496"/>
            <a:ext cx="3888432" cy="1567096"/>
          </a:xfrm>
          <a:prstGeom prst="rect">
            <a:avLst/>
          </a:prstGeom>
          <a:solidFill>
            <a:schemeClr val="bg1"/>
          </a:solidFill>
          <a:ln w="19050">
            <a:solidFill>
              <a:schemeClr val="tx1"/>
            </a:solidFill>
          </a:ln>
        </p:spPr>
        <p:txBody>
          <a:bodyPr wrap="square" lIns="72000" rIns="72000" rtlCol="0">
            <a:spAutoFit/>
          </a:bodyPr>
          <a:lstStyle/>
          <a:p>
            <a:pPr>
              <a:lnSpc>
                <a:spcPts val="2300"/>
              </a:lnSpc>
            </a:pP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2300"/>
              </a:lnSpc>
            </a:pP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2300"/>
              </a:lnSpc>
            </a:pP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2300"/>
              </a:lnSpc>
            </a:pP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2300"/>
              </a:lnSpc>
            </a:pP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4" name="タイトル 1"/>
          <p:cNvSpPr txBox="1">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rmAutofit/>
          </a:bodyPr>
          <a:lstStyle>
            <a:lvl1pPr algn="ctr" rtl="0" fontAlgn="base">
              <a:spcBef>
                <a:spcPct val="0"/>
              </a:spcBef>
              <a:spcAft>
                <a:spcPct val="0"/>
              </a:spcAft>
              <a:defRPr kumimoji="1" sz="4400" kern="1200">
                <a:solidFill>
                  <a:schemeClr val="tx1"/>
                </a:solidFill>
                <a:latin typeface="+mj-lt"/>
                <a:ea typeface="+mj-ea"/>
                <a:cs typeface="+mj-cs"/>
              </a:defRPr>
            </a:lvl1pPr>
            <a:lvl2pPr algn="ctr" rtl="0" fontAlgn="base">
              <a:spcBef>
                <a:spcPct val="0"/>
              </a:spcBef>
              <a:spcAft>
                <a:spcPct val="0"/>
              </a:spcAft>
              <a:defRPr kumimoji="1" sz="4400">
                <a:solidFill>
                  <a:schemeClr val="tx1"/>
                </a:solidFill>
                <a:latin typeface="Calibri" pitchFamily="34" charset="0"/>
                <a:ea typeface="ＭＳ Ｐゴシック" charset="-128"/>
              </a:defRPr>
            </a:lvl2pPr>
            <a:lvl3pPr algn="ctr" rtl="0" fontAlgn="base">
              <a:spcBef>
                <a:spcPct val="0"/>
              </a:spcBef>
              <a:spcAft>
                <a:spcPct val="0"/>
              </a:spcAft>
              <a:defRPr kumimoji="1" sz="4400">
                <a:solidFill>
                  <a:schemeClr val="tx1"/>
                </a:solidFill>
                <a:latin typeface="Calibri" pitchFamily="34" charset="0"/>
                <a:ea typeface="ＭＳ Ｐゴシック" charset="-128"/>
              </a:defRPr>
            </a:lvl3pPr>
            <a:lvl4pPr algn="ctr" rtl="0" fontAlgn="base">
              <a:spcBef>
                <a:spcPct val="0"/>
              </a:spcBef>
              <a:spcAft>
                <a:spcPct val="0"/>
              </a:spcAft>
              <a:defRPr kumimoji="1" sz="4400">
                <a:solidFill>
                  <a:schemeClr val="tx1"/>
                </a:solidFill>
                <a:latin typeface="Calibri" pitchFamily="34" charset="0"/>
                <a:ea typeface="ＭＳ Ｐゴシック" charset="-128"/>
              </a:defRPr>
            </a:lvl4pPr>
            <a:lvl5pPr algn="ctr" rtl="0" fontAlgn="base">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a:lstStyle>
          <a:p>
            <a:pPr algn="l"/>
            <a:r>
              <a:rPr lang="ja-JP" altLang="en-US" sz="4000" b="1" dirty="0" smtClean="0">
                <a:latin typeface="メイリオ" panose="020B0604030504040204" pitchFamily="50" charset="-128"/>
                <a:ea typeface="メイリオ" panose="020B0604030504040204" pitchFamily="50" charset="-128"/>
                <a:cs typeface="メイリオ" panose="020B0604030504040204" pitchFamily="50" charset="-128"/>
              </a:rPr>
              <a:t>モデル演習｜</a:t>
            </a:r>
            <a:r>
              <a:rPr lang="ja-JP" altLang="en-US" sz="3600" dirty="0" smtClean="0">
                <a:latin typeface="メイリオ" panose="020B0604030504040204" pitchFamily="50" charset="-128"/>
                <a:ea typeface="メイリオ" panose="020B0604030504040204" pitchFamily="50" charset="-128"/>
                <a:cs typeface="メイリオ" panose="020B0604030504040204" pitchFamily="50" charset="-128"/>
              </a:rPr>
              <a:t>具体的に記載します</a:t>
            </a:r>
            <a:endParaRPr lang="ja-JP" altLang="en-US" sz="40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7" name="テキスト ボックス 36"/>
          <p:cNvSpPr txBox="1"/>
          <p:nvPr/>
        </p:nvSpPr>
        <p:spPr>
          <a:xfrm>
            <a:off x="400380" y="1574057"/>
            <a:ext cx="8525202" cy="682238"/>
          </a:xfrm>
          <a:prstGeom prst="rect">
            <a:avLst/>
          </a:prstGeom>
          <a:solidFill>
            <a:schemeClr val="bg1"/>
          </a:solidFill>
          <a:ln w="19050">
            <a:solidFill>
              <a:schemeClr val="tx1"/>
            </a:solidFill>
          </a:ln>
        </p:spPr>
        <p:txBody>
          <a:bodyPr wrap="square" lIns="72000" rIns="72000" rtlCol="0">
            <a:spAutoFit/>
          </a:bodyPr>
          <a:lstStyle/>
          <a:p>
            <a:pPr>
              <a:lnSpc>
                <a:spcPts val="2300"/>
              </a:lnSpc>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▢作業室へ案内するが、ウロウロと廊下を歩きまわる（作業室で、開始時間まで座って待てない</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2300"/>
              </a:lnSpc>
            </a:pP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声かけする</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が、全く聞いていない様子。徐々</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に表情が</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強ばり、他害</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リスクを感じる。</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5999113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499992" y="4087264"/>
            <a:ext cx="4186808" cy="2488302"/>
          </a:xfrm>
          <a:solidFill>
            <a:schemeClr val="accent1">
              <a:lumMod val="20000"/>
              <a:lumOff val="80000"/>
            </a:schemeClr>
          </a:solidFill>
        </p:spPr>
        <p:txBody>
          <a:bodyPr/>
          <a:lstStyle/>
          <a:p>
            <a:pPr marL="0" indent="0">
              <a:buNone/>
            </a:pPr>
            <a:endParaRPr kumimoji="1"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endPar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タイトル 1"/>
          <p:cNvSpPr txBox="1">
            <a:spLocks noGrp="1"/>
          </p:cNvSpPr>
          <p:nvPr>
            <p:ph type="title"/>
          </p:nvPr>
        </p:nvSpPr>
        <p:spPr bwMode="auto">
          <a:prstGeom prst="rect">
            <a:avLst/>
          </a:prstGeom>
          <a:noFill/>
          <a:ln w="9525">
            <a:noFill/>
            <a:miter lim="800000"/>
            <a:headEnd/>
            <a:tailEnd/>
          </a:ln>
        </p:spPr>
        <p:txBody>
          <a:bodyPr vert="horz" wrap="square" lIns="91440" tIns="45720" rIns="91440" bIns="45720" numCol="1" anchor="ctr" anchorCtr="0" compatLnSpc="1">
            <a:prstTxWarp prst="textNoShape">
              <a:avLst/>
            </a:prstTxWarp>
            <a:normAutofit/>
          </a:bodyPr>
          <a:lstStyle>
            <a:lvl1pPr algn="ctr" rtl="0" fontAlgn="base">
              <a:spcBef>
                <a:spcPct val="0"/>
              </a:spcBef>
              <a:spcAft>
                <a:spcPct val="0"/>
              </a:spcAft>
              <a:defRPr kumimoji="1" sz="4400" kern="1200">
                <a:solidFill>
                  <a:schemeClr val="tx1"/>
                </a:solidFill>
                <a:latin typeface="+mj-lt"/>
                <a:ea typeface="+mj-ea"/>
                <a:cs typeface="+mj-cs"/>
              </a:defRPr>
            </a:lvl1pPr>
            <a:lvl2pPr algn="ctr" rtl="0" fontAlgn="base">
              <a:spcBef>
                <a:spcPct val="0"/>
              </a:spcBef>
              <a:spcAft>
                <a:spcPct val="0"/>
              </a:spcAft>
              <a:defRPr kumimoji="1" sz="4400">
                <a:solidFill>
                  <a:schemeClr val="tx1"/>
                </a:solidFill>
                <a:latin typeface="Calibri" pitchFamily="34" charset="0"/>
                <a:ea typeface="ＭＳ Ｐゴシック" charset="-128"/>
              </a:defRPr>
            </a:lvl2pPr>
            <a:lvl3pPr algn="ctr" rtl="0" fontAlgn="base">
              <a:spcBef>
                <a:spcPct val="0"/>
              </a:spcBef>
              <a:spcAft>
                <a:spcPct val="0"/>
              </a:spcAft>
              <a:defRPr kumimoji="1" sz="4400">
                <a:solidFill>
                  <a:schemeClr val="tx1"/>
                </a:solidFill>
                <a:latin typeface="Calibri" pitchFamily="34" charset="0"/>
                <a:ea typeface="ＭＳ Ｐゴシック" charset="-128"/>
              </a:defRPr>
            </a:lvl3pPr>
            <a:lvl4pPr algn="ctr" rtl="0" fontAlgn="base">
              <a:spcBef>
                <a:spcPct val="0"/>
              </a:spcBef>
              <a:spcAft>
                <a:spcPct val="0"/>
              </a:spcAft>
              <a:defRPr kumimoji="1" sz="4400">
                <a:solidFill>
                  <a:schemeClr val="tx1"/>
                </a:solidFill>
                <a:latin typeface="Calibri" pitchFamily="34" charset="0"/>
                <a:ea typeface="ＭＳ Ｐゴシック" charset="-128"/>
              </a:defRPr>
            </a:lvl4pPr>
            <a:lvl5pPr algn="ctr" rtl="0" fontAlgn="base">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a:lstStyle>
          <a:p>
            <a:pPr algn="l"/>
            <a:r>
              <a:rPr lang="ja-JP" altLang="en-US" sz="4000" b="1" dirty="0" smtClean="0">
                <a:latin typeface="メイリオ" panose="020B0604030504040204" pitchFamily="50" charset="-128"/>
                <a:ea typeface="メイリオ" panose="020B0604030504040204" pitchFamily="50" charset="-128"/>
                <a:cs typeface="メイリオ" panose="020B0604030504040204" pitchFamily="50" charset="-128"/>
              </a:rPr>
              <a:t>手順書の作成プロセス①</a:t>
            </a:r>
            <a:endParaRPr lang="ja-JP" altLang="en-US" sz="3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角丸四角形 5"/>
          <p:cNvSpPr/>
          <p:nvPr/>
        </p:nvSpPr>
        <p:spPr>
          <a:xfrm>
            <a:off x="464150" y="1417638"/>
            <a:ext cx="4683914" cy="787226"/>
          </a:xfrm>
          <a:prstGeom prst="round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rtlCol="0" anchor="ctr"/>
          <a:lstStyle/>
          <a:p>
            <a:pPr>
              <a:lnSpc>
                <a:spcPts val="2300"/>
              </a:lnSpc>
            </a:pPr>
            <a:r>
              <a:rPr lang="ja-JP" altLang="en-US"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①背景の障害特性を推測する</a:t>
            </a:r>
            <a:r>
              <a:rPr lang="ja-JP" altLang="en-US"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｜氷山モデル</a:t>
            </a:r>
            <a:endParaRPr lang="en-US" altLang="ja-JP"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300"/>
              </a:lnSpc>
            </a:pPr>
            <a:endParaRPr lang="en-US" altLang="ja-JP" sz="16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テキスト ボックス 6"/>
          <p:cNvSpPr txBox="1"/>
          <p:nvPr/>
        </p:nvSpPr>
        <p:spPr>
          <a:xfrm>
            <a:off x="464150" y="1844824"/>
            <a:ext cx="8222650" cy="1012755"/>
          </a:xfrm>
          <a:prstGeom prst="rect">
            <a:avLst/>
          </a:prstGeom>
          <a:solidFill>
            <a:schemeClr val="bg1"/>
          </a:solidFill>
          <a:ln w="25400">
            <a:solidFill>
              <a:schemeClr val="tx1"/>
            </a:solidFill>
          </a:ln>
        </p:spPr>
        <p:txBody>
          <a:bodyPr wrap="square" lIns="72000" tIns="108000" rIns="72000" bIns="72000" rtlCol="0">
            <a:spAutoFit/>
          </a:bodyPr>
          <a:lstStyle/>
          <a:p>
            <a:r>
              <a:rPr lang="ja-JP" altLang="en-US" dirty="0">
                <a:latin typeface="メイリオ" panose="020B0604030504040204" pitchFamily="50" charset="-128"/>
                <a:ea typeface="メイリオ" panose="020B0604030504040204" pitchFamily="50" charset="-128"/>
                <a:cs typeface="メイリオ" panose="020B0604030504040204" pitchFamily="50" charset="-128"/>
              </a:rPr>
              <a:t>行動の背景にある障害特性（生物学的・心理的）を推測し、</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リストアップします。その際、行動の生起要因のきっかけとなっている環境（本人に影響を及ぼす物、事、人）要因にも留意しましょう。</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テキスト ボックス 8"/>
          <p:cNvSpPr txBox="1"/>
          <p:nvPr/>
        </p:nvSpPr>
        <p:spPr>
          <a:xfrm>
            <a:off x="595548" y="4005064"/>
            <a:ext cx="3538736" cy="2182305"/>
          </a:xfrm>
          <a:prstGeom prst="rect">
            <a:avLst/>
          </a:prstGeom>
          <a:noFill/>
          <a:ln w="25400">
            <a:noFill/>
          </a:ln>
        </p:spPr>
        <p:txBody>
          <a:bodyPr wrap="square" lIns="72000" tIns="108000" rIns="72000" bIns="72000" rtlCol="0">
            <a:spAutoFit/>
          </a:bodyPr>
          <a:lstStyle/>
          <a:p>
            <a:pPr>
              <a:lnSpc>
                <a:spcPts val="2600"/>
              </a:lnSpc>
            </a:pP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氷山モデルとは、障害がある人の課題となっている行動を氷山の一角として捉え、氷山の一角に注目するのではなく、その水面下の要因に着目して支援の方法</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を考えることを意味します。</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角丸四角形 7"/>
          <p:cNvSpPr/>
          <p:nvPr/>
        </p:nvSpPr>
        <p:spPr>
          <a:xfrm>
            <a:off x="6963693" y="4581128"/>
            <a:ext cx="576064" cy="1728192"/>
          </a:xfrm>
          <a:prstGeom prst="roundRect">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環境・状況の影響</a:t>
            </a:r>
            <a:endPar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角丸四角形 10"/>
          <p:cNvSpPr/>
          <p:nvPr/>
        </p:nvSpPr>
        <p:spPr>
          <a:xfrm>
            <a:off x="5836307" y="4581128"/>
            <a:ext cx="576064" cy="1728192"/>
          </a:xfrm>
          <a:prstGeom prst="roundRect">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対象者の障害特性</a:t>
            </a:r>
            <a:endPar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台形 9"/>
          <p:cNvSpPr/>
          <p:nvPr/>
        </p:nvSpPr>
        <p:spPr>
          <a:xfrm>
            <a:off x="5104893" y="3335288"/>
            <a:ext cx="2977005" cy="3100980"/>
          </a:xfrm>
          <a:custGeom>
            <a:avLst/>
            <a:gdLst>
              <a:gd name="connsiteX0" fmla="*/ 0 w 3672408"/>
              <a:gd name="connsiteY0" fmla="*/ 3024238 h 3024238"/>
              <a:gd name="connsiteX1" fmla="*/ 756060 w 3672408"/>
              <a:gd name="connsiteY1" fmla="*/ 0 h 3024238"/>
              <a:gd name="connsiteX2" fmla="*/ 2916349 w 3672408"/>
              <a:gd name="connsiteY2" fmla="*/ 0 h 3024238"/>
              <a:gd name="connsiteX3" fmla="*/ 3672408 w 3672408"/>
              <a:gd name="connsiteY3" fmla="*/ 3024238 h 3024238"/>
              <a:gd name="connsiteX4" fmla="*/ 0 w 3672408"/>
              <a:gd name="connsiteY4" fmla="*/ 3024238 h 3024238"/>
              <a:gd name="connsiteX0" fmla="*/ 0 w 3672408"/>
              <a:gd name="connsiteY0" fmla="*/ 3024238 h 3024238"/>
              <a:gd name="connsiteX1" fmla="*/ 84765 w 3672408"/>
              <a:gd name="connsiteY1" fmla="*/ 2295943 h 3024238"/>
              <a:gd name="connsiteX2" fmla="*/ 756060 w 3672408"/>
              <a:gd name="connsiteY2" fmla="*/ 0 h 3024238"/>
              <a:gd name="connsiteX3" fmla="*/ 2916349 w 3672408"/>
              <a:gd name="connsiteY3" fmla="*/ 0 h 3024238"/>
              <a:gd name="connsiteX4" fmla="*/ 3672408 w 3672408"/>
              <a:gd name="connsiteY4" fmla="*/ 3024238 h 3024238"/>
              <a:gd name="connsiteX5" fmla="*/ 0 w 3672408"/>
              <a:gd name="connsiteY5" fmla="*/ 3024238 h 3024238"/>
              <a:gd name="connsiteX0" fmla="*/ 128648 w 3596519"/>
              <a:gd name="connsiteY0" fmla="*/ 2940017 h 3024238"/>
              <a:gd name="connsiteX1" fmla="*/ 8876 w 3596519"/>
              <a:gd name="connsiteY1" fmla="*/ 2295943 h 3024238"/>
              <a:gd name="connsiteX2" fmla="*/ 680171 w 3596519"/>
              <a:gd name="connsiteY2" fmla="*/ 0 h 3024238"/>
              <a:gd name="connsiteX3" fmla="*/ 2840460 w 3596519"/>
              <a:gd name="connsiteY3" fmla="*/ 0 h 3024238"/>
              <a:gd name="connsiteX4" fmla="*/ 3596519 w 3596519"/>
              <a:gd name="connsiteY4" fmla="*/ 3024238 h 3024238"/>
              <a:gd name="connsiteX5" fmla="*/ 128648 w 3596519"/>
              <a:gd name="connsiteY5" fmla="*/ 2940017 h 3024238"/>
              <a:gd name="connsiteX0" fmla="*/ 128648 w 3596519"/>
              <a:gd name="connsiteY0" fmla="*/ 2940017 h 3024238"/>
              <a:gd name="connsiteX1" fmla="*/ 8876 w 3596519"/>
              <a:gd name="connsiteY1" fmla="*/ 2295943 h 3024238"/>
              <a:gd name="connsiteX2" fmla="*/ 578242 w 3596519"/>
              <a:gd name="connsiteY2" fmla="*/ 1164695 h 3024238"/>
              <a:gd name="connsiteX3" fmla="*/ 680171 w 3596519"/>
              <a:gd name="connsiteY3" fmla="*/ 0 h 3024238"/>
              <a:gd name="connsiteX4" fmla="*/ 2840460 w 3596519"/>
              <a:gd name="connsiteY4" fmla="*/ 0 h 3024238"/>
              <a:gd name="connsiteX5" fmla="*/ 3596519 w 3596519"/>
              <a:gd name="connsiteY5" fmla="*/ 3024238 h 3024238"/>
              <a:gd name="connsiteX6" fmla="*/ 128648 w 3596519"/>
              <a:gd name="connsiteY6" fmla="*/ 2940017 h 3024238"/>
              <a:gd name="connsiteX0" fmla="*/ 128648 w 3596519"/>
              <a:gd name="connsiteY0" fmla="*/ 2940017 h 3024238"/>
              <a:gd name="connsiteX1" fmla="*/ 8876 w 3596519"/>
              <a:gd name="connsiteY1" fmla="*/ 2295943 h 3024238"/>
              <a:gd name="connsiteX2" fmla="*/ 578242 w 3596519"/>
              <a:gd name="connsiteY2" fmla="*/ 1164695 h 3024238"/>
              <a:gd name="connsiteX3" fmla="*/ 1113308 w 3596519"/>
              <a:gd name="connsiteY3" fmla="*/ 481263 h 3024238"/>
              <a:gd name="connsiteX4" fmla="*/ 2840460 w 3596519"/>
              <a:gd name="connsiteY4" fmla="*/ 0 h 3024238"/>
              <a:gd name="connsiteX5" fmla="*/ 3596519 w 3596519"/>
              <a:gd name="connsiteY5" fmla="*/ 3024238 h 3024238"/>
              <a:gd name="connsiteX6" fmla="*/ 128648 w 3596519"/>
              <a:gd name="connsiteY6" fmla="*/ 2940017 h 3024238"/>
              <a:gd name="connsiteX0" fmla="*/ 128648 w 3596519"/>
              <a:gd name="connsiteY0" fmla="*/ 2940017 h 3024238"/>
              <a:gd name="connsiteX1" fmla="*/ 8876 w 3596519"/>
              <a:gd name="connsiteY1" fmla="*/ 2295943 h 3024238"/>
              <a:gd name="connsiteX2" fmla="*/ 578242 w 3596519"/>
              <a:gd name="connsiteY2" fmla="*/ 1164695 h 3024238"/>
              <a:gd name="connsiteX3" fmla="*/ 1113308 w 3596519"/>
              <a:gd name="connsiteY3" fmla="*/ 481263 h 3024238"/>
              <a:gd name="connsiteX4" fmla="*/ 1504673 w 3596519"/>
              <a:gd name="connsiteY4" fmla="*/ 695463 h 3024238"/>
              <a:gd name="connsiteX5" fmla="*/ 2840460 w 3596519"/>
              <a:gd name="connsiteY5" fmla="*/ 0 h 3024238"/>
              <a:gd name="connsiteX6" fmla="*/ 3596519 w 3596519"/>
              <a:gd name="connsiteY6" fmla="*/ 3024238 h 3024238"/>
              <a:gd name="connsiteX7" fmla="*/ 128648 w 3596519"/>
              <a:gd name="connsiteY7" fmla="*/ 2940017 h 3024238"/>
              <a:gd name="connsiteX0" fmla="*/ 128648 w 3596519"/>
              <a:gd name="connsiteY0" fmla="*/ 2940017 h 3024238"/>
              <a:gd name="connsiteX1" fmla="*/ 8876 w 3596519"/>
              <a:gd name="connsiteY1" fmla="*/ 2295943 h 3024238"/>
              <a:gd name="connsiteX2" fmla="*/ 578242 w 3596519"/>
              <a:gd name="connsiteY2" fmla="*/ 1164695 h 3024238"/>
              <a:gd name="connsiteX3" fmla="*/ 1113308 w 3596519"/>
              <a:gd name="connsiteY3" fmla="*/ 481263 h 3024238"/>
              <a:gd name="connsiteX4" fmla="*/ 1504673 w 3596519"/>
              <a:gd name="connsiteY4" fmla="*/ 695463 h 3024238"/>
              <a:gd name="connsiteX5" fmla="*/ 2840460 w 3596519"/>
              <a:gd name="connsiteY5" fmla="*/ 0 h 3024238"/>
              <a:gd name="connsiteX6" fmla="*/ 3596519 w 3596519"/>
              <a:gd name="connsiteY6" fmla="*/ 3024238 h 3024238"/>
              <a:gd name="connsiteX7" fmla="*/ 128648 w 3596519"/>
              <a:gd name="connsiteY7" fmla="*/ 2940017 h 3024238"/>
              <a:gd name="connsiteX0" fmla="*/ 128648 w 3596519"/>
              <a:gd name="connsiteY0" fmla="*/ 3083791 h 3168012"/>
              <a:gd name="connsiteX1" fmla="*/ 8876 w 3596519"/>
              <a:gd name="connsiteY1" fmla="*/ 2439717 h 3168012"/>
              <a:gd name="connsiteX2" fmla="*/ 578242 w 3596519"/>
              <a:gd name="connsiteY2" fmla="*/ 1308469 h 3168012"/>
              <a:gd name="connsiteX3" fmla="*/ 1113308 w 3596519"/>
              <a:gd name="connsiteY3" fmla="*/ 625037 h 3168012"/>
              <a:gd name="connsiteX4" fmla="*/ 1504673 w 3596519"/>
              <a:gd name="connsiteY4" fmla="*/ 839237 h 3168012"/>
              <a:gd name="connsiteX5" fmla="*/ 1937810 w 3596519"/>
              <a:gd name="connsiteY5" fmla="*/ 502353 h 3168012"/>
              <a:gd name="connsiteX6" fmla="*/ 2840460 w 3596519"/>
              <a:gd name="connsiteY6" fmla="*/ 143774 h 3168012"/>
              <a:gd name="connsiteX7" fmla="*/ 3596519 w 3596519"/>
              <a:gd name="connsiteY7" fmla="*/ 3168012 h 3168012"/>
              <a:gd name="connsiteX8" fmla="*/ 128648 w 3596519"/>
              <a:gd name="connsiteY8" fmla="*/ 3083791 h 3168012"/>
              <a:gd name="connsiteX0" fmla="*/ 128648 w 3596519"/>
              <a:gd name="connsiteY0" fmla="*/ 3054401 h 3138622"/>
              <a:gd name="connsiteX1" fmla="*/ 8876 w 3596519"/>
              <a:gd name="connsiteY1" fmla="*/ 2410327 h 3138622"/>
              <a:gd name="connsiteX2" fmla="*/ 578242 w 3596519"/>
              <a:gd name="connsiteY2" fmla="*/ 1279079 h 3138622"/>
              <a:gd name="connsiteX3" fmla="*/ 1113308 w 3596519"/>
              <a:gd name="connsiteY3" fmla="*/ 595647 h 3138622"/>
              <a:gd name="connsiteX4" fmla="*/ 1504673 w 3596519"/>
              <a:gd name="connsiteY4" fmla="*/ 809847 h 3138622"/>
              <a:gd name="connsiteX5" fmla="*/ 1937810 w 3596519"/>
              <a:gd name="connsiteY5" fmla="*/ 472963 h 3138622"/>
              <a:gd name="connsiteX6" fmla="*/ 2840460 w 3596519"/>
              <a:gd name="connsiteY6" fmla="*/ 114384 h 3138622"/>
              <a:gd name="connsiteX7" fmla="*/ 3596519 w 3596519"/>
              <a:gd name="connsiteY7" fmla="*/ 3138622 h 3138622"/>
              <a:gd name="connsiteX8" fmla="*/ 128648 w 3596519"/>
              <a:gd name="connsiteY8" fmla="*/ 3054401 h 3138622"/>
              <a:gd name="connsiteX0" fmla="*/ 128648 w 3596519"/>
              <a:gd name="connsiteY0" fmla="*/ 2893678 h 2977899"/>
              <a:gd name="connsiteX1" fmla="*/ 8876 w 3596519"/>
              <a:gd name="connsiteY1" fmla="*/ 2249604 h 2977899"/>
              <a:gd name="connsiteX2" fmla="*/ 578242 w 3596519"/>
              <a:gd name="connsiteY2" fmla="*/ 1118356 h 2977899"/>
              <a:gd name="connsiteX3" fmla="*/ 1113308 w 3596519"/>
              <a:gd name="connsiteY3" fmla="*/ 434924 h 2977899"/>
              <a:gd name="connsiteX4" fmla="*/ 1504673 w 3596519"/>
              <a:gd name="connsiteY4" fmla="*/ 649124 h 2977899"/>
              <a:gd name="connsiteX5" fmla="*/ 1937810 w 3596519"/>
              <a:gd name="connsiteY5" fmla="*/ 312240 h 2977899"/>
              <a:gd name="connsiteX6" fmla="*/ 2503576 w 3596519"/>
              <a:gd name="connsiteY6" fmla="*/ 134135 h 2977899"/>
              <a:gd name="connsiteX7" fmla="*/ 3596519 w 3596519"/>
              <a:gd name="connsiteY7" fmla="*/ 2977899 h 2977899"/>
              <a:gd name="connsiteX8" fmla="*/ 128648 w 3596519"/>
              <a:gd name="connsiteY8" fmla="*/ 2893678 h 2977899"/>
              <a:gd name="connsiteX0" fmla="*/ 128648 w 3596519"/>
              <a:gd name="connsiteY0" fmla="*/ 2759543 h 2843764"/>
              <a:gd name="connsiteX1" fmla="*/ 8876 w 3596519"/>
              <a:gd name="connsiteY1" fmla="*/ 2115469 h 2843764"/>
              <a:gd name="connsiteX2" fmla="*/ 578242 w 3596519"/>
              <a:gd name="connsiteY2" fmla="*/ 984221 h 2843764"/>
              <a:gd name="connsiteX3" fmla="*/ 1113308 w 3596519"/>
              <a:gd name="connsiteY3" fmla="*/ 300789 h 2843764"/>
              <a:gd name="connsiteX4" fmla="*/ 1504673 w 3596519"/>
              <a:gd name="connsiteY4" fmla="*/ 514989 h 2843764"/>
              <a:gd name="connsiteX5" fmla="*/ 1937810 w 3596519"/>
              <a:gd name="connsiteY5" fmla="*/ 178105 h 2843764"/>
              <a:gd name="connsiteX6" fmla="*/ 2503576 w 3596519"/>
              <a:gd name="connsiteY6" fmla="*/ 0 h 2843764"/>
              <a:gd name="connsiteX7" fmla="*/ 3596519 w 3596519"/>
              <a:gd name="connsiteY7" fmla="*/ 2843764 h 2843764"/>
              <a:gd name="connsiteX8" fmla="*/ 128648 w 3596519"/>
              <a:gd name="connsiteY8" fmla="*/ 2759543 h 2843764"/>
              <a:gd name="connsiteX0" fmla="*/ 128648 w 3596519"/>
              <a:gd name="connsiteY0" fmla="*/ 2759543 h 2843764"/>
              <a:gd name="connsiteX1" fmla="*/ 8876 w 3596519"/>
              <a:gd name="connsiteY1" fmla="*/ 2115469 h 2843764"/>
              <a:gd name="connsiteX2" fmla="*/ 578242 w 3596519"/>
              <a:gd name="connsiteY2" fmla="*/ 984221 h 2843764"/>
              <a:gd name="connsiteX3" fmla="*/ 1113308 w 3596519"/>
              <a:gd name="connsiteY3" fmla="*/ 300789 h 2843764"/>
              <a:gd name="connsiteX4" fmla="*/ 1504673 w 3596519"/>
              <a:gd name="connsiteY4" fmla="*/ 514989 h 2843764"/>
              <a:gd name="connsiteX5" fmla="*/ 1937810 w 3596519"/>
              <a:gd name="connsiteY5" fmla="*/ 178105 h 2843764"/>
              <a:gd name="connsiteX6" fmla="*/ 2503576 w 3596519"/>
              <a:gd name="connsiteY6" fmla="*/ 0 h 2843764"/>
              <a:gd name="connsiteX7" fmla="*/ 3596519 w 3596519"/>
              <a:gd name="connsiteY7" fmla="*/ 2843764 h 2843764"/>
              <a:gd name="connsiteX8" fmla="*/ 128648 w 3596519"/>
              <a:gd name="connsiteY8" fmla="*/ 2759543 h 2843764"/>
              <a:gd name="connsiteX0" fmla="*/ 128648 w 3745101"/>
              <a:gd name="connsiteY0" fmla="*/ 2759543 h 2843764"/>
              <a:gd name="connsiteX1" fmla="*/ 8876 w 3745101"/>
              <a:gd name="connsiteY1" fmla="*/ 2115469 h 2843764"/>
              <a:gd name="connsiteX2" fmla="*/ 578242 w 3745101"/>
              <a:gd name="connsiteY2" fmla="*/ 984221 h 2843764"/>
              <a:gd name="connsiteX3" fmla="*/ 1113308 w 3745101"/>
              <a:gd name="connsiteY3" fmla="*/ 300789 h 2843764"/>
              <a:gd name="connsiteX4" fmla="*/ 1504673 w 3745101"/>
              <a:gd name="connsiteY4" fmla="*/ 514989 h 2843764"/>
              <a:gd name="connsiteX5" fmla="*/ 1937810 w 3745101"/>
              <a:gd name="connsiteY5" fmla="*/ 178105 h 2843764"/>
              <a:gd name="connsiteX6" fmla="*/ 2503576 w 3745101"/>
              <a:gd name="connsiteY6" fmla="*/ 0 h 2843764"/>
              <a:gd name="connsiteX7" fmla="*/ 3020652 w 3745101"/>
              <a:gd name="connsiteY7" fmla="*/ 1946746 h 2843764"/>
              <a:gd name="connsiteX8" fmla="*/ 3596519 w 3745101"/>
              <a:gd name="connsiteY8" fmla="*/ 2843764 h 2843764"/>
              <a:gd name="connsiteX9" fmla="*/ 128648 w 3745101"/>
              <a:gd name="connsiteY9" fmla="*/ 2759543 h 2843764"/>
              <a:gd name="connsiteX0" fmla="*/ 128648 w 3897391"/>
              <a:gd name="connsiteY0" fmla="*/ 2759543 h 2843764"/>
              <a:gd name="connsiteX1" fmla="*/ 8876 w 3897391"/>
              <a:gd name="connsiteY1" fmla="*/ 2115469 h 2843764"/>
              <a:gd name="connsiteX2" fmla="*/ 578242 w 3897391"/>
              <a:gd name="connsiteY2" fmla="*/ 984221 h 2843764"/>
              <a:gd name="connsiteX3" fmla="*/ 1113308 w 3897391"/>
              <a:gd name="connsiteY3" fmla="*/ 300789 h 2843764"/>
              <a:gd name="connsiteX4" fmla="*/ 1504673 w 3897391"/>
              <a:gd name="connsiteY4" fmla="*/ 514989 h 2843764"/>
              <a:gd name="connsiteX5" fmla="*/ 1937810 w 3897391"/>
              <a:gd name="connsiteY5" fmla="*/ 178105 h 2843764"/>
              <a:gd name="connsiteX6" fmla="*/ 2503576 w 3897391"/>
              <a:gd name="connsiteY6" fmla="*/ 0 h 2843764"/>
              <a:gd name="connsiteX7" fmla="*/ 3020652 w 3897391"/>
              <a:gd name="connsiteY7" fmla="*/ 1946746 h 2843764"/>
              <a:gd name="connsiteX8" fmla="*/ 3694421 w 3897391"/>
              <a:gd name="connsiteY8" fmla="*/ 1766272 h 2843764"/>
              <a:gd name="connsiteX9" fmla="*/ 3596519 w 3897391"/>
              <a:gd name="connsiteY9" fmla="*/ 2843764 h 2843764"/>
              <a:gd name="connsiteX10" fmla="*/ 128648 w 3897391"/>
              <a:gd name="connsiteY10" fmla="*/ 2759543 h 2843764"/>
              <a:gd name="connsiteX0" fmla="*/ 128648 w 3811173"/>
              <a:gd name="connsiteY0" fmla="*/ 2759543 h 2843764"/>
              <a:gd name="connsiteX1" fmla="*/ 8876 w 3811173"/>
              <a:gd name="connsiteY1" fmla="*/ 2115469 h 2843764"/>
              <a:gd name="connsiteX2" fmla="*/ 578242 w 3811173"/>
              <a:gd name="connsiteY2" fmla="*/ 984221 h 2843764"/>
              <a:gd name="connsiteX3" fmla="*/ 1113308 w 3811173"/>
              <a:gd name="connsiteY3" fmla="*/ 300789 h 2843764"/>
              <a:gd name="connsiteX4" fmla="*/ 1504673 w 3811173"/>
              <a:gd name="connsiteY4" fmla="*/ 514989 h 2843764"/>
              <a:gd name="connsiteX5" fmla="*/ 1937810 w 3811173"/>
              <a:gd name="connsiteY5" fmla="*/ 178105 h 2843764"/>
              <a:gd name="connsiteX6" fmla="*/ 2503576 w 3811173"/>
              <a:gd name="connsiteY6" fmla="*/ 0 h 2843764"/>
              <a:gd name="connsiteX7" fmla="*/ 3020652 w 3811173"/>
              <a:gd name="connsiteY7" fmla="*/ 1946746 h 2843764"/>
              <a:gd name="connsiteX8" fmla="*/ 3694421 w 3811173"/>
              <a:gd name="connsiteY8" fmla="*/ 1766272 h 2843764"/>
              <a:gd name="connsiteX9" fmla="*/ 3596519 w 3811173"/>
              <a:gd name="connsiteY9" fmla="*/ 2843764 h 2843764"/>
              <a:gd name="connsiteX10" fmla="*/ 128648 w 3811173"/>
              <a:gd name="connsiteY10" fmla="*/ 2759543 h 2843764"/>
              <a:gd name="connsiteX0" fmla="*/ 128648 w 3772505"/>
              <a:gd name="connsiteY0" fmla="*/ 2759543 h 2843764"/>
              <a:gd name="connsiteX1" fmla="*/ 8876 w 3772505"/>
              <a:gd name="connsiteY1" fmla="*/ 2115469 h 2843764"/>
              <a:gd name="connsiteX2" fmla="*/ 578242 w 3772505"/>
              <a:gd name="connsiteY2" fmla="*/ 984221 h 2843764"/>
              <a:gd name="connsiteX3" fmla="*/ 1113308 w 3772505"/>
              <a:gd name="connsiteY3" fmla="*/ 300789 h 2843764"/>
              <a:gd name="connsiteX4" fmla="*/ 1504673 w 3772505"/>
              <a:gd name="connsiteY4" fmla="*/ 514989 h 2843764"/>
              <a:gd name="connsiteX5" fmla="*/ 1937810 w 3772505"/>
              <a:gd name="connsiteY5" fmla="*/ 178105 h 2843764"/>
              <a:gd name="connsiteX6" fmla="*/ 2503576 w 3772505"/>
              <a:gd name="connsiteY6" fmla="*/ 0 h 2843764"/>
              <a:gd name="connsiteX7" fmla="*/ 3020652 w 3772505"/>
              <a:gd name="connsiteY7" fmla="*/ 1946746 h 2843764"/>
              <a:gd name="connsiteX8" fmla="*/ 3465821 w 3772505"/>
              <a:gd name="connsiteY8" fmla="*/ 2259566 h 2843764"/>
              <a:gd name="connsiteX9" fmla="*/ 3596519 w 3772505"/>
              <a:gd name="connsiteY9" fmla="*/ 2843764 h 2843764"/>
              <a:gd name="connsiteX10" fmla="*/ 128648 w 3772505"/>
              <a:gd name="connsiteY10" fmla="*/ 2759543 h 2843764"/>
              <a:gd name="connsiteX0" fmla="*/ 128648 w 3465821"/>
              <a:gd name="connsiteY0" fmla="*/ 2759543 h 3096427"/>
              <a:gd name="connsiteX1" fmla="*/ 8876 w 3465821"/>
              <a:gd name="connsiteY1" fmla="*/ 2115469 h 3096427"/>
              <a:gd name="connsiteX2" fmla="*/ 578242 w 3465821"/>
              <a:gd name="connsiteY2" fmla="*/ 984221 h 3096427"/>
              <a:gd name="connsiteX3" fmla="*/ 1113308 w 3465821"/>
              <a:gd name="connsiteY3" fmla="*/ 300789 h 3096427"/>
              <a:gd name="connsiteX4" fmla="*/ 1504673 w 3465821"/>
              <a:gd name="connsiteY4" fmla="*/ 514989 h 3096427"/>
              <a:gd name="connsiteX5" fmla="*/ 1937810 w 3465821"/>
              <a:gd name="connsiteY5" fmla="*/ 178105 h 3096427"/>
              <a:gd name="connsiteX6" fmla="*/ 2503576 w 3465821"/>
              <a:gd name="connsiteY6" fmla="*/ 0 h 3096427"/>
              <a:gd name="connsiteX7" fmla="*/ 3020652 w 3465821"/>
              <a:gd name="connsiteY7" fmla="*/ 1946746 h 3096427"/>
              <a:gd name="connsiteX8" fmla="*/ 3465821 w 3465821"/>
              <a:gd name="connsiteY8" fmla="*/ 2259566 h 3096427"/>
              <a:gd name="connsiteX9" fmla="*/ 2646025 w 3465821"/>
              <a:gd name="connsiteY9" fmla="*/ 3096427 h 3096427"/>
              <a:gd name="connsiteX10" fmla="*/ 128648 w 3465821"/>
              <a:gd name="connsiteY10" fmla="*/ 2759543 h 3096427"/>
              <a:gd name="connsiteX0" fmla="*/ 128648 w 3465821"/>
              <a:gd name="connsiteY0" fmla="*/ 2759543 h 3096629"/>
              <a:gd name="connsiteX1" fmla="*/ 8876 w 3465821"/>
              <a:gd name="connsiteY1" fmla="*/ 2115469 h 3096629"/>
              <a:gd name="connsiteX2" fmla="*/ 578242 w 3465821"/>
              <a:gd name="connsiteY2" fmla="*/ 984221 h 3096629"/>
              <a:gd name="connsiteX3" fmla="*/ 1113308 w 3465821"/>
              <a:gd name="connsiteY3" fmla="*/ 300789 h 3096629"/>
              <a:gd name="connsiteX4" fmla="*/ 1504673 w 3465821"/>
              <a:gd name="connsiteY4" fmla="*/ 514989 h 3096629"/>
              <a:gd name="connsiteX5" fmla="*/ 1937810 w 3465821"/>
              <a:gd name="connsiteY5" fmla="*/ 178105 h 3096629"/>
              <a:gd name="connsiteX6" fmla="*/ 2503576 w 3465821"/>
              <a:gd name="connsiteY6" fmla="*/ 0 h 3096629"/>
              <a:gd name="connsiteX7" fmla="*/ 3020652 w 3465821"/>
              <a:gd name="connsiteY7" fmla="*/ 1946746 h 3096629"/>
              <a:gd name="connsiteX8" fmla="*/ 3465821 w 3465821"/>
              <a:gd name="connsiteY8" fmla="*/ 2259566 h 3096629"/>
              <a:gd name="connsiteX9" fmla="*/ 2646025 w 3465821"/>
              <a:gd name="connsiteY9" fmla="*/ 3096427 h 3096629"/>
              <a:gd name="connsiteX10" fmla="*/ 128648 w 3465821"/>
              <a:gd name="connsiteY10" fmla="*/ 2759543 h 3096629"/>
              <a:gd name="connsiteX0" fmla="*/ 496457 w 3460651"/>
              <a:gd name="connsiteY0" fmla="*/ 2795638 h 3096665"/>
              <a:gd name="connsiteX1" fmla="*/ 3706 w 3460651"/>
              <a:gd name="connsiteY1" fmla="*/ 2115469 h 3096665"/>
              <a:gd name="connsiteX2" fmla="*/ 573072 w 3460651"/>
              <a:gd name="connsiteY2" fmla="*/ 984221 h 3096665"/>
              <a:gd name="connsiteX3" fmla="*/ 1108138 w 3460651"/>
              <a:gd name="connsiteY3" fmla="*/ 300789 h 3096665"/>
              <a:gd name="connsiteX4" fmla="*/ 1499503 w 3460651"/>
              <a:gd name="connsiteY4" fmla="*/ 514989 h 3096665"/>
              <a:gd name="connsiteX5" fmla="*/ 1932640 w 3460651"/>
              <a:gd name="connsiteY5" fmla="*/ 178105 h 3096665"/>
              <a:gd name="connsiteX6" fmla="*/ 2498406 w 3460651"/>
              <a:gd name="connsiteY6" fmla="*/ 0 h 3096665"/>
              <a:gd name="connsiteX7" fmla="*/ 3015482 w 3460651"/>
              <a:gd name="connsiteY7" fmla="*/ 1946746 h 3096665"/>
              <a:gd name="connsiteX8" fmla="*/ 3460651 w 3460651"/>
              <a:gd name="connsiteY8" fmla="*/ 2259566 h 3096665"/>
              <a:gd name="connsiteX9" fmla="*/ 2640855 w 3460651"/>
              <a:gd name="connsiteY9" fmla="*/ 3096427 h 3096665"/>
              <a:gd name="connsiteX10" fmla="*/ 496457 w 3460651"/>
              <a:gd name="connsiteY10" fmla="*/ 2795638 h 3096665"/>
              <a:gd name="connsiteX0" fmla="*/ 496457 w 3460651"/>
              <a:gd name="connsiteY0" fmla="*/ 2795638 h 3097190"/>
              <a:gd name="connsiteX1" fmla="*/ 3706 w 3460651"/>
              <a:gd name="connsiteY1" fmla="*/ 2115469 h 3097190"/>
              <a:gd name="connsiteX2" fmla="*/ 573072 w 3460651"/>
              <a:gd name="connsiteY2" fmla="*/ 984221 h 3097190"/>
              <a:gd name="connsiteX3" fmla="*/ 1108138 w 3460651"/>
              <a:gd name="connsiteY3" fmla="*/ 300789 h 3097190"/>
              <a:gd name="connsiteX4" fmla="*/ 1499503 w 3460651"/>
              <a:gd name="connsiteY4" fmla="*/ 514989 h 3097190"/>
              <a:gd name="connsiteX5" fmla="*/ 1932640 w 3460651"/>
              <a:gd name="connsiteY5" fmla="*/ 178105 h 3097190"/>
              <a:gd name="connsiteX6" fmla="*/ 2498406 w 3460651"/>
              <a:gd name="connsiteY6" fmla="*/ 0 h 3097190"/>
              <a:gd name="connsiteX7" fmla="*/ 3015482 w 3460651"/>
              <a:gd name="connsiteY7" fmla="*/ 1946746 h 3097190"/>
              <a:gd name="connsiteX8" fmla="*/ 3460651 w 3460651"/>
              <a:gd name="connsiteY8" fmla="*/ 2259566 h 3097190"/>
              <a:gd name="connsiteX9" fmla="*/ 2640855 w 3460651"/>
              <a:gd name="connsiteY9" fmla="*/ 3096427 h 3097190"/>
              <a:gd name="connsiteX10" fmla="*/ 496457 w 3460651"/>
              <a:gd name="connsiteY10" fmla="*/ 2795638 h 3097190"/>
              <a:gd name="connsiteX0" fmla="*/ 497505 w 3461699"/>
              <a:gd name="connsiteY0" fmla="*/ 2795638 h 3097190"/>
              <a:gd name="connsiteX1" fmla="*/ 4754 w 3461699"/>
              <a:gd name="connsiteY1" fmla="*/ 2115469 h 3097190"/>
              <a:gd name="connsiteX2" fmla="*/ 574120 w 3461699"/>
              <a:gd name="connsiteY2" fmla="*/ 984221 h 3097190"/>
              <a:gd name="connsiteX3" fmla="*/ 1109186 w 3461699"/>
              <a:gd name="connsiteY3" fmla="*/ 300789 h 3097190"/>
              <a:gd name="connsiteX4" fmla="*/ 1500551 w 3461699"/>
              <a:gd name="connsiteY4" fmla="*/ 514989 h 3097190"/>
              <a:gd name="connsiteX5" fmla="*/ 1933688 w 3461699"/>
              <a:gd name="connsiteY5" fmla="*/ 178105 h 3097190"/>
              <a:gd name="connsiteX6" fmla="*/ 2499454 w 3461699"/>
              <a:gd name="connsiteY6" fmla="*/ 0 h 3097190"/>
              <a:gd name="connsiteX7" fmla="*/ 3016530 w 3461699"/>
              <a:gd name="connsiteY7" fmla="*/ 1946746 h 3097190"/>
              <a:gd name="connsiteX8" fmla="*/ 3461699 w 3461699"/>
              <a:gd name="connsiteY8" fmla="*/ 2259566 h 3097190"/>
              <a:gd name="connsiteX9" fmla="*/ 2641903 w 3461699"/>
              <a:gd name="connsiteY9" fmla="*/ 3096427 h 3097190"/>
              <a:gd name="connsiteX10" fmla="*/ 497505 w 3461699"/>
              <a:gd name="connsiteY10" fmla="*/ 2795638 h 3097190"/>
              <a:gd name="connsiteX0" fmla="*/ 497505 w 3257163"/>
              <a:gd name="connsiteY0" fmla="*/ 2795638 h 3100709"/>
              <a:gd name="connsiteX1" fmla="*/ 4754 w 3257163"/>
              <a:gd name="connsiteY1" fmla="*/ 2115469 h 3100709"/>
              <a:gd name="connsiteX2" fmla="*/ 574120 w 3257163"/>
              <a:gd name="connsiteY2" fmla="*/ 984221 h 3100709"/>
              <a:gd name="connsiteX3" fmla="*/ 1109186 w 3257163"/>
              <a:gd name="connsiteY3" fmla="*/ 300789 h 3100709"/>
              <a:gd name="connsiteX4" fmla="*/ 1500551 w 3257163"/>
              <a:gd name="connsiteY4" fmla="*/ 514989 h 3100709"/>
              <a:gd name="connsiteX5" fmla="*/ 1933688 w 3257163"/>
              <a:gd name="connsiteY5" fmla="*/ 178105 h 3100709"/>
              <a:gd name="connsiteX6" fmla="*/ 2499454 w 3257163"/>
              <a:gd name="connsiteY6" fmla="*/ 0 h 3100709"/>
              <a:gd name="connsiteX7" fmla="*/ 3016530 w 3257163"/>
              <a:gd name="connsiteY7" fmla="*/ 1946746 h 3100709"/>
              <a:gd name="connsiteX8" fmla="*/ 3257163 w 3257163"/>
              <a:gd name="connsiteY8" fmla="*/ 2536292 h 3100709"/>
              <a:gd name="connsiteX9" fmla="*/ 2641903 w 3257163"/>
              <a:gd name="connsiteY9" fmla="*/ 3096427 h 3100709"/>
              <a:gd name="connsiteX10" fmla="*/ 497505 w 3257163"/>
              <a:gd name="connsiteY10" fmla="*/ 2795638 h 3100709"/>
              <a:gd name="connsiteX0" fmla="*/ 497505 w 3257163"/>
              <a:gd name="connsiteY0" fmla="*/ 2795638 h 3100709"/>
              <a:gd name="connsiteX1" fmla="*/ 4754 w 3257163"/>
              <a:gd name="connsiteY1" fmla="*/ 2115469 h 3100709"/>
              <a:gd name="connsiteX2" fmla="*/ 574120 w 3257163"/>
              <a:gd name="connsiteY2" fmla="*/ 984221 h 3100709"/>
              <a:gd name="connsiteX3" fmla="*/ 1109186 w 3257163"/>
              <a:gd name="connsiteY3" fmla="*/ 300789 h 3100709"/>
              <a:gd name="connsiteX4" fmla="*/ 1500551 w 3257163"/>
              <a:gd name="connsiteY4" fmla="*/ 514989 h 3100709"/>
              <a:gd name="connsiteX5" fmla="*/ 1933688 w 3257163"/>
              <a:gd name="connsiteY5" fmla="*/ 178105 h 3100709"/>
              <a:gd name="connsiteX6" fmla="*/ 2499454 w 3257163"/>
              <a:gd name="connsiteY6" fmla="*/ 0 h 3100709"/>
              <a:gd name="connsiteX7" fmla="*/ 2727772 w 3257163"/>
              <a:gd name="connsiteY7" fmla="*/ 1417356 h 3100709"/>
              <a:gd name="connsiteX8" fmla="*/ 3016530 w 3257163"/>
              <a:gd name="connsiteY8" fmla="*/ 1946746 h 3100709"/>
              <a:gd name="connsiteX9" fmla="*/ 3257163 w 3257163"/>
              <a:gd name="connsiteY9" fmla="*/ 2536292 h 3100709"/>
              <a:gd name="connsiteX10" fmla="*/ 2641903 w 3257163"/>
              <a:gd name="connsiteY10" fmla="*/ 3096427 h 3100709"/>
              <a:gd name="connsiteX11" fmla="*/ 497505 w 3257163"/>
              <a:gd name="connsiteY11" fmla="*/ 2795638 h 3100709"/>
              <a:gd name="connsiteX0" fmla="*/ 497505 w 3260914"/>
              <a:gd name="connsiteY0" fmla="*/ 2795638 h 3100709"/>
              <a:gd name="connsiteX1" fmla="*/ 4754 w 3260914"/>
              <a:gd name="connsiteY1" fmla="*/ 2115469 h 3100709"/>
              <a:gd name="connsiteX2" fmla="*/ 574120 w 3260914"/>
              <a:gd name="connsiteY2" fmla="*/ 984221 h 3100709"/>
              <a:gd name="connsiteX3" fmla="*/ 1109186 w 3260914"/>
              <a:gd name="connsiteY3" fmla="*/ 300789 h 3100709"/>
              <a:gd name="connsiteX4" fmla="*/ 1500551 w 3260914"/>
              <a:gd name="connsiteY4" fmla="*/ 514989 h 3100709"/>
              <a:gd name="connsiteX5" fmla="*/ 1933688 w 3260914"/>
              <a:gd name="connsiteY5" fmla="*/ 178105 h 3100709"/>
              <a:gd name="connsiteX6" fmla="*/ 2499454 w 3260914"/>
              <a:gd name="connsiteY6" fmla="*/ 0 h 3100709"/>
              <a:gd name="connsiteX7" fmla="*/ 2727772 w 3260914"/>
              <a:gd name="connsiteY7" fmla="*/ 1417356 h 3100709"/>
              <a:gd name="connsiteX8" fmla="*/ 3197004 w 3260914"/>
              <a:gd name="connsiteY8" fmla="*/ 1838462 h 3100709"/>
              <a:gd name="connsiteX9" fmla="*/ 3257163 w 3260914"/>
              <a:gd name="connsiteY9" fmla="*/ 2536292 h 3100709"/>
              <a:gd name="connsiteX10" fmla="*/ 2641903 w 3260914"/>
              <a:gd name="connsiteY10" fmla="*/ 3096427 h 3100709"/>
              <a:gd name="connsiteX11" fmla="*/ 497505 w 3260914"/>
              <a:gd name="connsiteY11" fmla="*/ 2795638 h 3100709"/>
              <a:gd name="connsiteX0" fmla="*/ 319686 w 3083095"/>
              <a:gd name="connsiteY0" fmla="*/ 2795638 h 3100709"/>
              <a:gd name="connsiteX1" fmla="*/ 7409 w 3083095"/>
              <a:gd name="connsiteY1" fmla="*/ 2163595 h 3100709"/>
              <a:gd name="connsiteX2" fmla="*/ 396301 w 3083095"/>
              <a:gd name="connsiteY2" fmla="*/ 984221 h 3100709"/>
              <a:gd name="connsiteX3" fmla="*/ 931367 w 3083095"/>
              <a:gd name="connsiteY3" fmla="*/ 300789 h 3100709"/>
              <a:gd name="connsiteX4" fmla="*/ 1322732 w 3083095"/>
              <a:gd name="connsiteY4" fmla="*/ 514989 h 3100709"/>
              <a:gd name="connsiteX5" fmla="*/ 1755869 w 3083095"/>
              <a:gd name="connsiteY5" fmla="*/ 178105 h 3100709"/>
              <a:gd name="connsiteX6" fmla="*/ 2321635 w 3083095"/>
              <a:gd name="connsiteY6" fmla="*/ 0 h 3100709"/>
              <a:gd name="connsiteX7" fmla="*/ 2549953 w 3083095"/>
              <a:gd name="connsiteY7" fmla="*/ 1417356 h 3100709"/>
              <a:gd name="connsiteX8" fmla="*/ 3019185 w 3083095"/>
              <a:gd name="connsiteY8" fmla="*/ 1838462 h 3100709"/>
              <a:gd name="connsiteX9" fmla="*/ 3079344 w 3083095"/>
              <a:gd name="connsiteY9" fmla="*/ 2536292 h 3100709"/>
              <a:gd name="connsiteX10" fmla="*/ 2464084 w 3083095"/>
              <a:gd name="connsiteY10" fmla="*/ 3096427 h 3100709"/>
              <a:gd name="connsiteX11" fmla="*/ 319686 w 3083095"/>
              <a:gd name="connsiteY11" fmla="*/ 2795638 h 3100709"/>
              <a:gd name="connsiteX0" fmla="*/ 23045 w 3255686"/>
              <a:gd name="connsiteY0" fmla="*/ 3036269 h 3170639"/>
              <a:gd name="connsiteX1" fmla="*/ 180000 w 3255686"/>
              <a:gd name="connsiteY1" fmla="*/ 2163595 h 3170639"/>
              <a:gd name="connsiteX2" fmla="*/ 568892 w 3255686"/>
              <a:gd name="connsiteY2" fmla="*/ 984221 h 3170639"/>
              <a:gd name="connsiteX3" fmla="*/ 1103958 w 3255686"/>
              <a:gd name="connsiteY3" fmla="*/ 300789 h 3170639"/>
              <a:gd name="connsiteX4" fmla="*/ 1495323 w 3255686"/>
              <a:gd name="connsiteY4" fmla="*/ 514989 h 3170639"/>
              <a:gd name="connsiteX5" fmla="*/ 1928460 w 3255686"/>
              <a:gd name="connsiteY5" fmla="*/ 178105 h 3170639"/>
              <a:gd name="connsiteX6" fmla="*/ 2494226 w 3255686"/>
              <a:gd name="connsiteY6" fmla="*/ 0 h 3170639"/>
              <a:gd name="connsiteX7" fmla="*/ 2722544 w 3255686"/>
              <a:gd name="connsiteY7" fmla="*/ 1417356 h 3170639"/>
              <a:gd name="connsiteX8" fmla="*/ 3191776 w 3255686"/>
              <a:gd name="connsiteY8" fmla="*/ 1838462 h 3170639"/>
              <a:gd name="connsiteX9" fmla="*/ 3251935 w 3255686"/>
              <a:gd name="connsiteY9" fmla="*/ 2536292 h 3170639"/>
              <a:gd name="connsiteX10" fmla="*/ 2636675 w 3255686"/>
              <a:gd name="connsiteY10" fmla="*/ 3096427 h 3170639"/>
              <a:gd name="connsiteX11" fmla="*/ 23045 w 3255686"/>
              <a:gd name="connsiteY11" fmla="*/ 3036269 h 3170639"/>
              <a:gd name="connsiteX0" fmla="*/ 23045 w 3255686"/>
              <a:gd name="connsiteY0" fmla="*/ 3036269 h 3170639"/>
              <a:gd name="connsiteX1" fmla="*/ 180000 w 3255686"/>
              <a:gd name="connsiteY1" fmla="*/ 2163595 h 3170639"/>
              <a:gd name="connsiteX2" fmla="*/ 725301 w 3255686"/>
              <a:gd name="connsiteY2" fmla="*/ 1886587 h 3170639"/>
              <a:gd name="connsiteX3" fmla="*/ 568892 w 3255686"/>
              <a:gd name="connsiteY3" fmla="*/ 984221 h 3170639"/>
              <a:gd name="connsiteX4" fmla="*/ 1103958 w 3255686"/>
              <a:gd name="connsiteY4" fmla="*/ 300789 h 3170639"/>
              <a:gd name="connsiteX5" fmla="*/ 1495323 w 3255686"/>
              <a:gd name="connsiteY5" fmla="*/ 514989 h 3170639"/>
              <a:gd name="connsiteX6" fmla="*/ 1928460 w 3255686"/>
              <a:gd name="connsiteY6" fmla="*/ 178105 h 3170639"/>
              <a:gd name="connsiteX7" fmla="*/ 2494226 w 3255686"/>
              <a:gd name="connsiteY7" fmla="*/ 0 h 3170639"/>
              <a:gd name="connsiteX8" fmla="*/ 2722544 w 3255686"/>
              <a:gd name="connsiteY8" fmla="*/ 1417356 h 3170639"/>
              <a:gd name="connsiteX9" fmla="*/ 3191776 w 3255686"/>
              <a:gd name="connsiteY9" fmla="*/ 1838462 h 3170639"/>
              <a:gd name="connsiteX10" fmla="*/ 3251935 w 3255686"/>
              <a:gd name="connsiteY10" fmla="*/ 2536292 h 3170639"/>
              <a:gd name="connsiteX11" fmla="*/ 2636675 w 3255686"/>
              <a:gd name="connsiteY11" fmla="*/ 3096427 h 3170639"/>
              <a:gd name="connsiteX12" fmla="*/ 23045 w 3255686"/>
              <a:gd name="connsiteY12" fmla="*/ 3036269 h 3170639"/>
              <a:gd name="connsiteX0" fmla="*/ 23045 w 3255686"/>
              <a:gd name="connsiteY0" fmla="*/ 3036269 h 3170639"/>
              <a:gd name="connsiteX1" fmla="*/ 180000 w 3255686"/>
              <a:gd name="connsiteY1" fmla="*/ 2163595 h 3170639"/>
              <a:gd name="connsiteX2" fmla="*/ 592954 w 3255686"/>
              <a:gd name="connsiteY2" fmla="*/ 1537671 h 3170639"/>
              <a:gd name="connsiteX3" fmla="*/ 568892 w 3255686"/>
              <a:gd name="connsiteY3" fmla="*/ 984221 h 3170639"/>
              <a:gd name="connsiteX4" fmla="*/ 1103958 w 3255686"/>
              <a:gd name="connsiteY4" fmla="*/ 300789 h 3170639"/>
              <a:gd name="connsiteX5" fmla="*/ 1495323 w 3255686"/>
              <a:gd name="connsiteY5" fmla="*/ 514989 h 3170639"/>
              <a:gd name="connsiteX6" fmla="*/ 1928460 w 3255686"/>
              <a:gd name="connsiteY6" fmla="*/ 178105 h 3170639"/>
              <a:gd name="connsiteX7" fmla="*/ 2494226 w 3255686"/>
              <a:gd name="connsiteY7" fmla="*/ 0 h 3170639"/>
              <a:gd name="connsiteX8" fmla="*/ 2722544 w 3255686"/>
              <a:gd name="connsiteY8" fmla="*/ 1417356 h 3170639"/>
              <a:gd name="connsiteX9" fmla="*/ 3191776 w 3255686"/>
              <a:gd name="connsiteY9" fmla="*/ 1838462 h 3170639"/>
              <a:gd name="connsiteX10" fmla="*/ 3251935 w 3255686"/>
              <a:gd name="connsiteY10" fmla="*/ 2536292 h 3170639"/>
              <a:gd name="connsiteX11" fmla="*/ 2636675 w 3255686"/>
              <a:gd name="connsiteY11" fmla="*/ 3096427 h 3170639"/>
              <a:gd name="connsiteX12" fmla="*/ 23045 w 3255686"/>
              <a:gd name="connsiteY12" fmla="*/ 3036269 h 3170639"/>
              <a:gd name="connsiteX0" fmla="*/ 23045 w 3255686"/>
              <a:gd name="connsiteY0" fmla="*/ 3036269 h 3170639"/>
              <a:gd name="connsiteX1" fmla="*/ 180000 w 3255686"/>
              <a:gd name="connsiteY1" fmla="*/ 2163595 h 3170639"/>
              <a:gd name="connsiteX2" fmla="*/ 592954 w 3255686"/>
              <a:gd name="connsiteY2" fmla="*/ 1537671 h 3170639"/>
              <a:gd name="connsiteX3" fmla="*/ 953903 w 3255686"/>
              <a:gd name="connsiteY3" fmla="*/ 863905 h 3170639"/>
              <a:gd name="connsiteX4" fmla="*/ 1103958 w 3255686"/>
              <a:gd name="connsiteY4" fmla="*/ 300789 h 3170639"/>
              <a:gd name="connsiteX5" fmla="*/ 1495323 w 3255686"/>
              <a:gd name="connsiteY5" fmla="*/ 514989 h 3170639"/>
              <a:gd name="connsiteX6" fmla="*/ 1928460 w 3255686"/>
              <a:gd name="connsiteY6" fmla="*/ 178105 h 3170639"/>
              <a:gd name="connsiteX7" fmla="*/ 2494226 w 3255686"/>
              <a:gd name="connsiteY7" fmla="*/ 0 h 3170639"/>
              <a:gd name="connsiteX8" fmla="*/ 2722544 w 3255686"/>
              <a:gd name="connsiteY8" fmla="*/ 1417356 h 3170639"/>
              <a:gd name="connsiteX9" fmla="*/ 3191776 w 3255686"/>
              <a:gd name="connsiteY9" fmla="*/ 1838462 h 3170639"/>
              <a:gd name="connsiteX10" fmla="*/ 3251935 w 3255686"/>
              <a:gd name="connsiteY10" fmla="*/ 2536292 h 3170639"/>
              <a:gd name="connsiteX11" fmla="*/ 2636675 w 3255686"/>
              <a:gd name="connsiteY11" fmla="*/ 3096427 h 3170639"/>
              <a:gd name="connsiteX12" fmla="*/ 23045 w 3255686"/>
              <a:gd name="connsiteY12" fmla="*/ 3036269 h 3170639"/>
              <a:gd name="connsiteX0" fmla="*/ 23045 w 3255686"/>
              <a:gd name="connsiteY0" fmla="*/ 3086764 h 3221134"/>
              <a:gd name="connsiteX1" fmla="*/ 180000 w 3255686"/>
              <a:gd name="connsiteY1" fmla="*/ 2214090 h 3221134"/>
              <a:gd name="connsiteX2" fmla="*/ 592954 w 3255686"/>
              <a:gd name="connsiteY2" fmla="*/ 1588166 h 3221134"/>
              <a:gd name="connsiteX3" fmla="*/ 953903 w 3255686"/>
              <a:gd name="connsiteY3" fmla="*/ 914400 h 3221134"/>
              <a:gd name="connsiteX4" fmla="*/ 1103958 w 3255686"/>
              <a:gd name="connsiteY4" fmla="*/ 351284 h 3221134"/>
              <a:gd name="connsiteX5" fmla="*/ 1495323 w 3255686"/>
              <a:gd name="connsiteY5" fmla="*/ 565484 h 3221134"/>
              <a:gd name="connsiteX6" fmla="*/ 1760018 w 3255686"/>
              <a:gd name="connsiteY6" fmla="*/ 0 h 3221134"/>
              <a:gd name="connsiteX7" fmla="*/ 2494226 w 3255686"/>
              <a:gd name="connsiteY7" fmla="*/ 50495 h 3221134"/>
              <a:gd name="connsiteX8" fmla="*/ 2722544 w 3255686"/>
              <a:gd name="connsiteY8" fmla="*/ 1467851 h 3221134"/>
              <a:gd name="connsiteX9" fmla="*/ 3191776 w 3255686"/>
              <a:gd name="connsiteY9" fmla="*/ 1888957 h 3221134"/>
              <a:gd name="connsiteX10" fmla="*/ 3251935 w 3255686"/>
              <a:gd name="connsiteY10" fmla="*/ 2586787 h 3221134"/>
              <a:gd name="connsiteX11" fmla="*/ 2636675 w 3255686"/>
              <a:gd name="connsiteY11" fmla="*/ 3146922 h 3221134"/>
              <a:gd name="connsiteX12" fmla="*/ 23045 w 3255686"/>
              <a:gd name="connsiteY12" fmla="*/ 3086764 h 3221134"/>
              <a:gd name="connsiteX0" fmla="*/ 23045 w 3255686"/>
              <a:gd name="connsiteY0" fmla="*/ 3086764 h 3221134"/>
              <a:gd name="connsiteX1" fmla="*/ 180000 w 3255686"/>
              <a:gd name="connsiteY1" fmla="*/ 2214090 h 3221134"/>
              <a:gd name="connsiteX2" fmla="*/ 592954 w 3255686"/>
              <a:gd name="connsiteY2" fmla="*/ 1588166 h 3221134"/>
              <a:gd name="connsiteX3" fmla="*/ 953903 w 3255686"/>
              <a:gd name="connsiteY3" fmla="*/ 914400 h 3221134"/>
              <a:gd name="connsiteX4" fmla="*/ 1103958 w 3255686"/>
              <a:gd name="connsiteY4" fmla="*/ 351284 h 3221134"/>
              <a:gd name="connsiteX5" fmla="*/ 1495323 w 3255686"/>
              <a:gd name="connsiteY5" fmla="*/ 565484 h 3221134"/>
              <a:gd name="connsiteX6" fmla="*/ 1760018 w 3255686"/>
              <a:gd name="connsiteY6" fmla="*/ 0 h 3221134"/>
              <a:gd name="connsiteX7" fmla="*/ 2494226 w 3255686"/>
              <a:gd name="connsiteY7" fmla="*/ 50495 h 3221134"/>
              <a:gd name="connsiteX8" fmla="*/ 2722544 w 3255686"/>
              <a:gd name="connsiteY8" fmla="*/ 1467851 h 3221134"/>
              <a:gd name="connsiteX9" fmla="*/ 3191776 w 3255686"/>
              <a:gd name="connsiteY9" fmla="*/ 1888957 h 3221134"/>
              <a:gd name="connsiteX10" fmla="*/ 3251935 w 3255686"/>
              <a:gd name="connsiteY10" fmla="*/ 2586787 h 3221134"/>
              <a:gd name="connsiteX11" fmla="*/ 2636675 w 3255686"/>
              <a:gd name="connsiteY11" fmla="*/ 3146922 h 3221134"/>
              <a:gd name="connsiteX12" fmla="*/ 23045 w 3255686"/>
              <a:gd name="connsiteY12" fmla="*/ 3086764 h 3221134"/>
              <a:gd name="connsiteX0" fmla="*/ 23045 w 3255686"/>
              <a:gd name="connsiteY0" fmla="*/ 3179484 h 3313854"/>
              <a:gd name="connsiteX1" fmla="*/ 180000 w 3255686"/>
              <a:gd name="connsiteY1" fmla="*/ 2306810 h 3313854"/>
              <a:gd name="connsiteX2" fmla="*/ 592954 w 3255686"/>
              <a:gd name="connsiteY2" fmla="*/ 1680886 h 3313854"/>
              <a:gd name="connsiteX3" fmla="*/ 953903 w 3255686"/>
              <a:gd name="connsiteY3" fmla="*/ 1007120 h 3313854"/>
              <a:gd name="connsiteX4" fmla="*/ 1103958 w 3255686"/>
              <a:gd name="connsiteY4" fmla="*/ 444004 h 3313854"/>
              <a:gd name="connsiteX5" fmla="*/ 1495323 w 3255686"/>
              <a:gd name="connsiteY5" fmla="*/ 658204 h 3313854"/>
              <a:gd name="connsiteX6" fmla="*/ 1760018 w 3255686"/>
              <a:gd name="connsiteY6" fmla="*/ 92720 h 3313854"/>
              <a:gd name="connsiteX7" fmla="*/ 2554101 w 3255686"/>
              <a:gd name="connsiteY7" fmla="*/ 8497 h 3313854"/>
              <a:gd name="connsiteX8" fmla="*/ 2494226 w 3255686"/>
              <a:gd name="connsiteY8" fmla="*/ 143215 h 3313854"/>
              <a:gd name="connsiteX9" fmla="*/ 2722544 w 3255686"/>
              <a:gd name="connsiteY9" fmla="*/ 1560571 h 3313854"/>
              <a:gd name="connsiteX10" fmla="*/ 3191776 w 3255686"/>
              <a:gd name="connsiteY10" fmla="*/ 1981677 h 3313854"/>
              <a:gd name="connsiteX11" fmla="*/ 3251935 w 3255686"/>
              <a:gd name="connsiteY11" fmla="*/ 2679507 h 3313854"/>
              <a:gd name="connsiteX12" fmla="*/ 2636675 w 3255686"/>
              <a:gd name="connsiteY12" fmla="*/ 3239642 h 3313854"/>
              <a:gd name="connsiteX13" fmla="*/ 23045 w 3255686"/>
              <a:gd name="connsiteY13" fmla="*/ 3179484 h 3313854"/>
              <a:gd name="connsiteX0" fmla="*/ 23045 w 3255686"/>
              <a:gd name="connsiteY0" fmla="*/ 3172192 h 3306562"/>
              <a:gd name="connsiteX1" fmla="*/ 180000 w 3255686"/>
              <a:gd name="connsiteY1" fmla="*/ 2299518 h 3306562"/>
              <a:gd name="connsiteX2" fmla="*/ 592954 w 3255686"/>
              <a:gd name="connsiteY2" fmla="*/ 1673594 h 3306562"/>
              <a:gd name="connsiteX3" fmla="*/ 953903 w 3255686"/>
              <a:gd name="connsiteY3" fmla="*/ 999828 h 3306562"/>
              <a:gd name="connsiteX4" fmla="*/ 1103958 w 3255686"/>
              <a:gd name="connsiteY4" fmla="*/ 436712 h 3306562"/>
              <a:gd name="connsiteX5" fmla="*/ 1495323 w 3255686"/>
              <a:gd name="connsiteY5" fmla="*/ 650912 h 3306562"/>
              <a:gd name="connsiteX6" fmla="*/ 1760018 w 3255686"/>
              <a:gd name="connsiteY6" fmla="*/ 85428 h 3306562"/>
              <a:gd name="connsiteX7" fmla="*/ 2554101 w 3255686"/>
              <a:gd name="connsiteY7" fmla="*/ 1205 h 3306562"/>
              <a:gd name="connsiteX8" fmla="*/ 2325784 w 3255686"/>
              <a:gd name="connsiteY8" fmla="*/ 557028 h 3306562"/>
              <a:gd name="connsiteX9" fmla="*/ 2722544 w 3255686"/>
              <a:gd name="connsiteY9" fmla="*/ 1553279 h 3306562"/>
              <a:gd name="connsiteX10" fmla="*/ 3191776 w 3255686"/>
              <a:gd name="connsiteY10" fmla="*/ 1974385 h 3306562"/>
              <a:gd name="connsiteX11" fmla="*/ 3251935 w 3255686"/>
              <a:gd name="connsiteY11" fmla="*/ 2672215 h 3306562"/>
              <a:gd name="connsiteX12" fmla="*/ 2636675 w 3255686"/>
              <a:gd name="connsiteY12" fmla="*/ 3232350 h 3306562"/>
              <a:gd name="connsiteX13" fmla="*/ 23045 w 3255686"/>
              <a:gd name="connsiteY13" fmla="*/ 3172192 h 3306562"/>
              <a:gd name="connsiteX0" fmla="*/ 23045 w 3255686"/>
              <a:gd name="connsiteY0" fmla="*/ 3172192 h 3306562"/>
              <a:gd name="connsiteX1" fmla="*/ 180000 w 3255686"/>
              <a:gd name="connsiteY1" fmla="*/ 2299518 h 3306562"/>
              <a:gd name="connsiteX2" fmla="*/ 592954 w 3255686"/>
              <a:gd name="connsiteY2" fmla="*/ 1673594 h 3306562"/>
              <a:gd name="connsiteX3" fmla="*/ 953903 w 3255686"/>
              <a:gd name="connsiteY3" fmla="*/ 999828 h 3306562"/>
              <a:gd name="connsiteX4" fmla="*/ 1103958 w 3255686"/>
              <a:gd name="connsiteY4" fmla="*/ 436712 h 3306562"/>
              <a:gd name="connsiteX5" fmla="*/ 1495323 w 3255686"/>
              <a:gd name="connsiteY5" fmla="*/ 650912 h 3306562"/>
              <a:gd name="connsiteX6" fmla="*/ 1760018 w 3255686"/>
              <a:gd name="connsiteY6" fmla="*/ 85428 h 3306562"/>
              <a:gd name="connsiteX7" fmla="*/ 2554101 w 3255686"/>
              <a:gd name="connsiteY7" fmla="*/ 1205 h 3306562"/>
              <a:gd name="connsiteX8" fmla="*/ 2325784 w 3255686"/>
              <a:gd name="connsiteY8" fmla="*/ 557028 h 3306562"/>
              <a:gd name="connsiteX9" fmla="*/ 2722544 w 3255686"/>
              <a:gd name="connsiteY9" fmla="*/ 1553279 h 3306562"/>
              <a:gd name="connsiteX10" fmla="*/ 3191776 w 3255686"/>
              <a:gd name="connsiteY10" fmla="*/ 1974385 h 3306562"/>
              <a:gd name="connsiteX11" fmla="*/ 3251935 w 3255686"/>
              <a:gd name="connsiteY11" fmla="*/ 2672215 h 3306562"/>
              <a:gd name="connsiteX12" fmla="*/ 2636675 w 3255686"/>
              <a:gd name="connsiteY12" fmla="*/ 3232350 h 3306562"/>
              <a:gd name="connsiteX13" fmla="*/ 23045 w 3255686"/>
              <a:gd name="connsiteY13" fmla="*/ 3172192 h 3306562"/>
              <a:gd name="connsiteX0" fmla="*/ 23045 w 3255686"/>
              <a:gd name="connsiteY0" fmla="*/ 3172192 h 3306562"/>
              <a:gd name="connsiteX1" fmla="*/ 180000 w 3255686"/>
              <a:gd name="connsiteY1" fmla="*/ 2299518 h 3306562"/>
              <a:gd name="connsiteX2" fmla="*/ 592954 w 3255686"/>
              <a:gd name="connsiteY2" fmla="*/ 1673594 h 3306562"/>
              <a:gd name="connsiteX3" fmla="*/ 953903 w 3255686"/>
              <a:gd name="connsiteY3" fmla="*/ 999828 h 3306562"/>
              <a:gd name="connsiteX4" fmla="*/ 1103958 w 3255686"/>
              <a:gd name="connsiteY4" fmla="*/ 436712 h 3306562"/>
              <a:gd name="connsiteX5" fmla="*/ 1495323 w 3255686"/>
              <a:gd name="connsiteY5" fmla="*/ 650912 h 3306562"/>
              <a:gd name="connsiteX6" fmla="*/ 1760018 w 3255686"/>
              <a:gd name="connsiteY6" fmla="*/ 85428 h 3306562"/>
              <a:gd name="connsiteX7" fmla="*/ 2554101 w 3255686"/>
              <a:gd name="connsiteY7" fmla="*/ 1205 h 3306562"/>
              <a:gd name="connsiteX8" fmla="*/ 2325784 w 3255686"/>
              <a:gd name="connsiteY8" fmla="*/ 557028 h 3306562"/>
              <a:gd name="connsiteX9" fmla="*/ 2722544 w 3255686"/>
              <a:gd name="connsiteY9" fmla="*/ 1553279 h 3306562"/>
              <a:gd name="connsiteX10" fmla="*/ 3191776 w 3255686"/>
              <a:gd name="connsiteY10" fmla="*/ 1974385 h 3306562"/>
              <a:gd name="connsiteX11" fmla="*/ 3251935 w 3255686"/>
              <a:gd name="connsiteY11" fmla="*/ 2672215 h 3306562"/>
              <a:gd name="connsiteX12" fmla="*/ 2636675 w 3255686"/>
              <a:gd name="connsiteY12" fmla="*/ 3232350 h 3306562"/>
              <a:gd name="connsiteX13" fmla="*/ 23045 w 3255686"/>
              <a:gd name="connsiteY13" fmla="*/ 3172192 h 3306562"/>
              <a:gd name="connsiteX0" fmla="*/ 23045 w 3255686"/>
              <a:gd name="connsiteY0" fmla="*/ 3172192 h 3306562"/>
              <a:gd name="connsiteX1" fmla="*/ 180000 w 3255686"/>
              <a:gd name="connsiteY1" fmla="*/ 2299518 h 3306562"/>
              <a:gd name="connsiteX2" fmla="*/ 592954 w 3255686"/>
              <a:gd name="connsiteY2" fmla="*/ 1673594 h 3306562"/>
              <a:gd name="connsiteX3" fmla="*/ 953903 w 3255686"/>
              <a:gd name="connsiteY3" fmla="*/ 999828 h 3306562"/>
              <a:gd name="connsiteX4" fmla="*/ 1103958 w 3255686"/>
              <a:gd name="connsiteY4" fmla="*/ 436712 h 3306562"/>
              <a:gd name="connsiteX5" fmla="*/ 1495323 w 3255686"/>
              <a:gd name="connsiteY5" fmla="*/ 650912 h 3306562"/>
              <a:gd name="connsiteX6" fmla="*/ 1760018 w 3255686"/>
              <a:gd name="connsiteY6" fmla="*/ 85428 h 3306562"/>
              <a:gd name="connsiteX7" fmla="*/ 2554101 w 3255686"/>
              <a:gd name="connsiteY7" fmla="*/ 1205 h 3306562"/>
              <a:gd name="connsiteX8" fmla="*/ 2446100 w 3255686"/>
              <a:gd name="connsiteY8" fmla="*/ 412649 h 3306562"/>
              <a:gd name="connsiteX9" fmla="*/ 2722544 w 3255686"/>
              <a:gd name="connsiteY9" fmla="*/ 1553279 h 3306562"/>
              <a:gd name="connsiteX10" fmla="*/ 3191776 w 3255686"/>
              <a:gd name="connsiteY10" fmla="*/ 1974385 h 3306562"/>
              <a:gd name="connsiteX11" fmla="*/ 3251935 w 3255686"/>
              <a:gd name="connsiteY11" fmla="*/ 2672215 h 3306562"/>
              <a:gd name="connsiteX12" fmla="*/ 2636675 w 3255686"/>
              <a:gd name="connsiteY12" fmla="*/ 3232350 h 3306562"/>
              <a:gd name="connsiteX13" fmla="*/ 23045 w 3255686"/>
              <a:gd name="connsiteY13" fmla="*/ 3172192 h 3306562"/>
              <a:gd name="connsiteX0" fmla="*/ 23045 w 3255686"/>
              <a:gd name="connsiteY0" fmla="*/ 3110550 h 3244920"/>
              <a:gd name="connsiteX1" fmla="*/ 180000 w 3255686"/>
              <a:gd name="connsiteY1" fmla="*/ 2237876 h 3244920"/>
              <a:gd name="connsiteX2" fmla="*/ 592954 w 3255686"/>
              <a:gd name="connsiteY2" fmla="*/ 1611952 h 3244920"/>
              <a:gd name="connsiteX3" fmla="*/ 953903 w 3255686"/>
              <a:gd name="connsiteY3" fmla="*/ 938186 h 3244920"/>
              <a:gd name="connsiteX4" fmla="*/ 1103958 w 3255686"/>
              <a:gd name="connsiteY4" fmla="*/ 375070 h 3244920"/>
              <a:gd name="connsiteX5" fmla="*/ 1495323 w 3255686"/>
              <a:gd name="connsiteY5" fmla="*/ 589270 h 3244920"/>
              <a:gd name="connsiteX6" fmla="*/ 1760018 w 3255686"/>
              <a:gd name="connsiteY6" fmla="*/ 23786 h 3244920"/>
              <a:gd name="connsiteX7" fmla="*/ 2313470 w 3255686"/>
              <a:gd name="connsiteY7" fmla="*/ 35815 h 3244920"/>
              <a:gd name="connsiteX8" fmla="*/ 2446100 w 3255686"/>
              <a:gd name="connsiteY8" fmla="*/ 351007 h 3244920"/>
              <a:gd name="connsiteX9" fmla="*/ 2722544 w 3255686"/>
              <a:gd name="connsiteY9" fmla="*/ 1491637 h 3244920"/>
              <a:gd name="connsiteX10" fmla="*/ 3191776 w 3255686"/>
              <a:gd name="connsiteY10" fmla="*/ 1912743 h 3244920"/>
              <a:gd name="connsiteX11" fmla="*/ 3251935 w 3255686"/>
              <a:gd name="connsiteY11" fmla="*/ 2610573 h 3244920"/>
              <a:gd name="connsiteX12" fmla="*/ 2636675 w 3255686"/>
              <a:gd name="connsiteY12" fmla="*/ 3170708 h 3244920"/>
              <a:gd name="connsiteX13" fmla="*/ 23045 w 3255686"/>
              <a:gd name="connsiteY13" fmla="*/ 3110550 h 3244920"/>
              <a:gd name="connsiteX0" fmla="*/ 23045 w 3255686"/>
              <a:gd name="connsiteY0" fmla="*/ 3075062 h 3209432"/>
              <a:gd name="connsiteX1" fmla="*/ 180000 w 3255686"/>
              <a:gd name="connsiteY1" fmla="*/ 2202388 h 3209432"/>
              <a:gd name="connsiteX2" fmla="*/ 592954 w 3255686"/>
              <a:gd name="connsiteY2" fmla="*/ 1576464 h 3209432"/>
              <a:gd name="connsiteX3" fmla="*/ 953903 w 3255686"/>
              <a:gd name="connsiteY3" fmla="*/ 902698 h 3209432"/>
              <a:gd name="connsiteX4" fmla="*/ 1103958 w 3255686"/>
              <a:gd name="connsiteY4" fmla="*/ 339582 h 3209432"/>
              <a:gd name="connsiteX5" fmla="*/ 1495323 w 3255686"/>
              <a:gd name="connsiteY5" fmla="*/ 553782 h 3209432"/>
              <a:gd name="connsiteX6" fmla="*/ 1856270 w 3255686"/>
              <a:gd name="connsiteY6" fmla="*/ 204866 h 3209432"/>
              <a:gd name="connsiteX7" fmla="*/ 2313470 w 3255686"/>
              <a:gd name="connsiteY7" fmla="*/ 327 h 3209432"/>
              <a:gd name="connsiteX8" fmla="*/ 2446100 w 3255686"/>
              <a:gd name="connsiteY8" fmla="*/ 315519 h 3209432"/>
              <a:gd name="connsiteX9" fmla="*/ 2722544 w 3255686"/>
              <a:gd name="connsiteY9" fmla="*/ 1456149 h 3209432"/>
              <a:gd name="connsiteX10" fmla="*/ 3191776 w 3255686"/>
              <a:gd name="connsiteY10" fmla="*/ 1877255 h 3209432"/>
              <a:gd name="connsiteX11" fmla="*/ 3251935 w 3255686"/>
              <a:gd name="connsiteY11" fmla="*/ 2575085 h 3209432"/>
              <a:gd name="connsiteX12" fmla="*/ 2636675 w 3255686"/>
              <a:gd name="connsiteY12" fmla="*/ 3135220 h 3209432"/>
              <a:gd name="connsiteX13" fmla="*/ 23045 w 3255686"/>
              <a:gd name="connsiteY13" fmla="*/ 3075062 h 3209432"/>
              <a:gd name="connsiteX0" fmla="*/ 23045 w 3255686"/>
              <a:gd name="connsiteY0" fmla="*/ 3075062 h 3329726"/>
              <a:gd name="connsiteX1" fmla="*/ 180000 w 3255686"/>
              <a:gd name="connsiteY1" fmla="*/ 2202388 h 3329726"/>
              <a:gd name="connsiteX2" fmla="*/ 592954 w 3255686"/>
              <a:gd name="connsiteY2" fmla="*/ 1576464 h 3329726"/>
              <a:gd name="connsiteX3" fmla="*/ 953903 w 3255686"/>
              <a:gd name="connsiteY3" fmla="*/ 902698 h 3329726"/>
              <a:gd name="connsiteX4" fmla="*/ 1103958 w 3255686"/>
              <a:gd name="connsiteY4" fmla="*/ 339582 h 3329726"/>
              <a:gd name="connsiteX5" fmla="*/ 1495323 w 3255686"/>
              <a:gd name="connsiteY5" fmla="*/ 553782 h 3329726"/>
              <a:gd name="connsiteX6" fmla="*/ 1856270 w 3255686"/>
              <a:gd name="connsiteY6" fmla="*/ 204866 h 3329726"/>
              <a:gd name="connsiteX7" fmla="*/ 2313470 w 3255686"/>
              <a:gd name="connsiteY7" fmla="*/ 327 h 3329726"/>
              <a:gd name="connsiteX8" fmla="*/ 2446100 w 3255686"/>
              <a:gd name="connsiteY8" fmla="*/ 315519 h 3329726"/>
              <a:gd name="connsiteX9" fmla="*/ 2722544 w 3255686"/>
              <a:gd name="connsiteY9" fmla="*/ 1456149 h 3329726"/>
              <a:gd name="connsiteX10" fmla="*/ 3191776 w 3255686"/>
              <a:gd name="connsiteY10" fmla="*/ 1877255 h 3329726"/>
              <a:gd name="connsiteX11" fmla="*/ 3251935 w 3255686"/>
              <a:gd name="connsiteY11" fmla="*/ 2575085 h 3329726"/>
              <a:gd name="connsiteX12" fmla="*/ 2684802 w 3255686"/>
              <a:gd name="connsiteY12" fmla="*/ 3327725 h 3329726"/>
              <a:gd name="connsiteX13" fmla="*/ 23045 w 3255686"/>
              <a:gd name="connsiteY13" fmla="*/ 3075062 h 3329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255686" h="3329726">
                <a:moveTo>
                  <a:pt x="23045" y="3075062"/>
                </a:moveTo>
                <a:cubicBezTo>
                  <a:pt x="-65005" y="2860370"/>
                  <a:pt x="123671" y="2441143"/>
                  <a:pt x="180000" y="2202388"/>
                </a:cubicBezTo>
                <a:cubicBezTo>
                  <a:pt x="226858" y="2000748"/>
                  <a:pt x="528139" y="1773026"/>
                  <a:pt x="592954" y="1576464"/>
                </a:cubicBezTo>
                <a:cubicBezTo>
                  <a:pt x="657769" y="1379902"/>
                  <a:pt x="820609" y="1156971"/>
                  <a:pt x="953903" y="902698"/>
                </a:cubicBezTo>
                <a:lnTo>
                  <a:pt x="1103958" y="339582"/>
                </a:lnTo>
                <a:cubicBezTo>
                  <a:pt x="1234413" y="306708"/>
                  <a:pt x="1364868" y="586656"/>
                  <a:pt x="1495323" y="553782"/>
                </a:cubicBezTo>
                <a:cubicBezTo>
                  <a:pt x="1668835" y="543361"/>
                  <a:pt x="1633639" y="320777"/>
                  <a:pt x="1856270" y="204866"/>
                </a:cubicBezTo>
                <a:cubicBezTo>
                  <a:pt x="1990622" y="148718"/>
                  <a:pt x="2191102" y="-8089"/>
                  <a:pt x="2313470" y="327"/>
                </a:cubicBezTo>
                <a:cubicBezTo>
                  <a:pt x="2435838" y="8743"/>
                  <a:pt x="2375916" y="108977"/>
                  <a:pt x="2446100" y="315519"/>
                </a:cubicBezTo>
                <a:cubicBezTo>
                  <a:pt x="2823090" y="227287"/>
                  <a:pt x="2636365" y="1131691"/>
                  <a:pt x="2722544" y="1456149"/>
                </a:cubicBezTo>
                <a:cubicBezTo>
                  <a:pt x="2808723" y="1780607"/>
                  <a:pt x="3119586" y="1660687"/>
                  <a:pt x="3191776" y="1877255"/>
                </a:cubicBezTo>
                <a:cubicBezTo>
                  <a:pt x="3348139" y="2277913"/>
                  <a:pt x="3155957" y="2425582"/>
                  <a:pt x="3251935" y="2575085"/>
                </a:cubicBezTo>
                <a:cubicBezTo>
                  <a:pt x="2986966" y="3362262"/>
                  <a:pt x="3236987" y="3268459"/>
                  <a:pt x="2684802" y="3327725"/>
                </a:cubicBezTo>
                <a:cubicBezTo>
                  <a:pt x="1183939" y="3335746"/>
                  <a:pt x="549350" y="3331736"/>
                  <a:pt x="23045" y="3075062"/>
                </a:cubicBezTo>
                <a:close/>
              </a:path>
            </a:pathLst>
          </a:cu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角丸四角形 12"/>
          <p:cNvSpPr/>
          <p:nvPr/>
        </p:nvSpPr>
        <p:spPr>
          <a:xfrm>
            <a:off x="6506451" y="4907938"/>
            <a:ext cx="309584" cy="1074571"/>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相互に作用</a:t>
            </a:r>
            <a:endParaRPr kumimoji="1"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 name="角丸四角形 13"/>
          <p:cNvSpPr/>
          <p:nvPr/>
        </p:nvSpPr>
        <p:spPr>
          <a:xfrm>
            <a:off x="4499991" y="4181899"/>
            <a:ext cx="2245165" cy="324790"/>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kumimoji="1"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水面下の要因に注目する</a:t>
            </a:r>
            <a:endParaRPr kumimoji="1"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角丸四角形 14"/>
          <p:cNvSpPr/>
          <p:nvPr/>
        </p:nvSpPr>
        <p:spPr>
          <a:xfrm>
            <a:off x="4499990" y="3172893"/>
            <a:ext cx="2245165" cy="32479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kumimoji="1"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表面上見えている行動</a:t>
            </a:r>
            <a:endParaRPr kumimoji="1"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5433568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8707</TotalTime>
  <Words>4229</Words>
  <Application>Microsoft Office PowerPoint</Application>
  <PresentationFormat>画面に合わせる (4:3)</PresentationFormat>
  <Paragraphs>582</Paragraphs>
  <Slides>33</Slides>
  <Notes>10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33</vt:i4>
      </vt:variant>
    </vt:vector>
  </HeadingPairs>
  <TitlesOfParts>
    <vt:vector size="41" baseType="lpstr">
      <vt:lpstr>ＭＳ Ｐゴシック</vt:lpstr>
      <vt:lpstr>メイリオ</vt:lpstr>
      <vt:lpstr>Arial</vt:lpstr>
      <vt:lpstr>Calibri</vt:lpstr>
      <vt:lpstr>Century</vt:lpstr>
      <vt:lpstr>Times New Roman</vt:lpstr>
      <vt:lpstr>Wingdings</vt:lpstr>
      <vt:lpstr>Office ​​テーマ</vt:lpstr>
      <vt:lpstr>PowerPoint プレゼンテーション</vt:lpstr>
      <vt:lpstr>この時間の目的 </vt:lpstr>
      <vt:lpstr>この時間の流れ </vt:lpstr>
      <vt:lpstr>事例の紹介｜高崎のぞむ さん</vt:lpstr>
      <vt:lpstr>必要な、手順の見直し</vt:lpstr>
      <vt:lpstr>手順書の作成プロセス</vt:lpstr>
      <vt:lpstr>モデル演習｜来所場面</vt:lpstr>
      <vt:lpstr>モデル演習｜具体的に記載します</vt:lpstr>
      <vt:lpstr>手順書の作成プロセス①</vt:lpstr>
      <vt:lpstr>PowerPoint プレゼンテーション</vt:lpstr>
      <vt:lpstr>モデル演習｜具体的に記載します</vt:lpstr>
      <vt:lpstr>手順書の作成プロセス②</vt:lpstr>
      <vt:lpstr>モデル演習｜具体的に記載します</vt:lpstr>
      <vt:lpstr>手順書の作成プロセス③</vt:lpstr>
      <vt:lpstr>モデル演習｜具体的に記載します</vt:lpstr>
      <vt:lpstr>手順書の作成プロセス④</vt:lpstr>
      <vt:lpstr>モデル演習｜具体的に記載します</vt:lpstr>
      <vt:lpstr>演習①｜来所場面の手順を考える</vt:lpstr>
      <vt:lpstr>演習①｜支援手順を考える（15分）</vt:lpstr>
      <vt:lpstr>演習①｜発表（15分）</vt:lpstr>
      <vt:lpstr>演習①｜来所場面の手順書（例）</vt:lpstr>
      <vt:lpstr>まとめ｜手順書の作成プロセス</vt:lpstr>
      <vt:lpstr>演習②｜班別活動の手順を考える</vt:lpstr>
      <vt:lpstr>これまでの作業、これからの作業</vt:lpstr>
      <vt:lpstr>演習②｜班別活動の手順を考える</vt:lpstr>
      <vt:lpstr>演習②｜支援計画を立てる（40分）</vt:lpstr>
      <vt:lpstr>演習②｜発表（15分）</vt:lpstr>
      <vt:lpstr>演習②｜４つのプロセス（例）</vt:lpstr>
      <vt:lpstr>演習②｜支援の手順書（例）</vt:lpstr>
      <vt:lpstr>支援手順書｜作成のpoint</vt:lpstr>
      <vt:lpstr>まとめ｜支援計画作成のプロセスが重要</vt:lpstr>
      <vt:lpstr>まとめ｜手順書の作成プロセス</vt:lpstr>
      <vt:lpstr>参考文献</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Yoichi Gomi</dc:creator>
  <cp:lastModifiedBy>pc83</cp:lastModifiedBy>
  <cp:revision>659</cp:revision>
  <cp:lastPrinted>2014-10-12T03:31:38Z</cp:lastPrinted>
  <dcterms:created xsi:type="dcterms:W3CDTF">2013-07-24T10:50:12Z</dcterms:created>
  <dcterms:modified xsi:type="dcterms:W3CDTF">2014-10-12T07:51:09Z</dcterms:modified>
</cp:coreProperties>
</file>