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336" r:id="rId2"/>
    <p:sldId id="277" r:id="rId3"/>
    <p:sldId id="321" r:id="rId4"/>
    <p:sldId id="322" r:id="rId5"/>
    <p:sldId id="324" r:id="rId6"/>
    <p:sldId id="323" r:id="rId7"/>
    <p:sldId id="325" r:id="rId8"/>
    <p:sldId id="326" r:id="rId9"/>
    <p:sldId id="337" r:id="rId10"/>
    <p:sldId id="328" r:id="rId11"/>
    <p:sldId id="329" r:id="rId12"/>
    <p:sldId id="330" r:id="rId13"/>
    <p:sldId id="331" r:id="rId14"/>
    <p:sldId id="332" r:id="rId15"/>
    <p:sldId id="335" r:id="rId16"/>
    <p:sldId id="333" r:id="rId17"/>
    <p:sldId id="334" r:id="rId18"/>
    <p:sldId id="301" r:id="rId19"/>
    <p:sldId id="302" r:id="rId20"/>
    <p:sldId id="260" r:id="rId21"/>
    <p:sldId id="311" r:id="rId22"/>
    <p:sldId id="312" r:id="rId23"/>
    <p:sldId id="313" r:id="rId24"/>
    <p:sldId id="314" r:id="rId25"/>
    <p:sldId id="310" r:id="rId2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94710" autoAdjust="0"/>
  </p:normalViewPr>
  <p:slideViewPr>
    <p:cSldViewPr snapToGrid="0">
      <p:cViewPr varScale="1">
        <p:scale>
          <a:sx n="77" d="100"/>
          <a:sy n="77" d="100"/>
        </p:scale>
        <p:origin x="90" y="5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ED125E6-CE66-4510-8DC0-84F2467AF510}" type="datetimeFigureOut">
              <a:rPr kumimoji="1" lang="ja-JP" altLang="en-US" smtClean="0"/>
              <a:t>2014/10/12</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4A7F416D-A39D-45ED-B819-698A43925C0D}" type="slidenum">
              <a:rPr kumimoji="1" lang="ja-JP" altLang="en-US" smtClean="0"/>
              <a:t>‹#›</a:t>
            </a:fld>
            <a:endParaRPr kumimoji="1" lang="ja-JP" altLang="en-US"/>
          </a:p>
        </p:txBody>
      </p:sp>
    </p:spTree>
    <p:extLst>
      <p:ext uri="{BB962C8B-B14F-4D97-AF65-F5344CB8AC3E}">
        <p14:creationId xmlns:p14="http://schemas.microsoft.com/office/powerpoint/2010/main" val="8995256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6863674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EB03A1-9054-4C1A-A026-3CFB0D720704}" type="slidenum">
              <a:rPr kumimoji="1" lang="ja-JP" altLang="en-US" smtClean="0"/>
              <a:t>15</a:t>
            </a:fld>
            <a:endParaRPr kumimoji="1" lang="ja-JP" altLang="en-US"/>
          </a:p>
        </p:txBody>
      </p:sp>
    </p:spTree>
    <p:extLst>
      <p:ext uri="{BB962C8B-B14F-4D97-AF65-F5344CB8AC3E}">
        <p14:creationId xmlns:p14="http://schemas.microsoft.com/office/powerpoint/2010/main" val="3278321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7F416D-A39D-45ED-B819-698A43925C0D}" type="slidenum">
              <a:rPr kumimoji="1" lang="ja-JP" altLang="en-US" smtClean="0"/>
              <a:t>16</a:t>
            </a:fld>
            <a:endParaRPr kumimoji="1" lang="ja-JP" altLang="en-US"/>
          </a:p>
        </p:txBody>
      </p:sp>
    </p:spTree>
    <p:extLst>
      <p:ext uri="{BB962C8B-B14F-4D97-AF65-F5344CB8AC3E}">
        <p14:creationId xmlns:p14="http://schemas.microsoft.com/office/powerpoint/2010/main" val="522715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mtClean="0"/>
          </a:p>
        </p:txBody>
      </p:sp>
      <p:sp>
        <p:nvSpPr>
          <p:cNvPr id="92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A1EF472B-7A5D-4E8A-A4AB-59A98FBB13E3}" type="slidenum">
              <a:rPr lang="ja-JP" altLang="en-US" smtClean="0"/>
              <a:pPr fontAlgn="base">
                <a:spcBef>
                  <a:spcPct val="0"/>
                </a:spcBef>
                <a:spcAft>
                  <a:spcPct val="0"/>
                </a:spcAft>
              </a:pPr>
              <a:t>18</a:t>
            </a:fld>
            <a:endParaRPr lang="ja-JP" altLang="en-US" smtClean="0"/>
          </a:p>
        </p:txBody>
      </p:sp>
    </p:spTree>
    <p:extLst>
      <p:ext uri="{BB962C8B-B14F-4D97-AF65-F5344CB8AC3E}">
        <p14:creationId xmlns:p14="http://schemas.microsoft.com/office/powerpoint/2010/main" val="34636348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mtClean="0"/>
          </a:p>
        </p:txBody>
      </p:sp>
      <p:sp>
        <p:nvSpPr>
          <p:cNvPr id="1126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54935FC3-80B8-461D-9602-D90B92861419}" type="slidenum">
              <a:rPr lang="ja-JP" altLang="en-US" smtClean="0"/>
              <a:pPr fontAlgn="base">
                <a:spcBef>
                  <a:spcPct val="0"/>
                </a:spcBef>
                <a:spcAft>
                  <a:spcPct val="0"/>
                </a:spcAft>
              </a:pPr>
              <a:t>19</a:t>
            </a:fld>
            <a:endParaRPr lang="ja-JP" altLang="en-US" smtClean="0"/>
          </a:p>
        </p:txBody>
      </p:sp>
    </p:spTree>
    <p:extLst>
      <p:ext uri="{BB962C8B-B14F-4D97-AF65-F5344CB8AC3E}">
        <p14:creationId xmlns:p14="http://schemas.microsoft.com/office/powerpoint/2010/main" val="3787808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EB03A1-9054-4C1A-A026-3CFB0D720704}" type="slidenum">
              <a:rPr kumimoji="1" lang="ja-JP" altLang="en-US" smtClean="0"/>
              <a:t>20</a:t>
            </a:fld>
            <a:endParaRPr kumimoji="1" lang="ja-JP" altLang="en-US"/>
          </a:p>
        </p:txBody>
      </p:sp>
    </p:spTree>
    <p:extLst>
      <p:ext uri="{BB962C8B-B14F-4D97-AF65-F5344CB8AC3E}">
        <p14:creationId xmlns:p14="http://schemas.microsoft.com/office/powerpoint/2010/main" val="2412955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ja-JP" dirty="0" smtClean="0"/>
          </a:p>
        </p:txBody>
      </p:sp>
      <p:sp>
        <p:nvSpPr>
          <p:cNvPr id="92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F41A8089-D010-4A32-A0EE-FA4CEEC119E7}" type="slidenum">
              <a:rPr lang="ja-JP" altLang="en-US"/>
              <a:pPr fontAlgn="base">
                <a:spcBef>
                  <a:spcPct val="0"/>
                </a:spcBef>
                <a:spcAft>
                  <a:spcPct val="0"/>
                </a:spcAft>
              </a:pPr>
              <a:t>21</a:t>
            </a:fld>
            <a:endParaRPr lang="ja-JP" altLang="en-US"/>
          </a:p>
        </p:txBody>
      </p:sp>
    </p:spTree>
    <p:extLst>
      <p:ext uri="{BB962C8B-B14F-4D97-AF65-F5344CB8AC3E}">
        <p14:creationId xmlns:p14="http://schemas.microsoft.com/office/powerpoint/2010/main" val="31816330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ja-JP" dirty="0" smtClean="0"/>
          </a:p>
        </p:txBody>
      </p:sp>
      <p:sp>
        <p:nvSpPr>
          <p:cNvPr id="92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F41A8089-D010-4A32-A0EE-FA4CEEC119E7}" type="slidenum">
              <a:rPr lang="ja-JP" altLang="en-US"/>
              <a:pPr fontAlgn="base">
                <a:spcBef>
                  <a:spcPct val="0"/>
                </a:spcBef>
                <a:spcAft>
                  <a:spcPct val="0"/>
                </a:spcAft>
              </a:pPr>
              <a:t>22</a:t>
            </a:fld>
            <a:endParaRPr lang="ja-JP" altLang="en-US"/>
          </a:p>
        </p:txBody>
      </p:sp>
    </p:spTree>
    <p:extLst>
      <p:ext uri="{BB962C8B-B14F-4D97-AF65-F5344CB8AC3E}">
        <p14:creationId xmlns:p14="http://schemas.microsoft.com/office/powerpoint/2010/main" val="2697973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ja-JP" dirty="0" smtClean="0"/>
          </a:p>
        </p:txBody>
      </p:sp>
      <p:sp>
        <p:nvSpPr>
          <p:cNvPr id="92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F41A8089-D010-4A32-A0EE-FA4CEEC119E7}" type="slidenum">
              <a:rPr lang="ja-JP" altLang="en-US"/>
              <a:pPr fontAlgn="base">
                <a:spcBef>
                  <a:spcPct val="0"/>
                </a:spcBef>
                <a:spcAft>
                  <a:spcPct val="0"/>
                </a:spcAft>
              </a:pPr>
              <a:t>23</a:t>
            </a:fld>
            <a:endParaRPr lang="ja-JP" altLang="en-US"/>
          </a:p>
        </p:txBody>
      </p:sp>
    </p:spTree>
    <p:extLst>
      <p:ext uri="{BB962C8B-B14F-4D97-AF65-F5344CB8AC3E}">
        <p14:creationId xmlns:p14="http://schemas.microsoft.com/office/powerpoint/2010/main" val="6878225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EB03A1-9054-4C1A-A026-3CFB0D720704}" type="slidenum">
              <a:rPr kumimoji="1" lang="ja-JP" altLang="en-US" smtClean="0"/>
              <a:t>24</a:t>
            </a:fld>
            <a:endParaRPr kumimoji="1" lang="ja-JP" altLang="en-US"/>
          </a:p>
        </p:txBody>
      </p:sp>
    </p:spTree>
    <p:extLst>
      <p:ext uri="{BB962C8B-B14F-4D97-AF65-F5344CB8AC3E}">
        <p14:creationId xmlns:p14="http://schemas.microsoft.com/office/powerpoint/2010/main" val="23415843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7F416D-A39D-45ED-B819-698A43925C0D}" type="slidenum">
              <a:rPr kumimoji="1" lang="ja-JP" altLang="en-US" smtClean="0"/>
              <a:t>25</a:t>
            </a:fld>
            <a:endParaRPr kumimoji="1" lang="ja-JP" altLang="en-US"/>
          </a:p>
        </p:txBody>
      </p:sp>
    </p:spTree>
    <p:extLst>
      <p:ext uri="{BB962C8B-B14F-4D97-AF65-F5344CB8AC3E}">
        <p14:creationId xmlns:p14="http://schemas.microsoft.com/office/powerpoint/2010/main" val="3401464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7F416D-A39D-45ED-B819-698A43925C0D}" type="slidenum">
              <a:rPr kumimoji="1" lang="ja-JP" altLang="en-US" smtClean="0"/>
              <a:t>2</a:t>
            </a:fld>
            <a:endParaRPr kumimoji="1" lang="ja-JP" altLang="en-US"/>
          </a:p>
        </p:txBody>
      </p:sp>
    </p:spTree>
    <p:extLst>
      <p:ext uri="{BB962C8B-B14F-4D97-AF65-F5344CB8AC3E}">
        <p14:creationId xmlns:p14="http://schemas.microsoft.com/office/powerpoint/2010/main" val="1435420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mtClean="0"/>
          </a:p>
        </p:txBody>
      </p:sp>
      <p:sp>
        <p:nvSpPr>
          <p:cNvPr id="1331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A66382-0339-4F04-A8DC-572AC16B35D7}" type="slidenum">
              <a:rPr lang="ja-JP" altLang="en-US" smtClean="0"/>
              <a:pPr/>
              <a:t>6</a:t>
            </a:fld>
            <a:endParaRPr lang="ja-JP" altLang="en-US" smtClean="0"/>
          </a:p>
        </p:txBody>
      </p:sp>
    </p:spTree>
    <p:extLst>
      <p:ext uri="{BB962C8B-B14F-4D97-AF65-F5344CB8AC3E}">
        <p14:creationId xmlns:p14="http://schemas.microsoft.com/office/powerpoint/2010/main" val="1253432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smtClean="0"/>
          </a:p>
        </p:txBody>
      </p:sp>
      <p:sp>
        <p:nvSpPr>
          <p:cNvPr id="1331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A66382-0339-4F04-A8DC-572AC16B35D7}" type="slidenum">
              <a:rPr lang="ja-JP" altLang="en-US" smtClean="0"/>
              <a:pPr/>
              <a:t>7</a:t>
            </a:fld>
            <a:endParaRPr lang="ja-JP" altLang="en-US" smtClean="0"/>
          </a:p>
        </p:txBody>
      </p:sp>
    </p:spTree>
    <p:extLst>
      <p:ext uri="{BB962C8B-B14F-4D97-AF65-F5344CB8AC3E}">
        <p14:creationId xmlns:p14="http://schemas.microsoft.com/office/powerpoint/2010/main" val="3311289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7F416D-A39D-45ED-B819-698A43925C0D}" type="slidenum">
              <a:rPr kumimoji="1" lang="ja-JP" altLang="en-US" smtClean="0"/>
              <a:t>10</a:t>
            </a:fld>
            <a:endParaRPr kumimoji="1" lang="ja-JP" altLang="en-US"/>
          </a:p>
        </p:txBody>
      </p:sp>
    </p:spTree>
    <p:extLst>
      <p:ext uri="{BB962C8B-B14F-4D97-AF65-F5344CB8AC3E}">
        <p14:creationId xmlns:p14="http://schemas.microsoft.com/office/powerpoint/2010/main" val="2351941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EB03A1-9054-4C1A-A026-3CFB0D720704}" type="slidenum">
              <a:rPr kumimoji="1" lang="ja-JP" altLang="en-US" smtClean="0"/>
              <a:t>11</a:t>
            </a:fld>
            <a:endParaRPr kumimoji="1" lang="ja-JP" altLang="en-US"/>
          </a:p>
        </p:txBody>
      </p:sp>
    </p:spTree>
    <p:extLst>
      <p:ext uri="{BB962C8B-B14F-4D97-AF65-F5344CB8AC3E}">
        <p14:creationId xmlns:p14="http://schemas.microsoft.com/office/powerpoint/2010/main" val="1673576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EB03A1-9054-4C1A-A026-3CFB0D720704}" type="slidenum">
              <a:rPr kumimoji="1" lang="ja-JP" altLang="en-US" smtClean="0"/>
              <a:t>12</a:t>
            </a:fld>
            <a:endParaRPr kumimoji="1" lang="ja-JP" altLang="en-US"/>
          </a:p>
        </p:txBody>
      </p:sp>
    </p:spTree>
    <p:extLst>
      <p:ext uri="{BB962C8B-B14F-4D97-AF65-F5344CB8AC3E}">
        <p14:creationId xmlns:p14="http://schemas.microsoft.com/office/powerpoint/2010/main" val="4254368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EB03A1-9054-4C1A-A026-3CFB0D720704}" type="slidenum">
              <a:rPr kumimoji="1" lang="ja-JP" altLang="en-US" smtClean="0"/>
              <a:t>13</a:t>
            </a:fld>
            <a:endParaRPr kumimoji="1" lang="ja-JP" altLang="en-US"/>
          </a:p>
        </p:txBody>
      </p:sp>
    </p:spTree>
    <p:extLst>
      <p:ext uri="{BB962C8B-B14F-4D97-AF65-F5344CB8AC3E}">
        <p14:creationId xmlns:p14="http://schemas.microsoft.com/office/powerpoint/2010/main" val="675659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EB03A1-9054-4C1A-A026-3CFB0D720704}" type="slidenum">
              <a:rPr kumimoji="1" lang="ja-JP" altLang="en-US" smtClean="0"/>
              <a:t>14</a:t>
            </a:fld>
            <a:endParaRPr kumimoji="1" lang="ja-JP" altLang="en-US"/>
          </a:p>
        </p:txBody>
      </p:sp>
    </p:spTree>
    <p:extLst>
      <p:ext uri="{BB962C8B-B14F-4D97-AF65-F5344CB8AC3E}">
        <p14:creationId xmlns:p14="http://schemas.microsoft.com/office/powerpoint/2010/main" val="305132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A3ADEB2-993C-4671-BA86-08AA75CAA518}" type="datetimeFigureOut">
              <a:rPr kumimoji="1" lang="ja-JP" altLang="en-US" smtClean="0"/>
              <a:t>2014/10/12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AA4817-AEEE-47DC-B109-307E073AC76F}" type="slidenum">
              <a:rPr kumimoji="1" lang="ja-JP" altLang="en-US" smtClean="0"/>
              <a:t>‹#›</a:t>
            </a:fld>
            <a:endParaRPr kumimoji="1" lang="ja-JP" altLang="en-US"/>
          </a:p>
        </p:txBody>
      </p:sp>
    </p:spTree>
    <p:extLst>
      <p:ext uri="{BB962C8B-B14F-4D97-AF65-F5344CB8AC3E}">
        <p14:creationId xmlns:p14="http://schemas.microsoft.com/office/powerpoint/2010/main" val="174348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A3ADEB2-993C-4671-BA86-08AA75CAA518}" type="datetimeFigureOut">
              <a:rPr kumimoji="1" lang="ja-JP" altLang="en-US" smtClean="0"/>
              <a:t>2014/10/12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AA4817-AEEE-47DC-B109-307E073AC76F}" type="slidenum">
              <a:rPr kumimoji="1" lang="ja-JP" altLang="en-US" smtClean="0"/>
              <a:t>‹#›</a:t>
            </a:fld>
            <a:endParaRPr kumimoji="1" lang="ja-JP" altLang="en-US"/>
          </a:p>
        </p:txBody>
      </p:sp>
    </p:spTree>
    <p:extLst>
      <p:ext uri="{BB962C8B-B14F-4D97-AF65-F5344CB8AC3E}">
        <p14:creationId xmlns:p14="http://schemas.microsoft.com/office/powerpoint/2010/main" val="2065383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A3ADEB2-993C-4671-BA86-08AA75CAA518}" type="datetimeFigureOut">
              <a:rPr kumimoji="1" lang="ja-JP" altLang="en-US" smtClean="0"/>
              <a:t>2014/10/12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AA4817-AEEE-47DC-B109-307E073AC76F}" type="slidenum">
              <a:rPr kumimoji="1" lang="ja-JP" altLang="en-US" smtClean="0"/>
              <a:t>‹#›</a:t>
            </a:fld>
            <a:endParaRPr kumimoji="1" lang="ja-JP" altLang="en-US"/>
          </a:p>
        </p:txBody>
      </p:sp>
    </p:spTree>
    <p:extLst>
      <p:ext uri="{BB962C8B-B14F-4D97-AF65-F5344CB8AC3E}">
        <p14:creationId xmlns:p14="http://schemas.microsoft.com/office/powerpoint/2010/main" val="2071351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A3ADEB2-993C-4671-BA86-08AA75CAA518}" type="datetimeFigureOut">
              <a:rPr kumimoji="1" lang="ja-JP" altLang="en-US" smtClean="0"/>
              <a:t>2014/10/12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AA4817-AEEE-47DC-B109-307E073AC76F}" type="slidenum">
              <a:rPr kumimoji="1" lang="ja-JP" altLang="en-US" smtClean="0"/>
              <a:t>‹#›</a:t>
            </a:fld>
            <a:endParaRPr kumimoji="1" lang="ja-JP" altLang="en-US"/>
          </a:p>
        </p:txBody>
      </p:sp>
    </p:spTree>
    <p:extLst>
      <p:ext uri="{BB962C8B-B14F-4D97-AF65-F5344CB8AC3E}">
        <p14:creationId xmlns:p14="http://schemas.microsoft.com/office/powerpoint/2010/main" val="1903712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A3ADEB2-993C-4671-BA86-08AA75CAA518}" type="datetimeFigureOut">
              <a:rPr kumimoji="1" lang="ja-JP" altLang="en-US" smtClean="0"/>
              <a:t>2014/10/12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AA4817-AEEE-47DC-B109-307E073AC76F}" type="slidenum">
              <a:rPr kumimoji="1" lang="ja-JP" altLang="en-US" smtClean="0"/>
              <a:t>‹#›</a:t>
            </a:fld>
            <a:endParaRPr kumimoji="1" lang="ja-JP" altLang="en-US"/>
          </a:p>
        </p:txBody>
      </p:sp>
    </p:spTree>
    <p:extLst>
      <p:ext uri="{BB962C8B-B14F-4D97-AF65-F5344CB8AC3E}">
        <p14:creationId xmlns:p14="http://schemas.microsoft.com/office/powerpoint/2010/main" val="774424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A3ADEB2-993C-4671-BA86-08AA75CAA518}" type="datetimeFigureOut">
              <a:rPr kumimoji="1" lang="ja-JP" altLang="en-US" smtClean="0"/>
              <a:t>2014/10/12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AA4817-AEEE-47DC-B109-307E073AC76F}" type="slidenum">
              <a:rPr kumimoji="1" lang="ja-JP" altLang="en-US" smtClean="0"/>
              <a:t>‹#›</a:t>
            </a:fld>
            <a:endParaRPr kumimoji="1" lang="ja-JP" altLang="en-US"/>
          </a:p>
        </p:txBody>
      </p:sp>
    </p:spTree>
    <p:extLst>
      <p:ext uri="{BB962C8B-B14F-4D97-AF65-F5344CB8AC3E}">
        <p14:creationId xmlns:p14="http://schemas.microsoft.com/office/powerpoint/2010/main" val="796365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A3ADEB2-993C-4671-BA86-08AA75CAA518}" type="datetimeFigureOut">
              <a:rPr kumimoji="1" lang="ja-JP" altLang="en-US" smtClean="0"/>
              <a:t>2014/10/12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3AA4817-AEEE-47DC-B109-307E073AC76F}" type="slidenum">
              <a:rPr kumimoji="1" lang="ja-JP" altLang="en-US" smtClean="0"/>
              <a:t>‹#›</a:t>
            </a:fld>
            <a:endParaRPr kumimoji="1" lang="ja-JP" altLang="en-US"/>
          </a:p>
        </p:txBody>
      </p:sp>
    </p:spTree>
    <p:extLst>
      <p:ext uri="{BB962C8B-B14F-4D97-AF65-F5344CB8AC3E}">
        <p14:creationId xmlns:p14="http://schemas.microsoft.com/office/powerpoint/2010/main" val="2662344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A3ADEB2-993C-4671-BA86-08AA75CAA518}" type="datetimeFigureOut">
              <a:rPr kumimoji="1" lang="ja-JP" altLang="en-US" smtClean="0"/>
              <a:t>2014/10/12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3AA4817-AEEE-47DC-B109-307E073AC76F}" type="slidenum">
              <a:rPr kumimoji="1" lang="ja-JP" altLang="en-US" smtClean="0"/>
              <a:t>‹#›</a:t>
            </a:fld>
            <a:endParaRPr kumimoji="1" lang="ja-JP" altLang="en-US"/>
          </a:p>
        </p:txBody>
      </p:sp>
    </p:spTree>
    <p:extLst>
      <p:ext uri="{BB962C8B-B14F-4D97-AF65-F5344CB8AC3E}">
        <p14:creationId xmlns:p14="http://schemas.microsoft.com/office/powerpoint/2010/main" val="3256390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ADEB2-993C-4671-BA86-08AA75CAA518}" type="datetimeFigureOut">
              <a:rPr kumimoji="1" lang="ja-JP" altLang="en-US" smtClean="0"/>
              <a:t>2014/10/12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3AA4817-AEEE-47DC-B109-307E073AC76F}" type="slidenum">
              <a:rPr kumimoji="1" lang="ja-JP" altLang="en-US" smtClean="0"/>
              <a:t>‹#›</a:t>
            </a:fld>
            <a:endParaRPr kumimoji="1" lang="ja-JP" altLang="en-US"/>
          </a:p>
        </p:txBody>
      </p:sp>
    </p:spTree>
    <p:extLst>
      <p:ext uri="{BB962C8B-B14F-4D97-AF65-F5344CB8AC3E}">
        <p14:creationId xmlns:p14="http://schemas.microsoft.com/office/powerpoint/2010/main" val="2259831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A3ADEB2-993C-4671-BA86-08AA75CAA518}" type="datetimeFigureOut">
              <a:rPr kumimoji="1" lang="ja-JP" altLang="en-US" smtClean="0"/>
              <a:t>2014/10/12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AA4817-AEEE-47DC-B109-307E073AC76F}" type="slidenum">
              <a:rPr kumimoji="1" lang="ja-JP" altLang="en-US" smtClean="0"/>
              <a:t>‹#›</a:t>
            </a:fld>
            <a:endParaRPr kumimoji="1" lang="ja-JP" altLang="en-US"/>
          </a:p>
        </p:txBody>
      </p:sp>
    </p:spTree>
    <p:extLst>
      <p:ext uri="{BB962C8B-B14F-4D97-AF65-F5344CB8AC3E}">
        <p14:creationId xmlns:p14="http://schemas.microsoft.com/office/powerpoint/2010/main" val="4016741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A3ADEB2-993C-4671-BA86-08AA75CAA518}" type="datetimeFigureOut">
              <a:rPr kumimoji="1" lang="ja-JP" altLang="en-US" smtClean="0"/>
              <a:t>2014/10/12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AA4817-AEEE-47DC-B109-307E073AC76F}" type="slidenum">
              <a:rPr kumimoji="1" lang="ja-JP" altLang="en-US" smtClean="0"/>
              <a:t>‹#›</a:t>
            </a:fld>
            <a:endParaRPr kumimoji="1" lang="ja-JP" altLang="en-US"/>
          </a:p>
        </p:txBody>
      </p:sp>
    </p:spTree>
    <p:extLst>
      <p:ext uri="{BB962C8B-B14F-4D97-AF65-F5344CB8AC3E}">
        <p14:creationId xmlns:p14="http://schemas.microsoft.com/office/powerpoint/2010/main" val="2161686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ADEB2-993C-4671-BA86-08AA75CAA518}" type="datetimeFigureOut">
              <a:rPr kumimoji="1" lang="ja-JP" altLang="en-US" smtClean="0"/>
              <a:t>2014/10/12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A4817-AEEE-47DC-B109-307E073AC76F}" type="slidenum">
              <a:rPr kumimoji="1" lang="ja-JP" altLang="en-US" smtClean="0"/>
              <a:t>‹#›</a:t>
            </a:fld>
            <a:endParaRPr kumimoji="1" lang="ja-JP" altLang="en-US"/>
          </a:p>
        </p:txBody>
      </p:sp>
    </p:spTree>
    <p:extLst>
      <p:ext uri="{BB962C8B-B14F-4D97-AF65-F5344CB8AC3E}">
        <p14:creationId xmlns:p14="http://schemas.microsoft.com/office/powerpoint/2010/main" val="2694344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483768" y="4509120"/>
            <a:ext cx="6400800" cy="1080120"/>
          </a:xfrm>
        </p:spPr>
        <p:txBody>
          <a:bodyPr>
            <a:normAutofit/>
          </a:bodyPr>
          <a:lstStyle/>
          <a:p>
            <a:pPr algn="r"/>
            <a:r>
              <a:rPr lang="ja-JP" altLang="en-US" sz="30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志賀</a:t>
            </a:r>
            <a:r>
              <a:rPr lang="ja-JP" altLang="en-US" sz="30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利一</a:t>
            </a:r>
          </a:p>
          <a:p>
            <a:pPr algn="r"/>
            <a:r>
              <a:rPr lang="ja-JP" altLang="en-US" sz="19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国立</a:t>
            </a:r>
            <a:r>
              <a:rPr lang="ja-JP" altLang="en-US" sz="19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重度知的障害者総合施設のぞみの</a:t>
            </a:r>
            <a:r>
              <a:rPr lang="ja-JP" altLang="en-US" sz="19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園</a:t>
            </a:r>
            <a:endParaRPr lang="ja-JP" altLang="en-US" sz="19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0" y="0"/>
            <a:ext cx="1187624"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目</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13:00</a:t>
            </a:r>
          </a:p>
        </p:txBody>
      </p:sp>
      <p:sp>
        <p:nvSpPr>
          <p:cNvPr id="5" name="正方形/長方形 4"/>
          <p:cNvSpPr/>
          <p:nvPr/>
        </p:nvSpPr>
        <p:spPr>
          <a:xfrm>
            <a:off x="1057866" y="822171"/>
            <a:ext cx="1826141" cy="584775"/>
          </a:xfrm>
          <a:prstGeom prst="rect">
            <a:avLst/>
          </a:prstGeom>
        </p:spPr>
        <p:txBody>
          <a:bodyPr wrap="none">
            <a:spAutoFit/>
          </a:bodyPr>
          <a:lstStyle/>
          <a:p>
            <a: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講義</a:t>
            </a:r>
            <a: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タイトル 1"/>
          <p:cNvSpPr txBox="1">
            <a:spLocks/>
          </p:cNvSpPr>
          <p:nvPr/>
        </p:nvSpPr>
        <p:spPr>
          <a:xfrm>
            <a:off x="1195945" y="1742951"/>
            <a:ext cx="7988424" cy="103797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a:latin typeface="メイリオ" panose="020B0604030504040204" pitchFamily="50" charset="-128"/>
                <a:ea typeface="メイリオ" panose="020B0604030504040204" pitchFamily="50" charset="-128"/>
                <a:cs typeface="メイリオ" panose="020B0604030504040204" pitchFamily="50" charset="-128"/>
              </a:rPr>
              <a:t>強度行動障害支援</a:t>
            </a:r>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4000" dirty="0">
                <a:latin typeface="メイリオ" panose="020B0604030504040204" pitchFamily="50" charset="-128"/>
                <a:ea typeface="メイリオ" panose="020B0604030504040204" pitchFamily="50" charset="-128"/>
                <a:cs typeface="メイリオ" panose="020B0604030504040204" pitchFamily="50" charset="-128"/>
              </a:rPr>
              <a:t>原則</a:t>
            </a:r>
          </a:p>
        </p:txBody>
      </p:sp>
      <p:sp>
        <p:nvSpPr>
          <p:cNvPr id="7" name="正方形/長方形 6"/>
          <p:cNvSpPr/>
          <p:nvPr/>
        </p:nvSpPr>
        <p:spPr>
          <a:xfrm>
            <a:off x="1187624" y="5949280"/>
            <a:ext cx="7956376" cy="90872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72000" rtlCol="0" anchor="ctr" anchorCtr="0"/>
          <a:lstStyle/>
          <a:p>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927342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97456" y="389618"/>
            <a:ext cx="8905867" cy="549437"/>
          </a:xfrm>
        </p:spPr>
        <p:txBody>
          <a:bodyPr>
            <a:noAutofit/>
          </a:bodyPr>
          <a:lstStyle/>
          <a:p>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強度行動障害支援者養成研修の</a:t>
            </a: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スキーム</a:t>
            </a:r>
            <a: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　（まとめ）</a:t>
            </a:r>
            <a:endParaRPr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758555" y="1896684"/>
            <a:ext cx="7970421" cy="923330"/>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虐待</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予防の視点から、適切な支援のモデルを提供する必要がある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訪問</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系の対象拡大とサービスの質の向上へ</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過去の強度</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行動</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障害の施策に関係するあらゆるサービス体系を対象に</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750282" y="3460035"/>
            <a:ext cx="7970421" cy="923330"/>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既存</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の研修（都道府県地域生活支援事業等）との関係の整理</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重度訪問</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介護の対象拡大、行動援護従業者養成研修との統合へ向け</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事業所にとって受講可能性を高める（都道府県の現実的な実施体制）</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445481" y="2985788"/>
            <a:ext cx="7970421" cy="461665"/>
          </a:xfrm>
          <a:prstGeom prst="rect">
            <a:avLst/>
          </a:prstGeom>
        </p:spPr>
        <p:txBody>
          <a:bodyPr wrap="square">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障害福祉</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の研修体系全体の位置づけの検討</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453753" y="1379548"/>
            <a:ext cx="7970421" cy="461665"/>
          </a:xfrm>
          <a:prstGeom prst="rect">
            <a:avLst/>
          </a:prstGeom>
        </p:spPr>
        <p:txBody>
          <a:bodyPr wrap="square">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強度行動障害の支援方法の研修は急務の課題</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445480" y="4592028"/>
            <a:ext cx="7970421" cy="461665"/>
          </a:xfrm>
          <a:prstGeom prst="rect">
            <a:avLst/>
          </a:prstGeom>
        </p:spPr>
        <p:txBody>
          <a:bodyPr wrap="square">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基礎</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と実践の</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階建て構造</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758555" y="5098576"/>
            <a:ext cx="7970421" cy="923330"/>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基礎：重訪対象拡大研修相当。支援手順書の理解とチームで実施重要</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実践：行動援護研修相当。支援手順書の計画とモニタリング</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のぞみの園が継続的に都道府県実施状況モニタ。研修内容の改定へ</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408593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15"/>
          <p:cNvSpPr>
            <a:spLocks noChangeArrowheads="1"/>
          </p:cNvSpPr>
          <p:nvPr/>
        </p:nvSpPr>
        <p:spPr bwMode="auto">
          <a:xfrm>
            <a:off x="193674" y="1196056"/>
            <a:ext cx="8818563" cy="73866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 typeface="メイリオ" panose="020B0604030504040204" pitchFamily="50" charset="-128"/>
              <a:buChar char="○"/>
            </a:pPr>
            <a:r>
              <a:rPr lang="ja-JP" altLang="en-US" sz="1400" dirty="0">
                <a:latin typeface="メイリオ" panose="020B0604030504040204" pitchFamily="50" charset="-128"/>
                <a:ea typeface="メイリオ" panose="020B0604030504040204" pitchFamily="50" charset="-128"/>
              </a:rPr>
              <a:t>自分の体を叩いたり食べられないものを口に入れる、危険につながる飛び出しなど本人の健康を損ねる行動、他人を叩いたり</a:t>
            </a:r>
            <a:r>
              <a:rPr lang="ja-JP" altLang="en-US" sz="1400" dirty="0" smtClean="0">
                <a:latin typeface="メイリオ" panose="020B0604030504040204" pitchFamily="50" charset="-128"/>
                <a:ea typeface="メイリオ" panose="020B0604030504040204" pitchFamily="50" charset="-128"/>
              </a:rPr>
              <a:t>物を</a:t>
            </a:r>
            <a:r>
              <a:rPr lang="ja-JP" altLang="en-US" sz="1400" dirty="0">
                <a:latin typeface="メイリオ" panose="020B0604030504040204" pitchFamily="50" charset="-128"/>
                <a:ea typeface="メイリオ" panose="020B0604030504040204" pitchFamily="50" charset="-128"/>
              </a:rPr>
              <a:t>壊す、大泣きが何時間も続くなど周囲の人のくらしに影響を及ぼす行動が、著しく高い頻度で起こるため、特別に配慮された</a:t>
            </a:r>
            <a:r>
              <a:rPr lang="ja-JP" altLang="en-US" sz="1400" dirty="0" smtClean="0">
                <a:latin typeface="メイリオ" panose="020B0604030504040204" pitchFamily="50" charset="-128"/>
                <a:ea typeface="メイリオ" panose="020B0604030504040204" pitchFamily="50" charset="-128"/>
              </a:rPr>
              <a:t>支援が</a:t>
            </a:r>
            <a:r>
              <a:rPr lang="ja-JP" altLang="en-US" sz="1400" dirty="0">
                <a:latin typeface="メイリオ" panose="020B0604030504040204" pitchFamily="50" charset="-128"/>
                <a:ea typeface="メイリオ" panose="020B0604030504040204" pitchFamily="50" charset="-128"/>
              </a:rPr>
              <a:t>必要になっている状態のこと</a:t>
            </a:r>
            <a:r>
              <a:rPr lang="ja-JP" altLang="en-US" sz="1400" dirty="0" smtClean="0">
                <a:latin typeface="メイリオ" panose="020B0604030504040204" pitchFamily="50" charset="-128"/>
                <a:ea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endParaRPr>
          </a:p>
        </p:txBody>
      </p:sp>
      <p:sp>
        <p:nvSpPr>
          <p:cNvPr id="39" name="1 つの角を丸めた四角形 38"/>
          <p:cNvSpPr/>
          <p:nvPr/>
        </p:nvSpPr>
        <p:spPr>
          <a:xfrm>
            <a:off x="193675" y="811562"/>
            <a:ext cx="2227978" cy="384494"/>
          </a:xfrm>
          <a:prstGeom prst="snip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200"/>
              </a:lnSpc>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強度行動障害とは</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1471613" y="2001808"/>
            <a:ext cx="7424737" cy="461962"/>
          </a:xfrm>
          <a:prstGeom prst="rect">
            <a:avLst/>
          </a:prstGeom>
          <a:noFill/>
        </p:spPr>
        <p:txBody>
          <a:bodyPr>
            <a:spAutoFit/>
          </a:bodyPr>
          <a:lstStyle/>
          <a:p>
            <a:pPr eaLnBrk="1" fontAlgn="auto" hangingPunct="1">
              <a:spcBef>
                <a:spcPts val="0"/>
              </a:spcBef>
              <a:spcAft>
                <a:spcPts val="0"/>
              </a:spcAft>
              <a:defRPr/>
            </a:pPr>
            <a:r>
              <a:rPr lang="en-US" altLang="ja-JP" sz="1200" dirty="0">
                <a:solidFill>
                  <a:schemeClr val="tx1">
                    <a:lumMod val="85000"/>
                    <a:lumOff val="15000"/>
                  </a:schemeClr>
                </a:solidFill>
                <a:latin typeface="メイリオ" pitchFamily="50" charset="-128"/>
                <a:ea typeface="メイリオ" pitchFamily="50" charset="-128"/>
                <a:cs typeface="メイリオ" pitchFamily="50" charset="-128"/>
              </a:rPr>
              <a:t>1980</a:t>
            </a: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年代後半、知的障害児入所施設を中心に、支援が著しく困難な子どもたちを対象にした特別な施策が必要だと考えられ、研究会が開始された。強度行動障害の</a:t>
            </a: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名称はその時（</a:t>
            </a:r>
            <a:r>
              <a:rPr lang="en-US" altLang="ja-JP" sz="1200" dirty="0" smtClean="0">
                <a:solidFill>
                  <a:schemeClr val="tx1">
                    <a:lumMod val="85000"/>
                    <a:lumOff val="15000"/>
                  </a:schemeClr>
                </a:solidFill>
                <a:latin typeface="メイリオ" pitchFamily="50" charset="-128"/>
                <a:ea typeface="メイリオ" pitchFamily="50" charset="-128"/>
                <a:cs typeface="メイリオ" pitchFamily="50" charset="-128"/>
              </a:rPr>
              <a:t>1988</a:t>
            </a: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年）に誕生。</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2" name="正方形/長方形 15"/>
          <p:cNvSpPr>
            <a:spLocks noChangeArrowheads="1"/>
          </p:cNvSpPr>
          <p:nvPr/>
        </p:nvSpPr>
        <p:spPr bwMode="auto">
          <a:xfrm>
            <a:off x="193675" y="2971453"/>
            <a:ext cx="8818563" cy="37544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 typeface="メイリオ" panose="020B0604030504040204" pitchFamily="50" charset="-128"/>
              <a:buChar char="○"/>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知的障害が重度・最重度の範囲の人</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indent="0">
              <a:lnSpc>
                <a:spcPct val="100000"/>
              </a:lnSpc>
              <a:spcBef>
                <a:spcPct val="0"/>
              </a:spcBef>
              <a:buFont typeface="Arial" panose="020B0604020202020204" pitchFamily="34" charset="0"/>
              <a:buNone/>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多くは、話しことばを全く喋らないか、意味ある使い方が難しい。ことばの理解も極めて限定的。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spcBef>
                <a:spcPct val="0"/>
              </a:spcBef>
              <a:buFont typeface="メイリオ" panose="020B0604030504040204" pitchFamily="50" charset="-128"/>
              <a:buChar char="○"/>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医療的な診断としては自閉症が多い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indent="0">
              <a:lnSpc>
                <a:spcPct val="100000"/>
              </a:lnSpc>
              <a:spcBef>
                <a:spcPct val="0"/>
              </a:spcBef>
              <a:buFont typeface="Arial" panose="020B0604020202020204" pitchFamily="34" charset="0"/>
              <a:buNone/>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以前より</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８割程度と言われている。診断を受けていなくても、自閉症の行動特徴に当てはまる人が多く、スペクトラムとして障害を捉えるとほぼ全員。感覚、注意、感情の障害が顕著。</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spcBef>
                <a:spcPct val="0"/>
              </a:spcBef>
              <a:buFont typeface="メイリオ" panose="020B0604030504040204" pitchFamily="50" charset="-128"/>
              <a:buChar char="○"/>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思春期後半から成人期前半に強度行動障害の状態になる人が多く、長期に渡り継続する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indent="0">
              <a:lnSpc>
                <a:spcPct val="100000"/>
              </a:lnSpc>
              <a:spcBef>
                <a:spcPct val="0"/>
              </a:spcBef>
              <a:buFont typeface="Arial" panose="020B0604020202020204" pitchFamily="34" charset="0"/>
              <a:buNone/>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大人の身体になる頃から、問題が表面化する場合が多い。幼児期より、衝動性や攻撃行動など行動特徴が継続している人だけではなく、思春期以前におとなしい人もいる。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spcBef>
                <a:spcPct val="0"/>
              </a:spcBef>
              <a:buFont typeface="メイリオ" panose="020B0604030504040204" pitchFamily="50" charset="-128"/>
              <a:buChar char="○"/>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強度行動障害に相当する人は知的障害者の１％程度と推測される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indent="0">
              <a:lnSpc>
                <a:spcPct val="100000"/>
              </a:lnSpc>
              <a:spcBef>
                <a:spcPct val="0"/>
              </a:spcBef>
              <a:buFont typeface="Arial" panose="020B0604020202020204" pitchFamily="34" charset="0"/>
              <a:buNone/>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概ね、全国で</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8,000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人が当初の定義に合致する強度行動障害と推測される。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indent="0">
              <a:lnSpc>
                <a:spcPct val="100000"/>
              </a:lnSpc>
              <a:spcBef>
                <a:spcPct val="0"/>
              </a:spcBef>
              <a:buFont typeface="Arial" panose="020B0604020202020204" pitchFamily="34" charset="0"/>
              <a:buNone/>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ただし、障害程度（支援）区分による行動障害の基準では、２万人</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以上</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が行動障害に入る。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spcBef>
                <a:spcPct val="0"/>
              </a:spcBef>
              <a:buFont typeface="メイリオ" panose="020B0604030504040204" pitchFamily="50" charset="-128"/>
              <a:buChar char="○"/>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両親の愛情や養育能力の不足といった環境要因のみで強度行動障害になることは</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稀</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indent="0">
              <a:lnSpc>
                <a:spcPct val="100000"/>
              </a:lnSpc>
              <a:spcBef>
                <a:spcPct val="0"/>
              </a:spcBef>
              <a:buFont typeface="Arial" panose="020B0604020202020204" pitchFamily="34" charset="0"/>
              <a:buNone/>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障害としては比較的少ないグループであり、両親や専門家でも、障害特性の理解やその特性を配慮した適切な関わり方を見つけることが容易ではない。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spcBef>
                <a:spcPct val="0"/>
              </a:spcBef>
              <a:buFont typeface="メイリオ" panose="020B0604030504040204" pitchFamily="50" charset="-128"/>
              <a:buChar char="○"/>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反社会的行動や急性期の精神科症状とは明らかに状態像が異なる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indent="0">
              <a:lnSpc>
                <a:spcPct val="100000"/>
              </a:lnSpc>
              <a:spcBef>
                <a:spcPct val="0"/>
              </a:spcBef>
              <a:buFont typeface="Arial" panose="020B0604020202020204" pitchFamily="34" charset="0"/>
              <a:buNone/>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統合失調症等の急性期の精神科症状の混乱した状態や、リストカット等の自傷行為とは、明らかに状態像が異なる。また、罪を犯す知的障害者の状態像とも明らかに異なる。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1 つの角を丸めた四角形 42"/>
          <p:cNvSpPr/>
          <p:nvPr/>
        </p:nvSpPr>
        <p:spPr>
          <a:xfrm>
            <a:off x="193675" y="2572378"/>
            <a:ext cx="2227978" cy="399075"/>
          </a:xfrm>
          <a:prstGeom prst="snip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200"/>
              </a:lnSpc>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強度行動障害の概要</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タイトル 3"/>
          <p:cNvSpPr txBox="1">
            <a:spLocks/>
          </p:cNvSpPr>
          <p:nvPr/>
        </p:nvSpPr>
        <p:spPr>
          <a:xfrm>
            <a:off x="223819" y="172731"/>
            <a:ext cx="8582025" cy="530223"/>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600" dirty="0">
              <a:latin typeface="メイリオ" panose="020B0604030504040204" pitchFamily="50" charset="-128"/>
              <a:ea typeface="メイリオ" panose="020B0604030504040204" pitchFamily="50" charset="-128"/>
            </a:endParaRPr>
          </a:p>
        </p:txBody>
      </p:sp>
      <p:sp>
        <p:nvSpPr>
          <p:cNvPr id="10" name="タイトル 3"/>
          <p:cNvSpPr>
            <a:spLocks noGrp="1"/>
          </p:cNvSpPr>
          <p:nvPr>
            <p:ph type="title"/>
          </p:nvPr>
        </p:nvSpPr>
        <p:spPr>
          <a:xfrm>
            <a:off x="90528" y="75428"/>
            <a:ext cx="8848606" cy="747502"/>
          </a:xfrm>
        </p:spPr>
        <p:txBody>
          <a:bodyPr>
            <a:noAutofit/>
          </a:bodyPr>
          <a:lstStyle/>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２．研修のターゲットとする強度行動障害の</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分析</a:t>
            </a: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094845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09550" y="212727"/>
            <a:ext cx="8863198" cy="530223"/>
          </a:xfrm>
        </p:spPr>
        <p:txBody>
          <a:bodyPr>
            <a:normAutofit fontScale="90000"/>
          </a:bodyPr>
          <a:lstStyle/>
          <a:p>
            <a:r>
              <a:rPr kumimoji="1" lang="ja-JP" altLang="en-US" sz="3600" dirty="0" smtClean="0">
                <a:latin typeface="メイリオ" panose="020B0604030504040204" pitchFamily="50" charset="-128"/>
                <a:ea typeface="メイリオ" panose="020B0604030504040204" pitchFamily="50" charset="-128"/>
              </a:rPr>
              <a:t>行動障害のイメージは多様（近隣領域）</a:t>
            </a:r>
            <a:endParaRPr kumimoji="1" lang="ja-JP" altLang="en-US" sz="36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bwMode="auto">
          <a:xfrm>
            <a:off x="417781" y="5102794"/>
            <a:ext cx="8577989" cy="307777"/>
          </a:xfrm>
          <a:prstGeom prst="rect">
            <a:avLst/>
          </a:prstGeom>
          <a:noFill/>
        </p:spPr>
        <p:txBody>
          <a:bodyPr wrap="none">
            <a:spAutoFit/>
          </a:bodyPr>
          <a:lstStyle/>
          <a:p>
            <a:pPr eaLnBrk="1" fontAlgn="auto" hangingPunct="1">
              <a:spcBef>
                <a:spcPts val="0"/>
              </a:spcBef>
              <a:spcAft>
                <a:spcPts val="0"/>
              </a:spcAft>
              <a:defRPr/>
            </a:pPr>
            <a:r>
              <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rPr>
              <a:t>2012</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年のぞみの園探索調査結果の</a:t>
            </a:r>
            <a:r>
              <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rPr>
              <a:t>26</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事例から（療育手帳保持者の精神科病院への入退院支援の類型化）</a:t>
            </a:r>
            <a:endParaRPr lang="ja-JP" altLang="en-US"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6" name="角丸四角形 5"/>
          <p:cNvSpPr/>
          <p:nvPr/>
        </p:nvSpPr>
        <p:spPr>
          <a:xfrm>
            <a:off x="399556" y="843884"/>
            <a:ext cx="5097829" cy="2987397"/>
          </a:xfrm>
          <a:prstGeom prst="roundRect">
            <a:avLst>
              <a:gd name="adj" fmla="val 10704"/>
            </a:avLst>
          </a:prstGeom>
          <a:noFill/>
          <a:ln w="19050">
            <a:solidFill>
              <a:schemeClr val="bg2">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3864495" y="2035675"/>
            <a:ext cx="4721365" cy="2274581"/>
          </a:xfrm>
          <a:prstGeom prst="roundRect">
            <a:avLst>
              <a:gd name="adj" fmla="val 10704"/>
            </a:avLst>
          </a:prstGeom>
          <a:noFill/>
          <a:ln w="19050">
            <a:solidFill>
              <a:schemeClr val="bg2">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1738933" y="3172380"/>
            <a:ext cx="4317483" cy="1908845"/>
          </a:xfrm>
          <a:prstGeom prst="roundRect">
            <a:avLst>
              <a:gd name="adj" fmla="val 10704"/>
            </a:avLst>
          </a:prstGeom>
          <a:noFill/>
          <a:ln w="19050">
            <a:solidFill>
              <a:schemeClr val="bg2">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bwMode="auto">
          <a:xfrm>
            <a:off x="1885681" y="4164894"/>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⑩</a:t>
            </a:r>
            <a:endParaRPr lang="ja-JP" altLang="en-US" sz="36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0" name="テキスト ボックス 9"/>
          <p:cNvSpPr txBox="1"/>
          <p:nvPr/>
        </p:nvSpPr>
        <p:spPr bwMode="auto">
          <a:xfrm>
            <a:off x="2934072" y="3230367"/>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㉖</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1" name="テキスト ボックス 10"/>
          <p:cNvSpPr txBox="1"/>
          <p:nvPr/>
        </p:nvSpPr>
        <p:spPr bwMode="auto">
          <a:xfrm>
            <a:off x="2934072" y="4164894"/>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⑳</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2" name="テキスト ボックス 11"/>
          <p:cNvSpPr txBox="1"/>
          <p:nvPr/>
        </p:nvSpPr>
        <p:spPr bwMode="auto">
          <a:xfrm>
            <a:off x="4338639" y="1501119"/>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㉑</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3" name="テキスト ボックス 12"/>
          <p:cNvSpPr txBox="1"/>
          <p:nvPr/>
        </p:nvSpPr>
        <p:spPr bwMode="auto">
          <a:xfrm>
            <a:off x="1757474" y="2180742"/>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㉒</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4" name="テキスト ボックス 13"/>
          <p:cNvSpPr txBox="1"/>
          <p:nvPr/>
        </p:nvSpPr>
        <p:spPr bwMode="auto">
          <a:xfrm>
            <a:off x="2389085" y="3230365"/>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⑮</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5" name="テキスト ボックス 14"/>
          <p:cNvSpPr txBox="1"/>
          <p:nvPr/>
        </p:nvSpPr>
        <p:spPr bwMode="auto">
          <a:xfrm>
            <a:off x="2284880" y="1225626"/>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⑧</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6" name="テキスト ボックス 15"/>
          <p:cNvSpPr txBox="1"/>
          <p:nvPr/>
        </p:nvSpPr>
        <p:spPr bwMode="auto">
          <a:xfrm>
            <a:off x="4365484" y="2557821"/>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⑦</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7" name="テキスト ボックス 16"/>
          <p:cNvSpPr txBox="1"/>
          <p:nvPr/>
        </p:nvSpPr>
        <p:spPr bwMode="auto">
          <a:xfrm>
            <a:off x="4349552" y="1017728"/>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①</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8" name="テキスト ボックス 17"/>
          <p:cNvSpPr txBox="1"/>
          <p:nvPr/>
        </p:nvSpPr>
        <p:spPr bwMode="auto">
          <a:xfrm>
            <a:off x="632180" y="1244298"/>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②</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9" name="テキスト ボックス 18"/>
          <p:cNvSpPr txBox="1"/>
          <p:nvPr/>
        </p:nvSpPr>
        <p:spPr bwMode="auto">
          <a:xfrm>
            <a:off x="415840" y="2674333"/>
            <a:ext cx="2877711" cy="738664"/>
          </a:xfrm>
          <a:prstGeom prst="rect">
            <a:avLst/>
          </a:prstGeom>
          <a:noFill/>
        </p:spPr>
        <p:txBody>
          <a:bodyPr wrap="none">
            <a:spAutoFit/>
          </a:bodyPr>
          <a:lstStyle/>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こだわり・生活破綻・自殺念慮・</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アルコール依存・地域生活疲れ・</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家族関係</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　等</a:t>
            </a:r>
            <a:endParaRPr lang="ja-JP" altLang="en-US"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0" name="テキスト ボックス 19"/>
          <p:cNvSpPr txBox="1"/>
          <p:nvPr/>
        </p:nvSpPr>
        <p:spPr bwMode="auto">
          <a:xfrm>
            <a:off x="4845378" y="990728"/>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③</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1" name="テキスト ボックス 20"/>
          <p:cNvSpPr txBox="1"/>
          <p:nvPr/>
        </p:nvSpPr>
        <p:spPr bwMode="auto">
          <a:xfrm>
            <a:off x="1194284" y="1244297"/>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④</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2" name="角丸四角形 21"/>
          <p:cNvSpPr/>
          <p:nvPr/>
        </p:nvSpPr>
        <p:spPr>
          <a:xfrm>
            <a:off x="4365484" y="985980"/>
            <a:ext cx="3012781" cy="1461487"/>
          </a:xfrm>
          <a:prstGeom prst="roundRect">
            <a:avLst>
              <a:gd name="adj" fmla="val 10704"/>
            </a:avLst>
          </a:prstGeom>
          <a:noFill/>
          <a:ln w="19050">
            <a:solidFill>
              <a:schemeClr val="bg2">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bwMode="auto">
          <a:xfrm>
            <a:off x="1742455" y="1226205"/>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⑤</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4" name="テキスト ボックス 23"/>
          <p:cNvSpPr txBox="1"/>
          <p:nvPr/>
        </p:nvSpPr>
        <p:spPr bwMode="auto">
          <a:xfrm>
            <a:off x="3864495" y="2557821"/>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⑥</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5" name="テキスト ボックス 24"/>
          <p:cNvSpPr txBox="1"/>
          <p:nvPr/>
        </p:nvSpPr>
        <p:spPr bwMode="auto">
          <a:xfrm>
            <a:off x="1875599" y="3230365"/>
            <a:ext cx="646331" cy="646331"/>
          </a:xfrm>
          <a:prstGeom prst="rect">
            <a:avLst/>
          </a:prstGeom>
          <a:noFill/>
        </p:spPr>
        <p:txBody>
          <a:bodyPr wrap="square">
            <a:spAutoFit/>
          </a:bodyPr>
          <a:lstStyle/>
          <a:p>
            <a:pPr eaLnBrk="1" fontAlgn="auto" hangingPunct="1">
              <a:spcBef>
                <a:spcPts val="0"/>
              </a:spcBef>
              <a:spcAft>
                <a:spcPts val="0"/>
              </a:spcAft>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⑨</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6" name="テキスト ボックス 25"/>
          <p:cNvSpPr txBox="1"/>
          <p:nvPr/>
        </p:nvSpPr>
        <p:spPr bwMode="auto">
          <a:xfrm>
            <a:off x="2843462" y="1220979"/>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⑩</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7" name="テキスト ボックス 26"/>
          <p:cNvSpPr txBox="1"/>
          <p:nvPr/>
        </p:nvSpPr>
        <p:spPr bwMode="auto">
          <a:xfrm>
            <a:off x="626949" y="1685531"/>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⑪</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8" name="テキスト ボックス 27"/>
          <p:cNvSpPr txBox="1"/>
          <p:nvPr/>
        </p:nvSpPr>
        <p:spPr bwMode="auto">
          <a:xfrm>
            <a:off x="1173081" y="1707094"/>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⑫</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9" name="テキスト ボックス 28"/>
          <p:cNvSpPr txBox="1"/>
          <p:nvPr/>
        </p:nvSpPr>
        <p:spPr bwMode="auto">
          <a:xfrm>
            <a:off x="1761562" y="1706172"/>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⑬</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0" name="テキスト ボックス 29"/>
          <p:cNvSpPr txBox="1"/>
          <p:nvPr/>
        </p:nvSpPr>
        <p:spPr bwMode="auto">
          <a:xfrm>
            <a:off x="2279964" y="1708204"/>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⑭</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1" name="テキスト ボックス 30"/>
          <p:cNvSpPr txBox="1"/>
          <p:nvPr/>
        </p:nvSpPr>
        <p:spPr bwMode="auto">
          <a:xfrm>
            <a:off x="2400037" y="4153318"/>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⑯</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2" name="テキスト ボックス 31"/>
          <p:cNvSpPr txBox="1"/>
          <p:nvPr/>
        </p:nvSpPr>
        <p:spPr bwMode="auto">
          <a:xfrm>
            <a:off x="2834723" y="1710680"/>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⑰</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3" name="テキスト ボックス 32"/>
          <p:cNvSpPr txBox="1"/>
          <p:nvPr/>
        </p:nvSpPr>
        <p:spPr bwMode="auto">
          <a:xfrm>
            <a:off x="626949" y="2162041"/>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⑱</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4" name="テキスト ボックス 33"/>
          <p:cNvSpPr txBox="1"/>
          <p:nvPr/>
        </p:nvSpPr>
        <p:spPr bwMode="auto">
          <a:xfrm>
            <a:off x="1173081" y="2180599"/>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⑲</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5" name="テキスト ボックス 34"/>
          <p:cNvSpPr txBox="1"/>
          <p:nvPr/>
        </p:nvSpPr>
        <p:spPr bwMode="auto">
          <a:xfrm>
            <a:off x="2283958" y="2198158"/>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㉓</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6" name="テキスト ボックス 35"/>
          <p:cNvSpPr txBox="1"/>
          <p:nvPr/>
        </p:nvSpPr>
        <p:spPr bwMode="auto">
          <a:xfrm>
            <a:off x="6225177" y="3024274"/>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㉔</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7" name="テキスト ボックス 36"/>
          <p:cNvSpPr txBox="1"/>
          <p:nvPr/>
        </p:nvSpPr>
        <p:spPr bwMode="auto">
          <a:xfrm>
            <a:off x="2843154" y="2192182"/>
            <a:ext cx="646331" cy="646331"/>
          </a:xfrm>
          <a:prstGeom prst="rect">
            <a:avLst/>
          </a:prstGeom>
          <a:noFill/>
        </p:spPr>
        <p:txBody>
          <a:bodyPr wrap="none">
            <a:spAutoFit/>
          </a:bodyPr>
          <a:lstStyle/>
          <a:p>
            <a:pPr eaLnBrk="1" fontAlgn="auto" hangingPunct="1">
              <a:spcBef>
                <a:spcPts val="0"/>
              </a:spcBef>
              <a:spcAft>
                <a:spcPts val="0"/>
              </a:spcAft>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㉕</a:t>
            </a:r>
            <a:endParaRPr lang="en-US" altLang="ja-JP" sz="36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9" name="1 つの角を切り取った四角形 38"/>
          <p:cNvSpPr/>
          <p:nvPr/>
        </p:nvSpPr>
        <p:spPr>
          <a:xfrm>
            <a:off x="781082" y="843883"/>
            <a:ext cx="2082616" cy="333375"/>
          </a:xfrm>
          <a:prstGeom prst="snip1Rect">
            <a:avLst>
              <a:gd name="adj" fmla="val 0"/>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ts val="2200"/>
              </a:lnSpc>
              <a:spcBef>
                <a:spcPts val="0"/>
              </a:spcBef>
              <a:spcAft>
                <a:spcPts val="0"/>
              </a:spcAft>
              <a:defRPr/>
            </a:pPr>
            <a:r>
              <a:rPr lang="ja-JP" altLang="en-US" sz="1600" dirty="0">
                <a:latin typeface="メイリオ" panose="020B0604030504040204" pitchFamily="50" charset="-128"/>
                <a:ea typeface="メイリオ" panose="020B0604030504040204" pitchFamily="50" charset="-128"/>
              </a:rPr>
              <a:t>急性期精神科症状</a:t>
            </a:r>
          </a:p>
        </p:txBody>
      </p:sp>
      <p:sp>
        <p:nvSpPr>
          <p:cNvPr id="40" name="1 つの角を切り取った四角形 39"/>
          <p:cNvSpPr/>
          <p:nvPr/>
        </p:nvSpPr>
        <p:spPr>
          <a:xfrm>
            <a:off x="1978205" y="4747850"/>
            <a:ext cx="1808879" cy="333375"/>
          </a:xfrm>
          <a:prstGeom prst="snip1Rect">
            <a:avLst>
              <a:gd name="adj" fmla="val 0"/>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ts val="1920"/>
              </a:lnSpc>
              <a:spcBef>
                <a:spcPts val="0"/>
              </a:spcBef>
              <a:spcAft>
                <a:spcPts val="0"/>
              </a:spcAft>
              <a:defRPr/>
            </a:pPr>
            <a:r>
              <a:rPr lang="ja-JP" altLang="en-US" sz="1600" dirty="0">
                <a:latin typeface="メイリオ" panose="020B0604030504040204" pitchFamily="50" charset="-128"/>
                <a:ea typeface="メイリオ" panose="020B0604030504040204" pitchFamily="50" charset="-128"/>
              </a:rPr>
              <a:t>強度行動障害</a:t>
            </a:r>
          </a:p>
        </p:txBody>
      </p:sp>
      <p:sp>
        <p:nvSpPr>
          <p:cNvPr id="41" name="1 つの角を切り取った四角形 40"/>
          <p:cNvSpPr/>
          <p:nvPr/>
        </p:nvSpPr>
        <p:spPr>
          <a:xfrm>
            <a:off x="6427596" y="3976881"/>
            <a:ext cx="1769885" cy="333375"/>
          </a:xfrm>
          <a:prstGeom prst="snip1Rect">
            <a:avLst>
              <a:gd name="adj" fmla="val 0"/>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ts val="2200"/>
              </a:lnSpc>
              <a:spcBef>
                <a:spcPts val="0"/>
              </a:spcBef>
              <a:spcAft>
                <a:spcPts val="0"/>
              </a:spcAft>
              <a:defRPr/>
            </a:pPr>
            <a:r>
              <a:rPr lang="ja-JP" altLang="en-US" sz="1600" dirty="0">
                <a:latin typeface="メイリオ" panose="020B0604030504040204" pitchFamily="50" charset="-128"/>
                <a:ea typeface="メイリオ" panose="020B0604030504040204" pitchFamily="50" charset="-128"/>
              </a:rPr>
              <a:t>反社会的行動</a:t>
            </a:r>
          </a:p>
        </p:txBody>
      </p:sp>
      <p:sp>
        <p:nvSpPr>
          <p:cNvPr id="42" name="1 つの角を切り取った四角形 41"/>
          <p:cNvSpPr/>
          <p:nvPr/>
        </p:nvSpPr>
        <p:spPr>
          <a:xfrm>
            <a:off x="5835267" y="977388"/>
            <a:ext cx="1324803" cy="333375"/>
          </a:xfrm>
          <a:prstGeom prst="snip1Rect">
            <a:avLst>
              <a:gd name="adj" fmla="val 0"/>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ts val="2200"/>
              </a:lnSpc>
              <a:spcBef>
                <a:spcPts val="0"/>
              </a:spcBef>
              <a:spcAft>
                <a:spcPts val="0"/>
              </a:spcAft>
              <a:defRPr/>
            </a:pPr>
            <a:r>
              <a:rPr lang="ja-JP" altLang="en-US" sz="1600" dirty="0">
                <a:latin typeface="メイリオ" panose="020B0604030504040204" pitchFamily="50" charset="-128"/>
                <a:ea typeface="メイリオ" panose="020B0604030504040204" pitchFamily="50" charset="-128"/>
              </a:rPr>
              <a:t>脆弱世帯</a:t>
            </a:r>
          </a:p>
        </p:txBody>
      </p:sp>
      <p:sp>
        <p:nvSpPr>
          <p:cNvPr id="43" name="テキスト ボックス 42"/>
          <p:cNvSpPr txBox="1"/>
          <p:nvPr/>
        </p:nvSpPr>
        <p:spPr bwMode="auto">
          <a:xfrm>
            <a:off x="5577772" y="1446594"/>
            <a:ext cx="1800493" cy="523220"/>
          </a:xfrm>
          <a:prstGeom prst="rect">
            <a:avLst/>
          </a:prstGeom>
          <a:noFill/>
        </p:spPr>
        <p:txBody>
          <a:bodyPr wrap="none">
            <a:spAutoFit/>
          </a:bodyPr>
          <a:lstStyle/>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家庭の平穏</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保護者・代理人なし</a:t>
            </a:r>
            <a:endParaRPr lang="ja-JP" altLang="en-US"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4" name="テキスト ボックス 43"/>
          <p:cNvSpPr txBox="1"/>
          <p:nvPr/>
        </p:nvSpPr>
        <p:spPr bwMode="auto">
          <a:xfrm>
            <a:off x="6971564" y="3485369"/>
            <a:ext cx="1261884" cy="307777"/>
          </a:xfrm>
          <a:prstGeom prst="rect">
            <a:avLst/>
          </a:prstGeom>
          <a:noFill/>
        </p:spPr>
        <p:txBody>
          <a:bodyPr wrap="none">
            <a:spAutoFit/>
          </a:bodyPr>
          <a:lstStyle/>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放火・暴力等</a:t>
            </a:r>
            <a:endParaRPr lang="ja-JP" altLang="en-US"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5" name="テキスト ボックス 44"/>
          <p:cNvSpPr txBox="1"/>
          <p:nvPr/>
        </p:nvSpPr>
        <p:spPr bwMode="auto">
          <a:xfrm>
            <a:off x="66675" y="5478201"/>
            <a:ext cx="9006073" cy="1077218"/>
          </a:xfrm>
          <a:prstGeom prst="rect">
            <a:avLst/>
          </a:prstGeom>
          <a:noFill/>
        </p:spPr>
        <p:txBody>
          <a:bodyPr wrap="square">
            <a:spAutoFit/>
          </a:bodyPr>
          <a:lstStyle/>
          <a:p>
            <a:pPr eaLnBrk="1" fontAlgn="auto" hangingPunct="1">
              <a:spcBef>
                <a:spcPts val="0"/>
              </a:spcBef>
              <a:spcAft>
                <a:spcPts val="0"/>
              </a:spcAft>
              <a:defRPr/>
            </a:pPr>
            <a:r>
              <a:rPr lang="ja-JP" altLang="en-US" sz="1600" dirty="0" smtClean="0">
                <a:solidFill>
                  <a:schemeClr val="tx1">
                    <a:lumMod val="85000"/>
                    <a:lumOff val="15000"/>
                  </a:schemeClr>
                </a:solidFill>
                <a:latin typeface="メイリオ" pitchFamily="50" charset="-128"/>
                <a:ea typeface="メイリオ" pitchFamily="50" charset="-128"/>
                <a:cs typeface="メイリオ" pitchFamily="50" charset="-128"/>
              </a:rPr>
              <a:t>中・軽度の知的障害者が８割、重度・最重度（Ａ手帳）は２割。いわゆる強度行動障害で苦慮している事例もあるが、反社会的行動、精神科症状と脆弱世帯といった理由から、地域生活の方法や今後の方針が定まらないケースも存在する。精神科病院の入退院に関わらなくても、警察で勾留・不起訴の事例、矯正施設を退所した事例等の相談がある。</a:t>
            </a:r>
            <a:r>
              <a:rPr lang="ja-JP" altLang="en-US" sz="1600" b="1" u="sng" dirty="0" smtClean="0">
                <a:solidFill>
                  <a:schemeClr val="tx1">
                    <a:lumMod val="85000"/>
                    <a:lumOff val="15000"/>
                  </a:schemeClr>
                </a:solidFill>
                <a:latin typeface="メイリオ" pitchFamily="50" charset="-128"/>
                <a:ea typeface="メイリオ" pitchFamily="50" charset="-128"/>
                <a:cs typeface="メイリオ" pitchFamily="50" charset="-128"/>
              </a:rPr>
              <a:t>障害福祉の対象者は広がった！</a:t>
            </a:r>
            <a:endParaRPr lang="ja-JP" altLang="en-US" sz="1600" b="1" u="sng" dirty="0">
              <a:solidFill>
                <a:schemeClr val="tx1">
                  <a:lumMod val="85000"/>
                  <a:lumOff val="15000"/>
                </a:schemeClr>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5542079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09550" y="212727"/>
            <a:ext cx="8201025" cy="530223"/>
          </a:xfrm>
        </p:spPr>
        <p:txBody>
          <a:bodyPr>
            <a:normAutofit fontScale="90000"/>
          </a:bodyPr>
          <a:lstStyle/>
          <a:p>
            <a:r>
              <a:rPr lang="ja-JP" altLang="en-US" sz="3600" dirty="0">
                <a:latin typeface="メイリオ" panose="020B0604030504040204" pitchFamily="50" charset="-128"/>
                <a:ea typeface="メイリオ" panose="020B0604030504040204" pitchFamily="50" charset="-128"/>
              </a:rPr>
              <a:t>強度行動障害</a:t>
            </a:r>
            <a:r>
              <a:rPr lang="ja-JP" altLang="en-US" sz="3600" dirty="0" smtClean="0">
                <a:latin typeface="メイリオ" panose="020B0604030504040204" pitchFamily="50" charset="-128"/>
                <a:ea typeface="メイリオ" panose="020B0604030504040204" pitchFamily="50" charset="-128"/>
              </a:rPr>
              <a:t>と</a:t>
            </a:r>
            <a:r>
              <a:rPr lang="ja-JP" altLang="en-US" sz="3600" dirty="0">
                <a:latin typeface="メイリオ" panose="020B0604030504040204" pitchFamily="50" charset="-128"/>
                <a:ea typeface="メイリオ" panose="020B0604030504040204" pitchFamily="50" charset="-128"/>
              </a:rPr>
              <a:t>近隣領域</a:t>
            </a:r>
            <a:endParaRPr kumimoji="1" lang="ja-JP" altLang="en-US" sz="36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209550" y="875867"/>
            <a:ext cx="8791946" cy="5474592"/>
          </a:xfrm>
          <a:prstGeom prst="rect">
            <a:avLst/>
          </a:prstGeom>
        </p:spPr>
      </p:pic>
      <p:sp>
        <p:nvSpPr>
          <p:cNvPr id="5" name="正方形/長方形 4"/>
          <p:cNvSpPr/>
          <p:nvPr/>
        </p:nvSpPr>
        <p:spPr>
          <a:xfrm>
            <a:off x="0" y="6483376"/>
            <a:ext cx="9144000" cy="369332"/>
          </a:xfrm>
          <a:prstGeom prst="rect">
            <a:avLst/>
          </a:prstGeom>
        </p:spPr>
        <p:txBody>
          <a:bodyPr wrap="square">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相談</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支援を中心に障害保健福祉の対象者が拡大している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5866883" y="6488668"/>
            <a:ext cx="2031325" cy="369332"/>
          </a:xfrm>
          <a:prstGeom prst="rect">
            <a:avLst/>
          </a:prstGeom>
        </p:spPr>
        <p:txBody>
          <a:bodyPr wrap="none">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（多様なニーズ）</a:t>
            </a:r>
            <a:endParaRPr lang="ja-JP" altLang="en-US" dirty="0"/>
          </a:p>
        </p:txBody>
      </p:sp>
    </p:spTree>
    <p:extLst>
      <p:ext uri="{BB962C8B-B14F-4D97-AF65-F5344CB8AC3E}">
        <p14:creationId xmlns:p14="http://schemas.microsoft.com/office/powerpoint/2010/main" val="3672247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09550" y="212727"/>
            <a:ext cx="8723435" cy="530223"/>
          </a:xfrm>
        </p:spPr>
        <p:txBody>
          <a:bodyPr>
            <a:normAutofit fontScale="90000"/>
          </a:bodyPr>
          <a:lstStyle/>
          <a:p>
            <a:r>
              <a:rPr lang="ja-JP" altLang="en-US" sz="3600" dirty="0">
                <a:latin typeface="メイリオ" panose="020B0604030504040204" pitchFamily="50" charset="-128"/>
                <a:ea typeface="メイリオ" panose="020B0604030504040204" pitchFamily="50" charset="-128"/>
              </a:rPr>
              <a:t>近隣領域</a:t>
            </a:r>
            <a:r>
              <a:rPr lang="ja-JP" altLang="en-US" sz="3600" dirty="0" smtClean="0">
                <a:latin typeface="メイリオ" panose="020B0604030504040204" pitchFamily="50" charset="-128"/>
                <a:ea typeface="メイリオ" panose="020B0604030504040204" pitchFamily="50" charset="-128"/>
              </a:rPr>
              <a:t>を</a:t>
            </a:r>
            <a:r>
              <a:rPr lang="ja-JP" altLang="en-US" sz="3600" dirty="0">
                <a:latin typeface="メイリオ" panose="020B0604030504040204" pitchFamily="50" charset="-128"/>
                <a:ea typeface="メイリオ" panose="020B0604030504040204" pitchFamily="50" charset="-128"/>
              </a:rPr>
              <a:t>除いて</a:t>
            </a:r>
            <a:r>
              <a:rPr lang="ja-JP" altLang="en-US" sz="3600" dirty="0" smtClean="0">
                <a:latin typeface="メイリオ" panose="020B0604030504040204" pitchFamily="50" charset="-128"/>
                <a:ea typeface="メイリオ" panose="020B0604030504040204" pitchFamily="50" charset="-128"/>
              </a:rPr>
              <a:t>も専門機関で多様なイメージ</a:t>
            </a:r>
            <a:endParaRPr lang="ja-JP" altLang="en-US" sz="3600" dirty="0">
              <a:latin typeface="メイリオ" panose="020B0604030504040204" pitchFamily="50" charset="-128"/>
              <a:ea typeface="メイリオ" panose="020B0604030504040204" pitchFamily="50" charset="-128"/>
            </a:endParaRPr>
          </a:p>
        </p:txBody>
      </p:sp>
      <p:sp>
        <p:nvSpPr>
          <p:cNvPr id="5" name="角丸四角形 4"/>
          <p:cNvSpPr/>
          <p:nvPr/>
        </p:nvSpPr>
        <p:spPr>
          <a:xfrm>
            <a:off x="332218" y="1512349"/>
            <a:ext cx="3456011" cy="4760536"/>
          </a:xfrm>
          <a:prstGeom prst="roundRect">
            <a:avLst>
              <a:gd name="adj" fmla="val 5909"/>
            </a:avLst>
          </a:prstGeom>
          <a:noFill/>
          <a:ln w="19050">
            <a:solidFill>
              <a:schemeClr val="bg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支援区分の行動関連項目</a:t>
            </a:r>
            <a:r>
              <a:rPr kumimoji="1" lang="en-US" altLang="ja-JP" sz="1600" dirty="0" smtClean="0">
                <a:solidFill>
                  <a:schemeClr val="tx1"/>
                </a:solidFill>
                <a:latin typeface="メイリオ" panose="020B0604030504040204" pitchFamily="50" charset="-128"/>
                <a:ea typeface="メイリオ" panose="020B0604030504040204" pitchFamily="50" charset="-128"/>
              </a:rPr>
              <a:t>10</a:t>
            </a:r>
            <a:r>
              <a:rPr kumimoji="1" lang="ja-JP" altLang="en-US" sz="1600" dirty="0" smtClean="0">
                <a:solidFill>
                  <a:schemeClr val="tx1"/>
                </a:solidFill>
                <a:latin typeface="メイリオ" panose="020B0604030504040204" pitchFamily="50" charset="-128"/>
                <a:ea typeface="メイリオ" panose="020B0604030504040204" pitchFamily="50" charset="-128"/>
              </a:rPr>
              <a:t>点以上</a:t>
            </a:r>
            <a:endParaRPr kumimoji="1" lang="en-US" altLang="ja-JP" sz="1600" dirty="0" smtClean="0">
              <a:solidFill>
                <a:schemeClr val="tx1"/>
              </a:solidFill>
              <a:latin typeface="メイリオ" panose="020B0604030504040204" pitchFamily="50" charset="-128"/>
              <a:ea typeface="メイリオ" panose="020B0604030504040204" pitchFamily="50" charset="-128"/>
            </a:endParaRPr>
          </a:p>
          <a:p>
            <a:pPr algn="ctr"/>
            <a:r>
              <a:rPr lang="ja-JP" altLang="en-US" sz="1600" dirty="0" smtClean="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２．５</a:t>
            </a:r>
            <a:r>
              <a:rPr lang="ja-JP" altLang="en-US" sz="1600" dirty="0" smtClean="0">
                <a:solidFill>
                  <a:schemeClr val="tx1"/>
                </a:solidFill>
                <a:latin typeface="メイリオ" panose="020B0604030504040204" pitchFamily="50" charset="-128"/>
                <a:ea typeface="メイリオ" panose="020B0604030504040204" pitchFamily="50" charset="-128"/>
              </a:rPr>
              <a:t>万人程度）</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6" name="角丸四角形 5"/>
          <p:cNvSpPr/>
          <p:nvPr/>
        </p:nvSpPr>
        <p:spPr>
          <a:xfrm>
            <a:off x="828781" y="2696331"/>
            <a:ext cx="2528197" cy="2735806"/>
          </a:xfrm>
          <a:prstGeom prst="roundRect">
            <a:avLst>
              <a:gd name="adj" fmla="val 5909"/>
            </a:avLst>
          </a:prstGeom>
          <a:solidFill>
            <a:schemeClr val="bg1">
              <a:lumMod val="95000"/>
            </a:schemeClr>
          </a:solidFill>
          <a:ln w="19050">
            <a:solidFill>
              <a:schemeClr val="bg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強度行動障害特別処遇</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algn="ctr"/>
            <a:r>
              <a:rPr lang="ja-JP" altLang="en-US" sz="1600" dirty="0" smtClean="0">
                <a:solidFill>
                  <a:schemeClr val="tx1"/>
                </a:solidFill>
                <a:latin typeface="メイリオ" panose="020B0604030504040204" pitchFamily="50" charset="-128"/>
                <a:ea typeface="メイリオ" panose="020B0604030504040204" pitchFamily="50" charset="-128"/>
              </a:rPr>
              <a:t>支援事業の対象者</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algn="ctr"/>
            <a:r>
              <a:rPr lang="ja-JP" altLang="en-US" sz="1600" dirty="0" smtClean="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８</a:t>
            </a:r>
            <a:r>
              <a:rPr lang="ja-JP" altLang="en-US" sz="1600" dirty="0" smtClean="0">
                <a:solidFill>
                  <a:schemeClr val="tx1"/>
                </a:solidFill>
                <a:latin typeface="メイリオ" panose="020B0604030504040204" pitchFamily="50" charset="-128"/>
                <a:ea typeface="メイリオ" panose="020B0604030504040204" pitchFamily="50" charset="-128"/>
              </a:rPr>
              <a:t>千人程度）</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7" name="角丸四角形 6"/>
          <p:cNvSpPr/>
          <p:nvPr/>
        </p:nvSpPr>
        <p:spPr>
          <a:xfrm>
            <a:off x="1206443" y="4087778"/>
            <a:ext cx="1772872" cy="693854"/>
          </a:xfrm>
          <a:prstGeom prst="roundRect">
            <a:avLst>
              <a:gd name="adj" fmla="val 5909"/>
            </a:avLst>
          </a:prstGeom>
          <a:solidFill>
            <a:schemeClr val="bg1">
              <a:lumMod val="85000"/>
            </a:schemeClr>
          </a:solidFill>
          <a:ln w="19050">
            <a:solidFill>
              <a:schemeClr val="bg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難治群？</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algn="ctr"/>
            <a:r>
              <a:rPr lang="ja-JP" altLang="en-US" sz="1600" dirty="0" smtClean="0">
                <a:solidFill>
                  <a:schemeClr val="tx1"/>
                </a:solidFill>
                <a:latin typeface="メイリオ" panose="020B0604030504040204" pitchFamily="50" charset="-128"/>
                <a:ea typeface="メイリオ" panose="020B0604030504040204" pitchFamily="50" charset="-128"/>
              </a:rPr>
              <a:t>（千人程度？）</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p:cNvSpPr/>
          <p:nvPr/>
        </p:nvSpPr>
        <p:spPr>
          <a:xfrm>
            <a:off x="332218" y="901972"/>
            <a:ext cx="3397291" cy="584775"/>
          </a:xfrm>
          <a:prstGeom prst="rect">
            <a:avLst/>
          </a:prstGeom>
        </p:spPr>
        <p:txBody>
          <a:bodyPr wrap="square">
            <a:spAutoFit/>
          </a:bodyPr>
          <a:lstStyle/>
          <a:p>
            <a:pPr algn="ctr"/>
            <a:r>
              <a:rPr lang="ja-JP" altLang="en-US" sz="1600" dirty="0" smtClean="0">
                <a:latin typeface="メイリオ" panose="020B0604030504040204" pitchFamily="50" charset="-128"/>
                <a:ea typeface="メイリオ" panose="020B0604030504040204" pitchFamily="50" charset="-128"/>
              </a:rPr>
              <a:t>便宜的に３つに分けてみたが</a:t>
            </a:r>
            <a:endParaRPr lang="en-US" altLang="ja-JP" sz="1600" dirty="0" smtClean="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さらに多様なグループ</a:t>
            </a:r>
          </a:p>
        </p:txBody>
      </p:sp>
      <p:sp>
        <p:nvSpPr>
          <p:cNvPr id="9" name="正方形/長方形 8"/>
          <p:cNvSpPr/>
          <p:nvPr/>
        </p:nvSpPr>
        <p:spPr>
          <a:xfrm>
            <a:off x="4169754" y="827156"/>
            <a:ext cx="4842152" cy="1795463"/>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1400" dirty="0" smtClean="0">
                <a:solidFill>
                  <a:schemeClr val="tx1"/>
                </a:solidFill>
                <a:latin typeface="メイリオ" panose="020B0604030504040204" pitchFamily="50" charset="-128"/>
                <a:ea typeface="メイリオ" panose="020B0604030504040204" pitchFamily="50" charset="-128"/>
              </a:rPr>
              <a:t>タイプ１：適切な支援がしっかりされていれば・・・</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marL="271463">
              <a:defRPr/>
            </a:pPr>
            <a:r>
              <a:rPr lang="ja-JP" altLang="en-US" sz="1400" dirty="0">
                <a:solidFill>
                  <a:schemeClr val="tx1"/>
                </a:solidFill>
                <a:latin typeface="メイリオ" panose="020B0604030504040204" pitchFamily="50" charset="-128"/>
                <a:ea typeface="メイリオ" panose="020B0604030504040204" pitchFamily="50" charset="-128"/>
              </a:rPr>
              <a:t>放課後デイサービスや学齢期を中心に行動援護を行っている事業所では</a:t>
            </a:r>
            <a:r>
              <a:rPr lang="ja-JP" altLang="en-US" sz="1400" dirty="0" smtClean="0">
                <a:solidFill>
                  <a:schemeClr val="tx1"/>
                </a:solidFill>
                <a:latin typeface="メイリオ" panose="020B0604030504040204" pitchFamily="50" charset="-128"/>
                <a:ea typeface="メイリオ" panose="020B0604030504040204" pitchFamily="50" charset="-128"/>
              </a:rPr>
              <a:t>、厳密な定義</a:t>
            </a:r>
            <a:r>
              <a:rPr lang="ja-JP" altLang="en-US" sz="1400" dirty="0">
                <a:solidFill>
                  <a:schemeClr val="tx1"/>
                </a:solidFill>
                <a:latin typeface="メイリオ" panose="020B0604030504040204" pitchFamily="50" charset="-128"/>
                <a:ea typeface="メイリオ" panose="020B0604030504040204" pitchFamily="50" charset="-128"/>
              </a:rPr>
              <a:t>より、やや穏やかな状態像の人たち</a:t>
            </a:r>
            <a:r>
              <a:rPr lang="ja-JP" altLang="en-US" sz="1400" dirty="0" smtClean="0">
                <a:solidFill>
                  <a:schemeClr val="tx1"/>
                </a:solidFill>
                <a:latin typeface="メイリオ" panose="020B0604030504040204" pitchFamily="50" charset="-128"/>
                <a:ea typeface="メイリオ" panose="020B0604030504040204" pitchFamily="50" charset="-128"/>
              </a:rPr>
              <a:t>を強度行動障害として考えている。</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marL="271463">
              <a:defRPr/>
            </a:pPr>
            <a:r>
              <a:rPr lang="ja-JP" altLang="en-US" sz="1400" dirty="0">
                <a:solidFill>
                  <a:schemeClr val="tx1"/>
                </a:solidFill>
                <a:latin typeface="メイリオ" panose="020B0604030504040204" pitchFamily="50" charset="-128"/>
                <a:ea typeface="メイリオ" panose="020B0604030504040204" pitchFamily="50" charset="-128"/>
              </a:rPr>
              <a:t>障害特性にマッチした</a:t>
            </a:r>
            <a:r>
              <a:rPr lang="ja-JP" altLang="en-US" sz="1400" dirty="0" smtClean="0">
                <a:solidFill>
                  <a:schemeClr val="tx1"/>
                </a:solidFill>
                <a:latin typeface="メイリオ" panose="020B0604030504040204" pitchFamily="50" charset="-128"/>
                <a:ea typeface="メイリオ" panose="020B0604030504040204" pitchFamily="50" charset="-128"/>
              </a:rPr>
              <a:t>適切</a:t>
            </a:r>
            <a:r>
              <a:rPr lang="ja-JP" altLang="en-US" sz="1400" dirty="0">
                <a:solidFill>
                  <a:schemeClr val="tx1"/>
                </a:solidFill>
                <a:latin typeface="メイリオ" panose="020B0604030504040204" pitchFamily="50" charset="-128"/>
                <a:ea typeface="メイリオ" panose="020B0604030504040204" pitchFamily="50" charset="-128"/>
              </a:rPr>
              <a:t>な支援</a:t>
            </a:r>
            <a:r>
              <a:rPr lang="ja-JP" altLang="en-US" sz="1400" dirty="0" smtClean="0">
                <a:solidFill>
                  <a:schemeClr val="tx1"/>
                </a:solidFill>
                <a:latin typeface="メイリオ" panose="020B0604030504040204" pitchFamily="50" charset="-128"/>
                <a:ea typeface="メイリオ" panose="020B0604030504040204" pitchFamily="50" charset="-128"/>
              </a:rPr>
              <a:t>で</a:t>
            </a:r>
            <a:r>
              <a:rPr lang="ja-JP" altLang="en-US" sz="1400" dirty="0">
                <a:solidFill>
                  <a:schemeClr val="tx1"/>
                </a:solidFill>
                <a:latin typeface="メイリオ" panose="020B0604030504040204" pitchFamily="50" charset="-128"/>
                <a:ea typeface="メイリオ" panose="020B0604030504040204" pitchFamily="50" charset="-128"/>
              </a:rPr>
              <a:t>生活</a:t>
            </a:r>
            <a:r>
              <a:rPr lang="ja-JP" altLang="en-US" sz="1400" dirty="0" smtClean="0">
                <a:solidFill>
                  <a:schemeClr val="tx1"/>
                </a:solidFill>
                <a:latin typeface="メイリオ" panose="020B0604030504040204" pitchFamily="50" charset="-128"/>
                <a:ea typeface="メイリオ" panose="020B0604030504040204" pitchFamily="50" charset="-128"/>
              </a:rPr>
              <a:t>を</a:t>
            </a:r>
            <a:r>
              <a:rPr lang="ja-JP" altLang="en-US" sz="1400" dirty="0">
                <a:solidFill>
                  <a:schemeClr val="tx1"/>
                </a:solidFill>
                <a:latin typeface="メイリオ" panose="020B0604030504040204" pitchFamily="50" charset="-128"/>
                <a:ea typeface="メイリオ" panose="020B0604030504040204" pitchFamily="50" charset="-128"/>
              </a:rPr>
              <a:t>しっかり支えれば</a:t>
            </a:r>
            <a:r>
              <a:rPr lang="ja-JP" altLang="en-US" sz="1400" dirty="0" smtClean="0">
                <a:solidFill>
                  <a:schemeClr val="tx1"/>
                </a:solidFill>
                <a:latin typeface="メイリオ" panose="020B0604030504040204" pitchFamily="50" charset="-128"/>
                <a:ea typeface="メイリオ" panose="020B0604030504040204" pitchFamily="50" charset="-128"/>
              </a:rPr>
              <a:t>、行動改善が見られ、その後は、特別で専門的な支援を少しずつフェードアウトしても安定して生活できる。</a:t>
            </a:r>
            <a:endParaRPr lang="en-US" altLang="ja-JP" sz="1400" dirty="0" smtClean="0">
              <a:solidFill>
                <a:schemeClr val="tx1"/>
              </a:solidFill>
              <a:latin typeface="メイリオ" panose="020B0604030504040204" pitchFamily="50" charset="-128"/>
              <a:ea typeface="メイリオ" panose="020B0604030504040204" pitchFamily="50" charset="-128"/>
            </a:endParaRPr>
          </a:p>
        </p:txBody>
      </p:sp>
      <p:sp>
        <p:nvSpPr>
          <p:cNvPr id="10" name="正方形/長方形 9"/>
          <p:cNvSpPr/>
          <p:nvPr/>
        </p:nvSpPr>
        <p:spPr>
          <a:xfrm>
            <a:off x="4169754" y="2706825"/>
            <a:ext cx="4842152" cy="1795463"/>
          </a:xfrm>
          <a:prstGeom prst="rect">
            <a:avLst/>
          </a:prstGeom>
          <a:solidFill>
            <a:schemeClr val="bg1">
              <a:lumMod val="95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1400" dirty="0" smtClean="0">
                <a:solidFill>
                  <a:schemeClr val="tx1"/>
                </a:solidFill>
                <a:latin typeface="メイリオ" panose="020B0604030504040204" pitchFamily="50" charset="-128"/>
                <a:ea typeface="メイリオ" panose="020B0604030504040204" pitchFamily="50" charset="-128"/>
              </a:rPr>
              <a:t>タイプ２：長期間専門的な支援が出来る体制が必要</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marL="271463">
              <a:defRPr/>
            </a:pPr>
            <a:r>
              <a:rPr lang="ja-JP" altLang="en-US" sz="1400" dirty="0" smtClean="0">
                <a:solidFill>
                  <a:schemeClr val="tx1"/>
                </a:solidFill>
                <a:latin typeface="メイリオ" panose="020B0604030504040204" pitchFamily="50" charset="-128"/>
                <a:ea typeface="メイリオ" panose="020B0604030504040204" pitchFamily="50" charset="-128"/>
              </a:rPr>
              <a:t>都道府県で強度行動障害者支援の中核的な役割を担ってきた施設入所支援等の事業所では、研究スタート当初の基準に合致した人を強度行動障害と考えている。</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marL="271463">
              <a:defRPr/>
            </a:pPr>
            <a:r>
              <a:rPr lang="ja-JP" altLang="en-US" sz="1400" dirty="0">
                <a:solidFill>
                  <a:schemeClr val="tx1"/>
                </a:solidFill>
                <a:latin typeface="メイリオ" panose="020B0604030504040204" pitchFamily="50" charset="-128"/>
                <a:ea typeface="メイリオ" panose="020B0604030504040204" pitchFamily="50" charset="-128"/>
              </a:rPr>
              <a:t>障害特性にマッチ</a:t>
            </a:r>
            <a:r>
              <a:rPr lang="ja-JP" altLang="en-US" sz="1400" dirty="0" smtClean="0">
                <a:solidFill>
                  <a:schemeClr val="tx1"/>
                </a:solidFill>
                <a:latin typeface="メイリオ" panose="020B0604030504040204" pitchFamily="50" charset="-128"/>
                <a:ea typeface="メイリオ" panose="020B0604030504040204" pitchFamily="50" charset="-128"/>
              </a:rPr>
              <a:t>した適切な支援を相当人材を厚くして提供することで、２～３年後にはかなり安定した生活が可能。ただし、専門的な支援は半永久的に必要であり、医療等の密接な連携も欠かせない。</a:t>
            </a:r>
            <a:endParaRPr lang="en-US" altLang="ja-JP" sz="1400" dirty="0" smtClean="0">
              <a:solidFill>
                <a:schemeClr val="tx1"/>
              </a:solidFill>
              <a:latin typeface="メイリオ" panose="020B0604030504040204" pitchFamily="50" charset="-128"/>
              <a:ea typeface="メイリオ" panose="020B0604030504040204" pitchFamily="50" charset="-128"/>
            </a:endParaRPr>
          </a:p>
        </p:txBody>
      </p:sp>
      <p:sp>
        <p:nvSpPr>
          <p:cNvPr id="3" name="直角三角形 2"/>
          <p:cNvSpPr/>
          <p:nvPr/>
        </p:nvSpPr>
        <p:spPr>
          <a:xfrm rot="10800000">
            <a:off x="2869967" y="4649076"/>
            <a:ext cx="1295924" cy="284344"/>
          </a:xfrm>
          <a:prstGeom prst="rtTriangle">
            <a:avLst/>
          </a:prstGeom>
          <a:solidFill>
            <a:schemeClr val="bg2">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4169754" y="4586494"/>
            <a:ext cx="4842152" cy="1795463"/>
          </a:xfrm>
          <a:prstGeom prst="rect">
            <a:avLst/>
          </a:prstGeom>
          <a:solidFill>
            <a:schemeClr val="bg1">
              <a:lumMod val="85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1400" dirty="0" smtClean="0">
                <a:solidFill>
                  <a:schemeClr val="tx1"/>
                </a:solidFill>
                <a:latin typeface="メイリオ" panose="020B0604030504040204" pitchFamily="50" charset="-128"/>
                <a:ea typeface="メイリオ" panose="020B0604030504040204" pitchFamily="50" charset="-128"/>
              </a:rPr>
              <a:t>タイプ３：福祉サービスで対応できるの・・・</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marL="271463">
              <a:defRPr/>
            </a:pPr>
            <a:r>
              <a:rPr lang="en-US" altLang="ja-JP" sz="1400" dirty="0">
                <a:solidFill>
                  <a:schemeClr val="tx1"/>
                </a:solidFill>
                <a:latin typeface="メイリオ" panose="020B0604030504040204" pitchFamily="50" charset="-128"/>
                <a:ea typeface="メイリオ" panose="020B0604030504040204" pitchFamily="50" charset="-128"/>
              </a:rPr>
              <a:t>20</a:t>
            </a:r>
            <a:r>
              <a:rPr lang="ja-JP" altLang="en-US" sz="1400" dirty="0" smtClean="0">
                <a:solidFill>
                  <a:schemeClr val="tx1"/>
                </a:solidFill>
                <a:latin typeface="メイリオ" panose="020B0604030504040204" pitchFamily="50" charset="-128"/>
                <a:ea typeface="メイリオ" panose="020B0604030504040204" pitchFamily="50" charset="-128"/>
              </a:rPr>
              <a:t>年</a:t>
            </a:r>
            <a:r>
              <a:rPr lang="ja-JP" altLang="en-US" sz="1400" dirty="0">
                <a:solidFill>
                  <a:schemeClr val="tx1"/>
                </a:solidFill>
                <a:latin typeface="メイリオ" panose="020B0604030504040204" pitchFamily="50" charset="-128"/>
                <a:ea typeface="メイリオ" panose="020B0604030504040204" pitchFamily="50" charset="-128"/>
              </a:rPr>
              <a:t>前</a:t>
            </a:r>
            <a:r>
              <a:rPr lang="ja-JP" altLang="en-US" sz="1400" dirty="0" smtClean="0">
                <a:solidFill>
                  <a:schemeClr val="tx1"/>
                </a:solidFill>
                <a:latin typeface="メイリオ" panose="020B0604030504040204" pitchFamily="50" charset="-128"/>
                <a:ea typeface="メイリオ" panose="020B0604030504040204" pitchFamily="50" charset="-128"/>
              </a:rPr>
              <a:t>から強度行動障害の事例研究を頻繁に行ってきた先駆的施設や公的な役割の強い精神科病院等では、行動改善が極めて難しい、生物学的要因の大きな人のことを強度行動障害と考えている。</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marL="271463">
              <a:defRPr/>
            </a:pPr>
            <a:r>
              <a:rPr lang="ja-JP" altLang="en-US" sz="1400" dirty="0">
                <a:solidFill>
                  <a:schemeClr val="tx1"/>
                </a:solidFill>
                <a:latin typeface="メイリオ" panose="020B0604030504040204" pitchFamily="50" charset="-128"/>
                <a:ea typeface="メイリオ" panose="020B0604030504040204" pitchFamily="50" charset="-128"/>
              </a:rPr>
              <a:t>障害特性</a:t>
            </a:r>
            <a:r>
              <a:rPr lang="ja-JP" altLang="en-US" sz="1400" dirty="0" smtClean="0">
                <a:solidFill>
                  <a:schemeClr val="tx1"/>
                </a:solidFill>
                <a:latin typeface="メイリオ" panose="020B0604030504040204" pitchFamily="50" charset="-128"/>
                <a:ea typeface="メイリオ" panose="020B0604030504040204" pitchFamily="50" charset="-128"/>
              </a:rPr>
              <a:t>に</a:t>
            </a:r>
            <a:r>
              <a:rPr lang="ja-JP" altLang="en-US" sz="1400" dirty="0">
                <a:solidFill>
                  <a:schemeClr val="tx1"/>
                </a:solidFill>
                <a:latin typeface="メイリオ" panose="020B0604030504040204" pitchFamily="50" charset="-128"/>
                <a:ea typeface="メイリオ" panose="020B0604030504040204" pitchFamily="50" charset="-128"/>
              </a:rPr>
              <a:t>マッチ</a:t>
            </a:r>
            <a:r>
              <a:rPr lang="ja-JP" altLang="en-US" sz="1400" dirty="0" smtClean="0">
                <a:solidFill>
                  <a:schemeClr val="tx1"/>
                </a:solidFill>
                <a:latin typeface="メイリオ" panose="020B0604030504040204" pitchFamily="50" charset="-128"/>
                <a:ea typeface="メイリオ" panose="020B0604030504040204" pitchFamily="50" charset="-128"/>
              </a:rPr>
              <a:t>した専門的な環境設定や日中活動、個別の療育的アプローチを相当集中的に行っても数年単位では行動改善が見られない。医療に強く依存。</a:t>
            </a:r>
            <a:endParaRPr lang="en-US" altLang="ja-JP" sz="1400" dirty="0" smtClean="0">
              <a:solidFill>
                <a:schemeClr val="tx1"/>
              </a:solidFill>
              <a:latin typeface="メイリオ" panose="020B0604030504040204" pitchFamily="50" charset="-128"/>
              <a:ea typeface="メイリオ" panose="020B0604030504040204" pitchFamily="50" charset="-128"/>
            </a:endParaRPr>
          </a:p>
        </p:txBody>
      </p:sp>
      <p:sp>
        <p:nvSpPr>
          <p:cNvPr id="12" name="直角三角形 11"/>
          <p:cNvSpPr/>
          <p:nvPr/>
        </p:nvSpPr>
        <p:spPr>
          <a:xfrm rot="10800000" flipV="1">
            <a:off x="3729508" y="1718432"/>
            <a:ext cx="440244" cy="329613"/>
          </a:xfrm>
          <a:prstGeom prst="rtTriangle">
            <a:avLst/>
          </a:prstGeom>
          <a:solidFill>
            <a:schemeClr val="bg2">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直角三角形 12"/>
          <p:cNvSpPr/>
          <p:nvPr/>
        </p:nvSpPr>
        <p:spPr>
          <a:xfrm rot="10800000" flipV="1">
            <a:off x="3292559" y="3023527"/>
            <a:ext cx="873893" cy="329613"/>
          </a:xfrm>
          <a:prstGeom prst="rtTriangle">
            <a:avLst/>
          </a:prstGeom>
          <a:solidFill>
            <a:schemeClr val="bg2">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0" y="6377164"/>
            <a:ext cx="9144000" cy="307777"/>
          </a:xfrm>
          <a:prstGeom prst="rect">
            <a:avLst/>
          </a:prstGeom>
        </p:spPr>
        <p:txBody>
          <a:bodyPr wrap="square">
            <a:spAutoFit/>
          </a:bodyPr>
          <a:lstStyle/>
          <a:p>
            <a:pPr algn="ctr"/>
            <a:r>
              <a:rPr lang="ja-JP" altLang="en-US" sz="1400" dirty="0" smtClean="0">
                <a:latin typeface="メイリオ" panose="020B0604030504040204" pitchFamily="50" charset="-128"/>
                <a:ea typeface="メイリオ" panose="020B0604030504040204" pitchFamily="50" charset="-128"/>
              </a:rPr>
              <a:t>強度行動障害支援者養成研修ではすべて強度行動障害の対象とするのだが、現実的な支援のノウハウは異なる？</a:t>
            </a:r>
            <a:endParaRPr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066037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09550" y="212727"/>
            <a:ext cx="8723435" cy="530223"/>
          </a:xfrm>
        </p:spPr>
        <p:txBody>
          <a:bodyPr>
            <a:normAutofit fontScale="90000"/>
          </a:bodyPr>
          <a:lstStyle/>
          <a:p>
            <a:r>
              <a:rPr lang="ja-JP" altLang="en-US" sz="3600" dirty="0">
                <a:latin typeface="メイリオ" panose="020B0604030504040204" pitchFamily="50" charset="-128"/>
                <a:ea typeface="メイリオ" panose="020B0604030504040204" pitchFamily="50" charset="-128"/>
              </a:rPr>
              <a:t>強度行動</a:t>
            </a:r>
            <a:r>
              <a:rPr lang="ja-JP" altLang="en-US" sz="3600" dirty="0" smtClean="0">
                <a:latin typeface="メイリオ" panose="020B0604030504040204" pitchFamily="50" charset="-128"/>
                <a:ea typeface="メイリオ" panose="020B0604030504040204" pitchFamily="50" charset="-128"/>
              </a:rPr>
              <a:t>障害支援のノウハウを蓄積するには</a:t>
            </a:r>
            <a:endParaRPr lang="ja-JP" altLang="en-US" sz="3600" dirty="0">
              <a:latin typeface="メイリオ" panose="020B0604030504040204" pitchFamily="50" charset="-128"/>
              <a:ea typeface="メイリオ" panose="020B0604030504040204" pitchFamily="50" charset="-128"/>
            </a:endParaRPr>
          </a:p>
        </p:txBody>
      </p:sp>
      <p:sp>
        <p:nvSpPr>
          <p:cNvPr id="15" name="1 つの角を切り取った四角形 14"/>
          <p:cNvSpPr/>
          <p:nvPr/>
        </p:nvSpPr>
        <p:spPr>
          <a:xfrm>
            <a:off x="983273" y="863530"/>
            <a:ext cx="3454400"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dirty="0" smtClean="0">
                <a:latin typeface="メイリオ" panose="020B0604030504040204" pitchFamily="50" charset="-128"/>
                <a:ea typeface="メイリオ" panose="020B0604030504040204" pitchFamily="50" charset="-128"/>
              </a:rPr>
              <a:t>タイプ１　≒　</a:t>
            </a:r>
            <a:r>
              <a:rPr lang="en-US" altLang="ja-JP" dirty="0" smtClean="0">
                <a:latin typeface="メイリオ" panose="020B0604030504040204" pitchFamily="50" charset="-128"/>
                <a:ea typeface="メイリオ" panose="020B0604030504040204" pitchFamily="50" charset="-128"/>
              </a:rPr>
              <a:t>2.5</a:t>
            </a:r>
            <a:r>
              <a:rPr lang="ja-JP" altLang="en-US" dirty="0" smtClean="0">
                <a:latin typeface="メイリオ" panose="020B0604030504040204" pitchFamily="50" charset="-128"/>
                <a:ea typeface="メイリオ" panose="020B0604030504040204" pitchFamily="50" charset="-128"/>
              </a:rPr>
              <a:t>万人</a:t>
            </a:r>
            <a:endParaRPr lang="ja-JP" altLang="en-US" dirty="0">
              <a:latin typeface="メイリオ" panose="020B0604030504040204" pitchFamily="50" charset="-128"/>
              <a:ea typeface="メイリオ" panose="020B0604030504040204" pitchFamily="50" charset="-128"/>
            </a:endParaRPr>
          </a:p>
        </p:txBody>
      </p:sp>
      <p:sp>
        <p:nvSpPr>
          <p:cNvPr id="16" name="正方形/長方形 15"/>
          <p:cNvSpPr/>
          <p:nvPr/>
        </p:nvSpPr>
        <p:spPr>
          <a:xfrm>
            <a:off x="983273" y="1196905"/>
            <a:ext cx="7075505" cy="1146603"/>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dirty="0" smtClean="0">
                <a:solidFill>
                  <a:schemeClr val="tx1"/>
                </a:solidFill>
                <a:latin typeface="メイリオ" panose="020B0604030504040204" pitchFamily="50" charset="-128"/>
                <a:ea typeface="メイリオ" panose="020B0604030504040204" pitchFamily="50" charset="-128"/>
              </a:rPr>
              <a:t>◯　人口 </a:t>
            </a:r>
            <a:r>
              <a:rPr lang="en-US" altLang="ja-JP" dirty="0" smtClean="0">
                <a:solidFill>
                  <a:schemeClr val="tx1"/>
                </a:solidFill>
                <a:latin typeface="メイリオ" panose="020B0604030504040204" pitchFamily="50" charset="-128"/>
                <a:ea typeface="メイリオ" panose="020B0604030504040204" pitchFamily="50" charset="-128"/>
              </a:rPr>
              <a:t>5</a:t>
            </a:r>
            <a:r>
              <a:rPr lang="ja-JP" altLang="en-US" dirty="0" smtClean="0">
                <a:solidFill>
                  <a:schemeClr val="tx1"/>
                </a:solidFill>
                <a:latin typeface="メイリオ" panose="020B0604030504040204" pitchFamily="50" charset="-128"/>
                <a:ea typeface="メイリオ" panose="020B0604030504040204" pitchFamily="50" charset="-128"/>
              </a:rPr>
              <a:t>万人の都市（圏域）では、強度行動障害は </a:t>
            </a:r>
            <a:r>
              <a:rPr lang="en-US" altLang="ja-JP" dirty="0" smtClean="0">
                <a:solidFill>
                  <a:schemeClr val="tx1"/>
                </a:solidFill>
                <a:latin typeface="メイリオ" panose="020B0604030504040204" pitchFamily="50" charset="-128"/>
                <a:ea typeface="メイリオ" panose="020B0604030504040204" pitchFamily="50" charset="-128"/>
              </a:rPr>
              <a:t>10</a:t>
            </a:r>
            <a:r>
              <a:rPr lang="ja-JP" altLang="en-US" dirty="0" smtClean="0">
                <a:solidFill>
                  <a:schemeClr val="tx1"/>
                </a:solidFill>
                <a:latin typeface="メイリオ" panose="020B0604030504040204" pitchFamily="50" charset="-128"/>
                <a:ea typeface="メイリオ" panose="020B0604030504040204" pitchFamily="50" charset="-128"/>
              </a:rPr>
              <a:t>人</a:t>
            </a:r>
            <a:endParaRPr lang="en-US" altLang="ja-JP" dirty="0" smtClean="0">
              <a:solidFill>
                <a:schemeClr val="tx1"/>
              </a:solidFill>
              <a:latin typeface="メイリオ" panose="020B0604030504040204" pitchFamily="50" charset="-128"/>
              <a:ea typeface="メイリオ" panose="020B0604030504040204" pitchFamily="50" charset="-128"/>
            </a:endParaRPr>
          </a:p>
          <a:p>
            <a:pPr>
              <a:defRPr/>
            </a:pPr>
            <a:r>
              <a:rPr lang="ja-JP" altLang="en-US" dirty="0" smtClean="0">
                <a:solidFill>
                  <a:schemeClr val="tx1"/>
                </a:solidFill>
                <a:latin typeface="メイリオ" panose="020B0604030504040204" pitchFamily="50" charset="-128"/>
                <a:ea typeface="メイリオ" panose="020B0604030504040204" pitchFamily="50" charset="-128"/>
              </a:rPr>
              <a:t>◯　人口</a:t>
            </a:r>
            <a:r>
              <a:rPr lang="en-US" altLang="ja-JP" dirty="0">
                <a:solidFill>
                  <a:schemeClr val="tx1"/>
                </a:solidFill>
                <a:latin typeface="メイリオ" panose="020B0604030504040204" pitchFamily="50" charset="-128"/>
                <a:ea typeface="メイリオ" panose="020B0604030504040204" pitchFamily="50" charset="-128"/>
              </a:rPr>
              <a:t>10</a:t>
            </a:r>
            <a:r>
              <a:rPr lang="ja-JP" altLang="en-US" dirty="0" smtClean="0">
                <a:solidFill>
                  <a:schemeClr val="tx1"/>
                </a:solidFill>
                <a:latin typeface="メイリオ" panose="020B0604030504040204" pitchFamily="50" charset="-128"/>
                <a:ea typeface="メイリオ" panose="020B0604030504040204" pitchFamily="50" charset="-128"/>
              </a:rPr>
              <a:t>万人の都市（圏域）では、</a:t>
            </a:r>
            <a:r>
              <a:rPr lang="ja-JP" altLang="en-US" dirty="0">
                <a:solidFill>
                  <a:schemeClr val="tx1"/>
                </a:solidFill>
                <a:latin typeface="メイリオ" panose="020B0604030504040204" pitchFamily="50" charset="-128"/>
                <a:ea typeface="メイリオ" panose="020B0604030504040204" pitchFamily="50" charset="-128"/>
              </a:rPr>
              <a:t>強度行動障害</a:t>
            </a:r>
            <a:r>
              <a:rPr lang="ja-JP" altLang="en-US" dirty="0" smtClean="0">
                <a:solidFill>
                  <a:schemeClr val="tx1"/>
                </a:solidFill>
                <a:latin typeface="メイリオ" panose="020B0604030504040204" pitchFamily="50" charset="-128"/>
                <a:ea typeface="メイリオ" panose="020B0604030504040204" pitchFamily="50" charset="-128"/>
              </a:rPr>
              <a:t>は </a:t>
            </a:r>
            <a:r>
              <a:rPr lang="en-US" altLang="ja-JP" dirty="0" smtClean="0">
                <a:solidFill>
                  <a:schemeClr val="tx1"/>
                </a:solidFill>
                <a:latin typeface="メイリオ" panose="020B0604030504040204" pitchFamily="50" charset="-128"/>
                <a:ea typeface="メイリオ" panose="020B0604030504040204" pitchFamily="50" charset="-128"/>
              </a:rPr>
              <a:t>20</a:t>
            </a:r>
            <a:r>
              <a:rPr lang="ja-JP" altLang="en-US" dirty="0" smtClean="0">
                <a:solidFill>
                  <a:schemeClr val="tx1"/>
                </a:solidFill>
                <a:latin typeface="メイリオ" panose="020B0604030504040204" pitchFamily="50" charset="-128"/>
                <a:ea typeface="メイリオ" panose="020B0604030504040204" pitchFamily="50" charset="-128"/>
              </a:rPr>
              <a:t>人</a:t>
            </a:r>
            <a:endParaRPr lang="en-US" altLang="ja-JP" dirty="0" smtClean="0">
              <a:solidFill>
                <a:schemeClr val="tx1"/>
              </a:solidFill>
              <a:latin typeface="メイリオ" panose="020B0604030504040204" pitchFamily="50" charset="-128"/>
              <a:ea typeface="メイリオ" panose="020B0604030504040204" pitchFamily="50" charset="-128"/>
            </a:endParaRPr>
          </a:p>
          <a:p>
            <a:pPr>
              <a:defRPr/>
            </a:pPr>
            <a:r>
              <a:rPr lang="ja-JP" altLang="en-US" dirty="0" smtClean="0">
                <a:solidFill>
                  <a:schemeClr val="tx1"/>
                </a:solidFill>
                <a:latin typeface="メイリオ" panose="020B0604030504040204" pitchFamily="50" charset="-128"/>
                <a:ea typeface="メイリオ" panose="020B0604030504040204" pitchFamily="50" charset="-128"/>
              </a:rPr>
              <a:t>◯　人口</a:t>
            </a:r>
            <a:r>
              <a:rPr lang="en-US" altLang="ja-JP" dirty="0" smtClean="0">
                <a:solidFill>
                  <a:schemeClr val="tx1"/>
                </a:solidFill>
                <a:latin typeface="メイリオ" panose="020B0604030504040204" pitchFamily="50" charset="-128"/>
                <a:ea typeface="メイリオ" panose="020B0604030504040204" pitchFamily="50" charset="-128"/>
              </a:rPr>
              <a:t>30</a:t>
            </a:r>
            <a:r>
              <a:rPr lang="ja-JP" altLang="en-US" dirty="0" smtClean="0">
                <a:solidFill>
                  <a:schemeClr val="tx1"/>
                </a:solidFill>
                <a:latin typeface="メイリオ" panose="020B0604030504040204" pitchFamily="50" charset="-128"/>
                <a:ea typeface="メイリオ" panose="020B0604030504040204" pitchFamily="50" charset="-128"/>
              </a:rPr>
              <a:t>万人の都市（圏域）では、強度行動障害は </a:t>
            </a:r>
            <a:r>
              <a:rPr lang="en-US" altLang="ja-JP" dirty="0" smtClean="0">
                <a:solidFill>
                  <a:schemeClr val="tx1"/>
                </a:solidFill>
                <a:latin typeface="メイリオ" panose="020B0604030504040204" pitchFamily="50" charset="-128"/>
                <a:ea typeface="メイリオ" panose="020B0604030504040204" pitchFamily="50" charset="-128"/>
              </a:rPr>
              <a:t>60</a:t>
            </a:r>
            <a:r>
              <a:rPr lang="ja-JP" altLang="en-US" dirty="0" smtClean="0">
                <a:solidFill>
                  <a:schemeClr val="tx1"/>
                </a:solidFill>
                <a:latin typeface="メイリオ" panose="020B0604030504040204" pitchFamily="50" charset="-128"/>
                <a:ea typeface="メイリオ" panose="020B0604030504040204" pitchFamily="50" charset="-128"/>
              </a:rPr>
              <a:t>人</a:t>
            </a:r>
            <a:endParaRPr lang="en-US" altLang="ja-JP" dirty="0" smtClean="0">
              <a:solidFill>
                <a:schemeClr val="tx1"/>
              </a:solidFill>
              <a:latin typeface="メイリオ" panose="020B0604030504040204" pitchFamily="50" charset="-128"/>
              <a:ea typeface="メイリオ" panose="020B0604030504040204" pitchFamily="50" charset="-128"/>
            </a:endParaRPr>
          </a:p>
          <a:p>
            <a:pPr>
              <a:defRPr/>
            </a:pPr>
            <a:r>
              <a:rPr lang="ja-JP" altLang="en-US" dirty="0" smtClean="0">
                <a:solidFill>
                  <a:schemeClr val="tx1"/>
                </a:solidFill>
                <a:latin typeface="メイリオ" panose="020B0604030504040204" pitchFamily="50" charset="-128"/>
                <a:ea typeface="メイリオ" panose="020B0604030504040204" pitchFamily="50" charset="-128"/>
              </a:rPr>
              <a:t>◯　人口</a:t>
            </a:r>
            <a:r>
              <a:rPr lang="en-US" altLang="ja-JP" dirty="0" smtClean="0">
                <a:solidFill>
                  <a:schemeClr val="tx1"/>
                </a:solidFill>
                <a:latin typeface="メイリオ" panose="020B0604030504040204" pitchFamily="50" charset="-128"/>
                <a:ea typeface="メイリオ" panose="020B0604030504040204" pitchFamily="50" charset="-128"/>
              </a:rPr>
              <a:t>60</a:t>
            </a:r>
            <a:r>
              <a:rPr lang="ja-JP" altLang="en-US" dirty="0" smtClean="0">
                <a:solidFill>
                  <a:schemeClr val="tx1"/>
                </a:solidFill>
                <a:latin typeface="メイリオ" panose="020B0604030504040204" pitchFamily="50" charset="-128"/>
                <a:ea typeface="メイリオ" panose="020B0604030504040204" pitchFamily="50" charset="-128"/>
              </a:rPr>
              <a:t>万人の都市（圏域）では、強度行動障害は</a:t>
            </a:r>
            <a:r>
              <a:rPr lang="en-US" altLang="ja-JP" dirty="0" smtClean="0">
                <a:solidFill>
                  <a:schemeClr val="tx1"/>
                </a:solidFill>
                <a:latin typeface="メイリオ" panose="020B0604030504040204" pitchFamily="50" charset="-128"/>
                <a:ea typeface="メイリオ" panose="020B0604030504040204" pitchFamily="50" charset="-128"/>
              </a:rPr>
              <a:t>120</a:t>
            </a:r>
            <a:r>
              <a:rPr lang="ja-JP" altLang="en-US" dirty="0" smtClean="0">
                <a:solidFill>
                  <a:schemeClr val="tx1"/>
                </a:solidFill>
                <a:latin typeface="メイリオ" panose="020B0604030504040204" pitchFamily="50" charset="-128"/>
                <a:ea typeface="メイリオ" panose="020B0604030504040204" pitchFamily="50" charset="-128"/>
              </a:rPr>
              <a:t>人</a:t>
            </a:r>
            <a:endParaRPr lang="en-US" altLang="ja-JP" dirty="0" smtClean="0">
              <a:solidFill>
                <a:schemeClr val="tx1"/>
              </a:solidFill>
              <a:latin typeface="メイリオ" panose="020B0604030504040204" pitchFamily="50" charset="-128"/>
              <a:ea typeface="メイリオ" panose="020B0604030504040204" pitchFamily="50" charset="-128"/>
            </a:endParaRPr>
          </a:p>
        </p:txBody>
      </p:sp>
      <p:sp>
        <p:nvSpPr>
          <p:cNvPr id="18" name="1 つの角を切り取った四角形 17"/>
          <p:cNvSpPr/>
          <p:nvPr/>
        </p:nvSpPr>
        <p:spPr>
          <a:xfrm>
            <a:off x="983273" y="2471894"/>
            <a:ext cx="3454400"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dirty="0" smtClean="0">
                <a:latin typeface="メイリオ" panose="020B0604030504040204" pitchFamily="50" charset="-128"/>
                <a:ea typeface="メイリオ" panose="020B0604030504040204" pitchFamily="50" charset="-128"/>
              </a:rPr>
              <a:t>タイプ２　≒　</a:t>
            </a:r>
            <a:r>
              <a:rPr lang="en-US" altLang="ja-JP" dirty="0" smtClean="0">
                <a:latin typeface="メイリオ" panose="020B0604030504040204" pitchFamily="50" charset="-128"/>
                <a:ea typeface="メイリオ" panose="020B0604030504040204" pitchFamily="50" charset="-128"/>
              </a:rPr>
              <a:t>8</a:t>
            </a:r>
            <a:r>
              <a:rPr lang="ja-JP" altLang="en-US" dirty="0" smtClean="0">
                <a:latin typeface="メイリオ" panose="020B0604030504040204" pitchFamily="50" charset="-128"/>
                <a:ea typeface="メイリオ" panose="020B0604030504040204" pitchFamily="50" charset="-128"/>
              </a:rPr>
              <a:t>千人</a:t>
            </a:r>
            <a:endParaRPr lang="ja-JP" altLang="en-US" dirty="0">
              <a:latin typeface="メイリオ" panose="020B0604030504040204" pitchFamily="50" charset="-128"/>
              <a:ea typeface="メイリオ" panose="020B0604030504040204" pitchFamily="50" charset="-128"/>
            </a:endParaRPr>
          </a:p>
        </p:txBody>
      </p:sp>
      <p:sp>
        <p:nvSpPr>
          <p:cNvPr id="20" name="正方形/長方形 19"/>
          <p:cNvSpPr/>
          <p:nvPr/>
        </p:nvSpPr>
        <p:spPr>
          <a:xfrm>
            <a:off x="983273" y="2805269"/>
            <a:ext cx="7075505" cy="1146603"/>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dirty="0" smtClean="0">
                <a:solidFill>
                  <a:schemeClr val="tx1"/>
                </a:solidFill>
                <a:latin typeface="メイリオ" panose="020B0604030504040204" pitchFamily="50" charset="-128"/>
                <a:ea typeface="メイリオ" panose="020B0604030504040204" pitchFamily="50" charset="-128"/>
              </a:rPr>
              <a:t>◯　人口 </a:t>
            </a:r>
            <a:r>
              <a:rPr lang="en-US" altLang="ja-JP" dirty="0" smtClean="0">
                <a:solidFill>
                  <a:schemeClr val="tx1"/>
                </a:solidFill>
                <a:latin typeface="メイリオ" panose="020B0604030504040204" pitchFamily="50" charset="-128"/>
                <a:ea typeface="メイリオ" panose="020B0604030504040204" pitchFamily="50" charset="-128"/>
              </a:rPr>
              <a:t>5</a:t>
            </a:r>
            <a:r>
              <a:rPr lang="ja-JP" altLang="en-US" dirty="0" smtClean="0">
                <a:solidFill>
                  <a:schemeClr val="tx1"/>
                </a:solidFill>
                <a:latin typeface="メイリオ" panose="020B0604030504040204" pitchFamily="50" charset="-128"/>
                <a:ea typeface="メイリオ" panose="020B0604030504040204" pitchFamily="50" charset="-128"/>
              </a:rPr>
              <a:t>万人の都市（圏域）では、強度行動障害は </a:t>
            </a:r>
            <a:r>
              <a:rPr lang="en-US" altLang="ja-JP" dirty="0">
                <a:solidFill>
                  <a:schemeClr val="tx1"/>
                </a:solidFill>
                <a:latin typeface="メイリオ" panose="020B0604030504040204" pitchFamily="50" charset="-128"/>
                <a:ea typeface="メイリオ" panose="020B0604030504040204" pitchFamily="50" charset="-128"/>
              </a:rPr>
              <a:t> </a:t>
            </a:r>
            <a:r>
              <a:rPr lang="en-US" altLang="ja-JP" dirty="0" smtClean="0">
                <a:solidFill>
                  <a:schemeClr val="tx1"/>
                </a:solidFill>
                <a:latin typeface="メイリオ" panose="020B0604030504040204" pitchFamily="50" charset="-128"/>
                <a:ea typeface="メイリオ" panose="020B0604030504040204" pitchFamily="50" charset="-128"/>
              </a:rPr>
              <a:t> 3</a:t>
            </a:r>
            <a:r>
              <a:rPr lang="ja-JP" altLang="en-US" dirty="0" smtClean="0">
                <a:solidFill>
                  <a:schemeClr val="tx1"/>
                </a:solidFill>
                <a:latin typeface="メイリオ" panose="020B0604030504040204" pitchFamily="50" charset="-128"/>
                <a:ea typeface="メイリオ" panose="020B0604030504040204" pitchFamily="50" charset="-128"/>
              </a:rPr>
              <a:t>人</a:t>
            </a:r>
            <a:endParaRPr lang="en-US" altLang="ja-JP" dirty="0" smtClean="0">
              <a:solidFill>
                <a:schemeClr val="tx1"/>
              </a:solidFill>
              <a:latin typeface="メイリオ" panose="020B0604030504040204" pitchFamily="50" charset="-128"/>
              <a:ea typeface="メイリオ" panose="020B0604030504040204" pitchFamily="50" charset="-128"/>
            </a:endParaRPr>
          </a:p>
          <a:p>
            <a:pPr>
              <a:defRPr/>
            </a:pPr>
            <a:r>
              <a:rPr lang="ja-JP" altLang="en-US" dirty="0" smtClean="0">
                <a:solidFill>
                  <a:schemeClr val="tx1"/>
                </a:solidFill>
                <a:latin typeface="メイリオ" panose="020B0604030504040204" pitchFamily="50" charset="-128"/>
                <a:ea typeface="メイリオ" panose="020B0604030504040204" pitchFamily="50" charset="-128"/>
              </a:rPr>
              <a:t>◯　人口</a:t>
            </a:r>
            <a:r>
              <a:rPr lang="en-US" altLang="ja-JP" dirty="0">
                <a:solidFill>
                  <a:schemeClr val="tx1"/>
                </a:solidFill>
                <a:latin typeface="メイリオ" panose="020B0604030504040204" pitchFamily="50" charset="-128"/>
                <a:ea typeface="メイリオ" panose="020B0604030504040204" pitchFamily="50" charset="-128"/>
              </a:rPr>
              <a:t>10</a:t>
            </a:r>
            <a:r>
              <a:rPr lang="ja-JP" altLang="en-US" dirty="0" smtClean="0">
                <a:solidFill>
                  <a:schemeClr val="tx1"/>
                </a:solidFill>
                <a:latin typeface="メイリオ" panose="020B0604030504040204" pitchFamily="50" charset="-128"/>
                <a:ea typeface="メイリオ" panose="020B0604030504040204" pitchFamily="50" charset="-128"/>
              </a:rPr>
              <a:t>万人の都市（圏域）では、</a:t>
            </a:r>
            <a:r>
              <a:rPr lang="ja-JP" altLang="en-US" dirty="0">
                <a:solidFill>
                  <a:schemeClr val="tx1"/>
                </a:solidFill>
                <a:latin typeface="メイリオ" panose="020B0604030504040204" pitchFamily="50" charset="-128"/>
                <a:ea typeface="メイリオ" panose="020B0604030504040204" pitchFamily="50" charset="-128"/>
              </a:rPr>
              <a:t>強度行動障害</a:t>
            </a:r>
            <a:r>
              <a:rPr lang="ja-JP" altLang="en-US" dirty="0" smtClean="0">
                <a:solidFill>
                  <a:schemeClr val="tx1"/>
                </a:solidFill>
                <a:latin typeface="メイリオ" panose="020B0604030504040204" pitchFamily="50" charset="-128"/>
                <a:ea typeface="メイリオ" panose="020B0604030504040204" pitchFamily="50" charset="-128"/>
              </a:rPr>
              <a:t>は  </a:t>
            </a:r>
            <a:r>
              <a:rPr lang="en-US" altLang="ja-JP" dirty="0" smtClean="0">
                <a:solidFill>
                  <a:schemeClr val="tx1"/>
                </a:solidFill>
                <a:latin typeface="メイリオ" panose="020B0604030504040204" pitchFamily="50" charset="-128"/>
                <a:ea typeface="メイリオ" panose="020B0604030504040204" pitchFamily="50" charset="-128"/>
              </a:rPr>
              <a:t>6</a:t>
            </a:r>
            <a:r>
              <a:rPr lang="ja-JP" altLang="en-US" dirty="0" smtClean="0">
                <a:solidFill>
                  <a:schemeClr val="tx1"/>
                </a:solidFill>
                <a:latin typeface="メイリオ" panose="020B0604030504040204" pitchFamily="50" charset="-128"/>
                <a:ea typeface="メイリオ" panose="020B0604030504040204" pitchFamily="50" charset="-128"/>
              </a:rPr>
              <a:t>人</a:t>
            </a:r>
            <a:endParaRPr lang="en-US" altLang="ja-JP" dirty="0" smtClean="0">
              <a:solidFill>
                <a:schemeClr val="tx1"/>
              </a:solidFill>
              <a:latin typeface="メイリオ" panose="020B0604030504040204" pitchFamily="50" charset="-128"/>
              <a:ea typeface="メイリオ" panose="020B0604030504040204" pitchFamily="50" charset="-128"/>
            </a:endParaRPr>
          </a:p>
          <a:p>
            <a:pPr>
              <a:defRPr/>
            </a:pPr>
            <a:r>
              <a:rPr lang="ja-JP" altLang="en-US" dirty="0" smtClean="0">
                <a:solidFill>
                  <a:schemeClr val="tx1"/>
                </a:solidFill>
                <a:latin typeface="メイリオ" panose="020B0604030504040204" pitchFamily="50" charset="-128"/>
                <a:ea typeface="メイリオ" panose="020B0604030504040204" pitchFamily="50" charset="-128"/>
              </a:rPr>
              <a:t>◯　人口</a:t>
            </a:r>
            <a:r>
              <a:rPr lang="en-US" altLang="ja-JP" dirty="0" smtClean="0">
                <a:solidFill>
                  <a:schemeClr val="tx1"/>
                </a:solidFill>
                <a:latin typeface="メイリオ" panose="020B0604030504040204" pitchFamily="50" charset="-128"/>
                <a:ea typeface="メイリオ" panose="020B0604030504040204" pitchFamily="50" charset="-128"/>
              </a:rPr>
              <a:t>30</a:t>
            </a:r>
            <a:r>
              <a:rPr lang="ja-JP" altLang="en-US" dirty="0" smtClean="0">
                <a:solidFill>
                  <a:schemeClr val="tx1"/>
                </a:solidFill>
                <a:latin typeface="メイリオ" panose="020B0604030504040204" pitchFamily="50" charset="-128"/>
                <a:ea typeface="メイリオ" panose="020B0604030504040204" pitchFamily="50" charset="-128"/>
              </a:rPr>
              <a:t>万人の都市（圏域）では、強度行動障害は </a:t>
            </a:r>
            <a:r>
              <a:rPr lang="en-US" altLang="ja-JP" dirty="0" smtClean="0">
                <a:solidFill>
                  <a:schemeClr val="tx1"/>
                </a:solidFill>
                <a:latin typeface="メイリオ" panose="020B0604030504040204" pitchFamily="50" charset="-128"/>
                <a:ea typeface="メイリオ" panose="020B0604030504040204" pitchFamily="50" charset="-128"/>
              </a:rPr>
              <a:t>18</a:t>
            </a:r>
            <a:r>
              <a:rPr lang="ja-JP" altLang="en-US" dirty="0" smtClean="0">
                <a:solidFill>
                  <a:schemeClr val="tx1"/>
                </a:solidFill>
                <a:latin typeface="メイリオ" panose="020B0604030504040204" pitchFamily="50" charset="-128"/>
                <a:ea typeface="メイリオ" panose="020B0604030504040204" pitchFamily="50" charset="-128"/>
              </a:rPr>
              <a:t>人</a:t>
            </a:r>
            <a:endParaRPr lang="en-US" altLang="ja-JP" dirty="0" smtClean="0">
              <a:solidFill>
                <a:schemeClr val="tx1"/>
              </a:solidFill>
              <a:latin typeface="メイリオ" panose="020B0604030504040204" pitchFamily="50" charset="-128"/>
              <a:ea typeface="メイリオ" panose="020B0604030504040204" pitchFamily="50" charset="-128"/>
            </a:endParaRPr>
          </a:p>
          <a:p>
            <a:pPr>
              <a:defRPr/>
            </a:pPr>
            <a:r>
              <a:rPr lang="ja-JP" altLang="en-US" dirty="0" smtClean="0">
                <a:solidFill>
                  <a:schemeClr val="tx1"/>
                </a:solidFill>
                <a:latin typeface="メイリオ" panose="020B0604030504040204" pitchFamily="50" charset="-128"/>
                <a:ea typeface="メイリオ" panose="020B0604030504040204" pitchFamily="50" charset="-128"/>
              </a:rPr>
              <a:t>◯　人口</a:t>
            </a:r>
            <a:r>
              <a:rPr lang="en-US" altLang="ja-JP" dirty="0" smtClean="0">
                <a:solidFill>
                  <a:schemeClr val="tx1"/>
                </a:solidFill>
                <a:latin typeface="メイリオ" panose="020B0604030504040204" pitchFamily="50" charset="-128"/>
                <a:ea typeface="メイリオ" panose="020B0604030504040204" pitchFamily="50" charset="-128"/>
              </a:rPr>
              <a:t>60</a:t>
            </a:r>
            <a:r>
              <a:rPr lang="ja-JP" altLang="en-US" dirty="0" smtClean="0">
                <a:solidFill>
                  <a:schemeClr val="tx1"/>
                </a:solidFill>
                <a:latin typeface="メイリオ" panose="020B0604030504040204" pitchFamily="50" charset="-128"/>
                <a:ea typeface="メイリオ" panose="020B0604030504040204" pitchFamily="50" charset="-128"/>
              </a:rPr>
              <a:t>万人の都市（圏域）では、強度行動障害は </a:t>
            </a:r>
            <a:r>
              <a:rPr lang="en-US" altLang="ja-JP" dirty="0" smtClean="0">
                <a:solidFill>
                  <a:schemeClr val="tx1"/>
                </a:solidFill>
                <a:latin typeface="メイリオ" panose="020B0604030504040204" pitchFamily="50" charset="-128"/>
                <a:ea typeface="メイリオ" panose="020B0604030504040204" pitchFamily="50" charset="-128"/>
              </a:rPr>
              <a:t>36</a:t>
            </a:r>
            <a:r>
              <a:rPr lang="ja-JP" altLang="en-US" dirty="0" smtClean="0">
                <a:solidFill>
                  <a:schemeClr val="tx1"/>
                </a:solidFill>
                <a:latin typeface="メイリオ" panose="020B0604030504040204" pitchFamily="50" charset="-128"/>
                <a:ea typeface="メイリオ" panose="020B0604030504040204" pitchFamily="50" charset="-128"/>
              </a:rPr>
              <a:t>人</a:t>
            </a:r>
            <a:endParaRPr lang="en-US" altLang="ja-JP" dirty="0" smtClean="0">
              <a:solidFill>
                <a:schemeClr val="tx1"/>
              </a:solidFill>
              <a:latin typeface="メイリオ" panose="020B0604030504040204" pitchFamily="50" charset="-128"/>
              <a:ea typeface="メイリオ" panose="020B0604030504040204" pitchFamily="50" charset="-128"/>
            </a:endParaRPr>
          </a:p>
        </p:txBody>
      </p:sp>
      <p:sp>
        <p:nvSpPr>
          <p:cNvPr id="21" name="1 つの角を切り取った四角形 20"/>
          <p:cNvSpPr/>
          <p:nvPr/>
        </p:nvSpPr>
        <p:spPr>
          <a:xfrm>
            <a:off x="983273" y="4080258"/>
            <a:ext cx="3454400"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dirty="0" smtClean="0">
                <a:latin typeface="メイリオ" panose="020B0604030504040204" pitchFamily="50" charset="-128"/>
                <a:ea typeface="メイリオ" panose="020B0604030504040204" pitchFamily="50" charset="-128"/>
              </a:rPr>
              <a:t>タイプ</a:t>
            </a:r>
            <a:r>
              <a:rPr lang="ja-JP" altLang="en-US" dirty="0">
                <a:latin typeface="メイリオ" panose="020B0604030504040204" pitchFamily="50" charset="-128"/>
                <a:ea typeface="メイリオ" panose="020B0604030504040204" pitchFamily="50" charset="-128"/>
              </a:rPr>
              <a:t>３</a:t>
            </a:r>
            <a:r>
              <a:rPr lang="ja-JP" altLang="en-US" dirty="0" smtClean="0">
                <a:latin typeface="メイリオ" panose="020B0604030504040204" pitchFamily="50" charset="-128"/>
                <a:ea typeface="メイリオ" panose="020B0604030504040204" pitchFamily="50" charset="-128"/>
              </a:rPr>
              <a:t>　≒　千人</a:t>
            </a:r>
            <a:endParaRPr lang="ja-JP" altLang="en-US" dirty="0">
              <a:latin typeface="メイリオ" panose="020B0604030504040204" pitchFamily="50" charset="-128"/>
              <a:ea typeface="メイリオ" panose="020B0604030504040204" pitchFamily="50" charset="-128"/>
            </a:endParaRPr>
          </a:p>
        </p:txBody>
      </p:sp>
      <p:sp>
        <p:nvSpPr>
          <p:cNvPr id="22" name="正方形/長方形 21"/>
          <p:cNvSpPr/>
          <p:nvPr/>
        </p:nvSpPr>
        <p:spPr>
          <a:xfrm>
            <a:off x="983273" y="4413633"/>
            <a:ext cx="7075505" cy="1146603"/>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dirty="0" smtClean="0">
                <a:solidFill>
                  <a:schemeClr val="tx1"/>
                </a:solidFill>
                <a:latin typeface="メイリオ" panose="020B0604030504040204" pitchFamily="50" charset="-128"/>
                <a:ea typeface="メイリオ" panose="020B0604030504040204" pitchFamily="50" charset="-128"/>
              </a:rPr>
              <a:t>◯　人口 </a:t>
            </a:r>
            <a:r>
              <a:rPr lang="en-US" altLang="ja-JP" dirty="0" smtClean="0">
                <a:solidFill>
                  <a:schemeClr val="tx1"/>
                </a:solidFill>
                <a:latin typeface="メイリオ" panose="020B0604030504040204" pitchFamily="50" charset="-128"/>
                <a:ea typeface="メイリオ" panose="020B0604030504040204" pitchFamily="50" charset="-128"/>
              </a:rPr>
              <a:t>5</a:t>
            </a:r>
            <a:r>
              <a:rPr lang="ja-JP" altLang="en-US" dirty="0" smtClean="0">
                <a:solidFill>
                  <a:schemeClr val="tx1"/>
                </a:solidFill>
                <a:latin typeface="メイリオ" panose="020B0604030504040204" pitchFamily="50" charset="-128"/>
                <a:ea typeface="メイリオ" panose="020B0604030504040204" pitchFamily="50" charset="-128"/>
              </a:rPr>
              <a:t>万人の都市（圏域）では、強度行動障害は </a:t>
            </a:r>
            <a:r>
              <a:rPr lang="en-US" altLang="ja-JP" dirty="0">
                <a:solidFill>
                  <a:schemeClr val="tx1"/>
                </a:solidFill>
                <a:latin typeface="メイリオ" panose="020B0604030504040204" pitchFamily="50" charset="-128"/>
                <a:ea typeface="メイリオ" panose="020B0604030504040204" pitchFamily="50" charset="-128"/>
              </a:rPr>
              <a:t> </a:t>
            </a:r>
            <a:r>
              <a:rPr lang="en-US" altLang="ja-JP" dirty="0" smtClean="0">
                <a:solidFill>
                  <a:schemeClr val="tx1"/>
                </a:solidFill>
                <a:latin typeface="メイリオ" panose="020B0604030504040204" pitchFamily="50" charset="-128"/>
                <a:ea typeface="メイリオ" panose="020B0604030504040204" pitchFamily="50" charset="-128"/>
              </a:rPr>
              <a:t> 0</a:t>
            </a:r>
            <a:r>
              <a:rPr lang="ja-JP" altLang="en-US" dirty="0" smtClean="0">
                <a:solidFill>
                  <a:schemeClr val="tx1"/>
                </a:solidFill>
                <a:latin typeface="メイリオ" panose="020B0604030504040204" pitchFamily="50" charset="-128"/>
                <a:ea typeface="メイリオ" panose="020B0604030504040204" pitchFamily="50" charset="-128"/>
              </a:rPr>
              <a:t>人</a:t>
            </a:r>
            <a:endParaRPr lang="en-US" altLang="ja-JP" dirty="0" smtClean="0">
              <a:solidFill>
                <a:schemeClr val="tx1"/>
              </a:solidFill>
              <a:latin typeface="メイリオ" panose="020B0604030504040204" pitchFamily="50" charset="-128"/>
              <a:ea typeface="メイリオ" panose="020B0604030504040204" pitchFamily="50" charset="-128"/>
            </a:endParaRPr>
          </a:p>
          <a:p>
            <a:pPr>
              <a:defRPr/>
            </a:pPr>
            <a:r>
              <a:rPr lang="ja-JP" altLang="en-US" dirty="0" smtClean="0">
                <a:solidFill>
                  <a:schemeClr val="tx1"/>
                </a:solidFill>
                <a:latin typeface="メイリオ" panose="020B0604030504040204" pitchFamily="50" charset="-128"/>
                <a:ea typeface="メイリオ" panose="020B0604030504040204" pitchFamily="50" charset="-128"/>
              </a:rPr>
              <a:t>◯　人口</a:t>
            </a:r>
            <a:r>
              <a:rPr lang="en-US" altLang="ja-JP" dirty="0">
                <a:solidFill>
                  <a:schemeClr val="tx1"/>
                </a:solidFill>
                <a:latin typeface="メイリオ" panose="020B0604030504040204" pitchFamily="50" charset="-128"/>
                <a:ea typeface="メイリオ" panose="020B0604030504040204" pitchFamily="50" charset="-128"/>
              </a:rPr>
              <a:t>10</a:t>
            </a:r>
            <a:r>
              <a:rPr lang="ja-JP" altLang="en-US" dirty="0" smtClean="0">
                <a:solidFill>
                  <a:schemeClr val="tx1"/>
                </a:solidFill>
                <a:latin typeface="メイリオ" panose="020B0604030504040204" pitchFamily="50" charset="-128"/>
                <a:ea typeface="メイリオ" panose="020B0604030504040204" pitchFamily="50" charset="-128"/>
              </a:rPr>
              <a:t>万人の都市（圏域）では、</a:t>
            </a:r>
            <a:r>
              <a:rPr lang="ja-JP" altLang="en-US" dirty="0">
                <a:solidFill>
                  <a:schemeClr val="tx1"/>
                </a:solidFill>
                <a:latin typeface="メイリオ" panose="020B0604030504040204" pitchFamily="50" charset="-128"/>
                <a:ea typeface="メイリオ" panose="020B0604030504040204" pitchFamily="50" charset="-128"/>
              </a:rPr>
              <a:t>強度行動障害</a:t>
            </a:r>
            <a:r>
              <a:rPr lang="ja-JP" altLang="en-US" dirty="0" smtClean="0">
                <a:solidFill>
                  <a:schemeClr val="tx1"/>
                </a:solidFill>
                <a:latin typeface="メイリオ" panose="020B0604030504040204" pitchFamily="50" charset="-128"/>
                <a:ea typeface="メイリオ" panose="020B0604030504040204" pitchFamily="50" charset="-128"/>
              </a:rPr>
              <a:t>は  </a:t>
            </a:r>
            <a:r>
              <a:rPr lang="en-US" altLang="ja-JP" dirty="0" smtClean="0">
                <a:solidFill>
                  <a:schemeClr val="tx1"/>
                </a:solidFill>
                <a:latin typeface="メイリオ" panose="020B0604030504040204" pitchFamily="50" charset="-128"/>
                <a:ea typeface="メイリオ" panose="020B0604030504040204" pitchFamily="50" charset="-128"/>
              </a:rPr>
              <a:t>0</a:t>
            </a:r>
            <a:r>
              <a:rPr lang="ja-JP" altLang="en-US" dirty="0" smtClean="0">
                <a:solidFill>
                  <a:schemeClr val="tx1"/>
                </a:solidFill>
                <a:latin typeface="メイリオ" panose="020B0604030504040204" pitchFamily="50" charset="-128"/>
                <a:ea typeface="メイリオ" panose="020B0604030504040204" pitchFamily="50" charset="-128"/>
              </a:rPr>
              <a:t>人～</a:t>
            </a:r>
            <a:r>
              <a:rPr lang="en-US" altLang="ja-JP" dirty="0" smtClean="0">
                <a:solidFill>
                  <a:schemeClr val="tx1"/>
                </a:solidFill>
                <a:latin typeface="メイリオ" panose="020B0604030504040204" pitchFamily="50" charset="-128"/>
                <a:ea typeface="メイリオ" panose="020B0604030504040204" pitchFamily="50" charset="-128"/>
              </a:rPr>
              <a:t>1</a:t>
            </a:r>
            <a:r>
              <a:rPr lang="ja-JP" altLang="en-US" dirty="0" smtClean="0">
                <a:solidFill>
                  <a:schemeClr val="tx1"/>
                </a:solidFill>
                <a:latin typeface="メイリオ" panose="020B0604030504040204" pitchFamily="50" charset="-128"/>
                <a:ea typeface="メイリオ" panose="020B0604030504040204" pitchFamily="50" charset="-128"/>
              </a:rPr>
              <a:t>人</a:t>
            </a:r>
            <a:endParaRPr lang="en-US" altLang="ja-JP" dirty="0" smtClean="0">
              <a:solidFill>
                <a:schemeClr val="tx1"/>
              </a:solidFill>
              <a:latin typeface="メイリオ" panose="020B0604030504040204" pitchFamily="50" charset="-128"/>
              <a:ea typeface="メイリオ" panose="020B0604030504040204" pitchFamily="50" charset="-128"/>
            </a:endParaRPr>
          </a:p>
          <a:p>
            <a:pPr>
              <a:defRPr/>
            </a:pPr>
            <a:r>
              <a:rPr lang="ja-JP" altLang="en-US" dirty="0" smtClean="0">
                <a:solidFill>
                  <a:schemeClr val="tx1"/>
                </a:solidFill>
                <a:latin typeface="メイリオ" panose="020B0604030504040204" pitchFamily="50" charset="-128"/>
                <a:ea typeface="メイリオ" panose="020B0604030504040204" pitchFamily="50" charset="-128"/>
              </a:rPr>
              <a:t>◯　人口</a:t>
            </a:r>
            <a:r>
              <a:rPr lang="en-US" altLang="ja-JP" dirty="0" smtClean="0">
                <a:solidFill>
                  <a:schemeClr val="tx1"/>
                </a:solidFill>
                <a:latin typeface="メイリオ" panose="020B0604030504040204" pitchFamily="50" charset="-128"/>
                <a:ea typeface="メイリオ" panose="020B0604030504040204" pitchFamily="50" charset="-128"/>
              </a:rPr>
              <a:t>30</a:t>
            </a:r>
            <a:r>
              <a:rPr lang="ja-JP" altLang="en-US" dirty="0" smtClean="0">
                <a:solidFill>
                  <a:schemeClr val="tx1"/>
                </a:solidFill>
                <a:latin typeface="メイリオ" panose="020B0604030504040204" pitchFamily="50" charset="-128"/>
                <a:ea typeface="メイリオ" panose="020B0604030504040204" pitchFamily="50" charset="-128"/>
              </a:rPr>
              <a:t>万人の都市（圏域）では、強度行動障害は  </a:t>
            </a:r>
            <a:r>
              <a:rPr lang="en-US" altLang="ja-JP" dirty="0" smtClean="0">
                <a:solidFill>
                  <a:schemeClr val="tx1"/>
                </a:solidFill>
                <a:latin typeface="メイリオ" panose="020B0604030504040204" pitchFamily="50" charset="-128"/>
                <a:ea typeface="メイリオ" panose="020B0604030504040204" pitchFamily="50" charset="-128"/>
              </a:rPr>
              <a:t>2</a:t>
            </a:r>
            <a:r>
              <a:rPr lang="ja-JP" altLang="en-US" dirty="0" smtClean="0">
                <a:solidFill>
                  <a:schemeClr val="tx1"/>
                </a:solidFill>
                <a:latin typeface="メイリオ" panose="020B0604030504040204" pitchFamily="50" charset="-128"/>
                <a:ea typeface="メイリオ" panose="020B0604030504040204" pitchFamily="50" charset="-128"/>
              </a:rPr>
              <a:t>人～</a:t>
            </a:r>
            <a:r>
              <a:rPr lang="en-US" altLang="ja-JP" dirty="0" smtClean="0">
                <a:solidFill>
                  <a:schemeClr val="tx1"/>
                </a:solidFill>
                <a:latin typeface="メイリオ" panose="020B0604030504040204" pitchFamily="50" charset="-128"/>
                <a:ea typeface="メイリオ" panose="020B0604030504040204" pitchFamily="50" charset="-128"/>
              </a:rPr>
              <a:t>3</a:t>
            </a:r>
            <a:r>
              <a:rPr lang="ja-JP" altLang="en-US" dirty="0" smtClean="0">
                <a:solidFill>
                  <a:schemeClr val="tx1"/>
                </a:solidFill>
                <a:latin typeface="メイリオ" panose="020B0604030504040204" pitchFamily="50" charset="-128"/>
                <a:ea typeface="メイリオ" panose="020B0604030504040204" pitchFamily="50" charset="-128"/>
              </a:rPr>
              <a:t>人</a:t>
            </a:r>
            <a:endParaRPr lang="en-US" altLang="ja-JP" dirty="0" smtClean="0">
              <a:solidFill>
                <a:schemeClr val="tx1"/>
              </a:solidFill>
              <a:latin typeface="メイリオ" panose="020B0604030504040204" pitchFamily="50" charset="-128"/>
              <a:ea typeface="メイリオ" panose="020B0604030504040204" pitchFamily="50" charset="-128"/>
            </a:endParaRPr>
          </a:p>
          <a:p>
            <a:pPr>
              <a:defRPr/>
            </a:pPr>
            <a:r>
              <a:rPr lang="ja-JP" altLang="en-US" dirty="0" smtClean="0">
                <a:solidFill>
                  <a:schemeClr val="tx1"/>
                </a:solidFill>
                <a:latin typeface="メイリオ" panose="020B0604030504040204" pitchFamily="50" charset="-128"/>
                <a:ea typeface="メイリオ" panose="020B0604030504040204" pitchFamily="50" charset="-128"/>
              </a:rPr>
              <a:t>◯　人口</a:t>
            </a:r>
            <a:r>
              <a:rPr lang="en-US" altLang="ja-JP" dirty="0" smtClean="0">
                <a:solidFill>
                  <a:schemeClr val="tx1"/>
                </a:solidFill>
                <a:latin typeface="メイリオ" panose="020B0604030504040204" pitchFamily="50" charset="-128"/>
                <a:ea typeface="メイリオ" panose="020B0604030504040204" pitchFamily="50" charset="-128"/>
              </a:rPr>
              <a:t>60</a:t>
            </a:r>
            <a:r>
              <a:rPr lang="ja-JP" altLang="en-US" dirty="0" smtClean="0">
                <a:solidFill>
                  <a:schemeClr val="tx1"/>
                </a:solidFill>
                <a:latin typeface="メイリオ" panose="020B0604030504040204" pitchFamily="50" charset="-128"/>
                <a:ea typeface="メイリオ" panose="020B0604030504040204" pitchFamily="50" charset="-128"/>
              </a:rPr>
              <a:t>万人の都市（圏域）では、強度行動障害は  </a:t>
            </a:r>
            <a:r>
              <a:rPr lang="en-US" altLang="ja-JP" dirty="0">
                <a:solidFill>
                  <a:schemeClr val="tx1"/>
                </a:solidFill>
                <a:latin typeface="メイリオ" panose="020B0604030504040204" pitchFamily="50" charset="-128"/>
                <a:ea typeface="メイリオ" panose="020B0604030504040204" pitchFamily="50" charset="-128"/>
              </a:rPr>
              <a:t>5</a:t>
            </a:r>
            <a:r>
              <a:rPr lang="ja-JP" altLang="en-US" dirty="0" smtClean="0">
                <a:solidFill>
                  <a:schemeClr val="tx1"/>
                </a:solidFill>
                <a:latin typeface="メイリオ" panose="020B0604030504040204" pitchFamily="50" charset="-128"/>
                <a:ea typeface="メイリオ" panose="020B0604030504040204" pitchFamily="50" charset="-128"/>
              </a:rPr>
              <a:t>人</a:t>
            </a:r>
            <a:endParaRPr lang="en-US" altLang="ja-JP" dirty="0" smtClean="0">
              <a:solidFill>
                <a:schemeClr val="tx1"/>
              </a:solidFill>
              <a:latin typeface="メイリオ" panose="020B0604030504040204" pitchFamily="50" charset="-128"/>
              <a:ea typeface="メイリオ" panose="020B0604030504040204" pitchFamily="50" charset="-128"/>
            </a:endParaRPr>
          </a:p>
        </p:txBody>
      </p:sp>
      <p:sp>
        <p:nvSpPr>
          <p:cNvPr id="23" name="角丸四角形 22"/>
          <p:cNvSpPr/>
          <p:nvPr/>
        </p:nvSpPr>
        <p:spPr>
          <a:xfrm>
            <a:off x="612949" y="742950"/>
            <a:ext cx="7847763" cy="4986853"/>
          </a:xfrm>
          <a:prstGeom prst="roundRect">
            <a:avLst>
              <a:gd name="adj" fmla="val 5871"/>
            </a:avLst>
          </a:prstGeom>
          <a:noFill/>
          <a:ln cmpd="sng">
            <a:solidFill>
              <a:schemeClr val="accent3">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 name="二等辺三角形 1"/>
          <p:cNvSpPr/>
          <p:nvPr/>
        </p:nvSpPr>
        <p:spPr>
          <a:xfrm rot="10800000">
            <a:off x="4209526" y="5736458"/>
            <a:ext cx="1004836" cy="261257"/>
          </a:xfrm>
          <a:prstGeom prs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50228" y="6004371"/>
            <a:ext cx="8582757" cy="830997"/>
          </a:xfrm>
          <a:prstGeom prst="rect">
            <a:avLst/>
          </a:prstGeom>
        </p:spPr>
        <p:txBody>
          <a:bodyPr wrap="square">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どんなタイプであっても、強度行動障害は市町村・圏域単位でたくさんいるわけ</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ではない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つの事業所、１つの市町村で支援体制の構築やノウハウの蓄積を行うことはまったく現実的ではない。少なくとも人口規模</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万人～</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万人の広域で体制構築を検討する必要がある。</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093706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34620" y="137372"/>
            <a:ext cx="8848606" cy="747502"/>
          </a:xfrm>
        </p:spPr>
        <p:txBody>
          <a:bodyPr>
            <a:noAutofit/>
          </a:bodyPr>
          <a:lstStyle/>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２．研修のターゲットとする強度行動障害の</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分析</a:t>
            </a:r>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（まとめ）</a:t>
            </a: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728410" y="1916781"/>
            <a:ext cx="7970421" cy="923330"/>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1980</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年代後半</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に誕生した用語</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重度</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知的障害</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と自閉症を併せ持つ人を当初より想定</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多く</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は思春期以降から成人期前半に比較的重篤な状態になる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720137" y="3480132"/>
            <a:ext cx="7970421" cy="923330"/>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障害保健</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福祉の対象者拡大により行動障害の解釈が広がっていたが</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強度行動障害</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と急性期精神科症状や反社会的行動群とは対応が異なる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強度行動</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障害</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といって</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も関わる専門機関によりイメージが異なる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415336" y="3005885"/>
            <a:ext cx="7970421" cy="461665"/>
          </a:xfrm>
          <a:prstGeom prst="rect">
            <a:avLst/>
          </a:prstGeom>
        </p:spPr>
        <p:txBody>
          <a:bodyPr wrap="square">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行動障害の近隣</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領域</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とグラデーション</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423608" y="1399645"/>
            <a:ext cx="7970421" cy="461665"/>
          </a:xfrm>
          <a:prstGeom prst="rect">
            <a:avLst/>
          </a:prstGeom>
        </p:spPr>
        <p:txBody>
          <a:bodyPr wrap="square">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強度行動障害と</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は（定義）</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407062" y="4620348"/>
            <a:ext cx="7970421" cy="461665"/>
          </a:xfrm>
          <a:prstGeom prst="rect">
            <a:avLst/>
          </a:prstGeom>
        </p:spPr>
        <p:txBody>
          <a:bodyPr wrap="square">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ある程度広域で支援体制やノウハウ構築が必要</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720137" y="5126896"/>
            <a:ext cx="7970421" cy="923330"/>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厳密な定義より穏やかな状態像まで含めても強度</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行動</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障害者は少ない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１事業所や小規模な市町村が単独で支援体制を構築することは非現実的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都道府県</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や人口</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万人～</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60</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万人規模の圏域で体制整備が必要になる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627688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84739" y="6302389"/>
            <a:ext cx="8068826" cy="338554"/>
          </a:xfrm>
          <a:prstGeom prst="rect">
            <a:avLst/>
          </a:prstGeom>
        </p:spPr>
        <p:txBody>
          <a:bodyPr wrap="square">
            <a:spAutoFit/>
          </a:bodyPr>
          <a:lstStyle/>
          <a:p>
            <a:r>
              <a:rPr lang="en-US" altLang="ja-JP" sz="1600" dirty="0" smtClean="0">
                <a:latin typeface="メイリオ" panose="020B0604030504040204" pitchFamily="50" charset="-128"/>
                <a:ea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rPr>
              <a:t>かがやき</a:t>
            </a:r>
            <a:r>
              <a:rPr lang="en-US" altLang="ja-JP" sz="1600" dirty="0">
                <a:latin typeface="メイリオ" panose="020B0604030504040204" pitchFamily="50" charset="-128"/>
                <a:ea typeface="メイリオ" panose="020B0604030504040204" pitchFamily="50" charset="-128"/>
              </a:rPr>
              <a:t>2014</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10</a:t>
            </a:r>
            <a:r>
              <a:rPr lang="ja-JP" altLang="en-US" sz="1600" dirty="0">
                <a:latin typeface="メイリオ" panose="020B0604030504040204" pitchFamily="50" charset="-128"/>
                <a:ea typeface="メイリオ" panose="020B0604030504040204" pitchFamily="50" charset="-128"/>
              </a:rPr>
              <a:t>号（自閉症協会指導誌）　木村ひとみさんの原稿より抜粋</a:t>
            </a:r>
          </a:p>
        </p:txBody>
      </p:sp>
      <p:sp>
        <p:nvSpPr>
          <p:cNvPr id="5" name="メモ 4"/>
          <p:cNvSpPr/>
          <p:nvPr/>
        </p:nvSpPr>
        <p:spPr>
          <a:xfrm>
            <a:off x="593603" y="1332122"/>
            <a:ext cx="8068826" cy="4706937"/>
          </a:xfrm>
          <a:prstGeom prst="foldedCorner">
            <a:avLst>
              <a:gd name="adj" fmla="val 12021"/>
            </a:avLst>
          </a:prstGeom>
          <a:solidFill>
            <a:schemeClr val="accent3">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algn="just">
              <a:spcAft>
                <a:spcPts val="2400"/>
              </a:spcAft>
              <a:buClr>
                <a:schemeClr val="tx1">
                  <a:lumMod val="85000"/>
                  <a:lumOff val="15000"/>
                </a:schemeClr>
              </a:buClr>
              <a:buSzPct val="70000"/>
            </a:pPr>
            <a:endParaRPr lang="en-US" altLang="ja-JP" sz="2000" dirty="0" smtClean="0">
              <a:solidFill>
                <a:schemeClr val="tx1">
                  <a:lumMod val="95000"/>
                  <a:lumOff val="5000"/>
                </a:schemeClr>
              </a:solidFill>
              <a:latin typeface="メイリオ" pitchFamily="50" charset="-128"/>
              <a:ea typeface="メイリオ" pitchFamily="50" charset="-128"/>
              <a:cs typeface="メイリオ" pitchFamily="50" charset="-128"/>
            </a:endParaRPr>
          </a:p>
          <a:p>
            <a:pPr marL="180975" algn="just">
              <a:spcAft>
                <a:spcPts val="2400"/>
              </a:spcAft>
              <a:buClr>
                <a:schemeClr val="tx1">
                  <a:lumMod val="85000"/>
                  <a:lumOff val="15000"/>
                </a:schemeClr>
              </a:buClr>
              <a:buSzPct val="70000"/>
            </a:pPr>
            <a:r>
              <a:rPr lang="en-US" altLang="ja-JP" sz="2000" dirty="0" smtClean="0">
                <a:solidFill>
                  <a:schemeClr val="tx1">
                    <a:lumMod val="95000"/>
                    <a:lumOff val="5000"/>
                  </a:schemeClr>
                </a:solidFill>
                <a:latin typeface="メイリオ" pitchFamily="50" charset="-128"/>
                <a:ea typeface="メイリオ" pitchFamily="50" charset="-128"/>
                <a:cs typeface="メイリオ" pitchFamily="50" charset="-128"/>
              </a:rPr>
              <a:t>27</a:t>
            </a:r>
            <a:r>
              <a:rPr lang="ja-JP" altLang="en-US" sz="2000" dirty="0">
                <a:solidFill>
                  <a:schemeClr val="tx1">
                    <a:lumMod val="95000"/>
                    <a:lumOff val="5000"/>
                  </a:schemeClr>
                </a:solidFill>
                <a:latin typeface="メイリオ" pitchFamily="50" charset="-128"/>
                <a:ea typeface="メイリオ" pitchFamily="50" charset="-128"/>
                <a:cs typeface="メイリオ" pitchFamily="50" charset="-128"/>
              </a:rPr>
              <a:t>才になる自閉症の息子も幼児期、学齢期から飛び出しや破壊行為が続き、専門施設の入所を経験し、視覚的なサポートを使いながら暮らしておりましたが、</a:t>
            </a:r>
            <a:r>
              <a:rPr lang="en-US" altLang="ja-JP" sz="2000" dirty="0">
                <a:solidFill>
                  <a:schemeClr val="tx1">
                    <a:lumMod val="95000"/>
                    <a:lumOff val="5000"/>
                  </a:schemeClr>
                </a:solidFill>
                <a:latin typeface="メイリオ" pitchFamily="50" charset="-128"/>
                <a:ea typeface="メイリオ" pitchFamily="50" charset="-128"/>
                <a:cs typeface="メイリオ" pitchFamily="50" charset="-128"/>
              </a:rPr>
              <a:t>23</a:t>
            </a:r>
            <a:r>
              <a:rPr lang="ja-JP" altLang="en-US" sz="2000" dirty="0">
                <a:solidFill>
                  <a:schemeClr val="tx1">
                    <a:lumMod val="95000"/>
                    <a:lumOff val="5000"/>
                  </a:schemeClr>
                </a:solidFill>
                <a:latin typeface="メイリオ" pitchFamily="50" charset="-128"/>
                <a:ea typeface="メイリオ" pitchFamily="50" charset="-128"/>
                <a:cs typeface="メイリオ" pitchFamily="50" charset="-128"/>
              </a:rPr>
              <a:t>才頃から破壊や自傷が急に増え、</a:t>
            </a:r>
            <a:r>
              <a:rPr lang="en-US" altLang="ja-JP" sz="2000" dirty="0">
                <a:solidFill>
                  <a:schemeClr val="tx1">
                    <a:lumMod val="95000"/>
                    <a:lumOff val="5000"/>
                  </a:schemeClr>
                </a:solidFill>
                <a:latin typeface="メイリオ" pitchFamily="50" charset="-128"/>
                <a:ea typeface="メイリオ" pitchFamily="50" charset="-128"/>
                <a:cs typeface="メイリオ" pitchFamily="50" charset="-128"/>
              </a:rPr>
              <a:t>24</a:t>
            </a:r>
            <a:r>
              <a:rPr lang="ja-JP" altLang="en-US" sz="2000" dirty="0">
                <a:solidFill>
                  <a:schemeClr val="tx1">
                    <a:lumMod val="95000"/>
                    <a:lumOff val="5000"/>
                  </a:schemeClr>
                </a:solidFill>
                <a:latin typeface="メイリオ" pitchFamily="50" charset="-128"/>
                <a:ea typeface="メイリオ" pitchFamily="50" charset="-128"/>
                <a:cs typeface="メイリオ" pitchFamily="50" charset="-128"/>
              </a:rPr>
              <a:t>才の秋には家での生活が破綻し緊急入院となりました。その後、家に戻っても同じことの繰り返しになることは目に見えていましたし、二度と家には戻りたくないという本人の強い要求がありましたので、彼の生活の場を探し始めました。県内外の入所施設にあたってみましたが、受け入れ先がないのです。行政の担当者も努力してくださいましたがなかなか見つかりません。病院からは医療としてできることはもうないので一日も早く退院をと迫られ、家に帰されたら二人で死ぬしか無いのではというギリギリの状態でした。一番入所施設の助けを必要とする時に門を閉じられるのだという現実を突きつけられ愕然としました。</a:t>
            </a:r>
          </a:p>
        </p:txBody>
      </p:sp>
      <p:sp>
        <p:nvSpPr>
          <p:cNvPr id="6" name="タイトル 3"/>
          <p:cNvSpPr txBox="1">
            <a:spLocks/>
          </p:cNvSpPr>
          <p:nvPr/>
        </p:nvSpPr>
        <p:spPr>
          <a:xfrm>
            <a:off x="90528" y="131408"/>
            <a:ext cx="8848606" cy="747502"/>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３．強度行動障害研究の経過を</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整理</a:t>
            </a: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41160" y="841298"/>
            <a:ext cx="8068826" cy="33855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rPr>
              <a:t>強度行動</a:t>
            </a:r>
            <a:r>
              <a:rPr lang="ja-JP" altLang="en-US" sz="1600" dirty="0" smtClean="0">
                <a:latin typeface="メイリオ" panose="020B0604030504040204" pitchFamily="50" charset="-128"/>
                <a:ea typeface="メイリオ" panose="020B0604030504040204" pitchFamily="50" charset="-128"/>
              </a:rPr>
              <a:t>障害のある人を支える施設・障害福祉サービスは格段に増えているが・・・</a:t>
            </a:r>
            <a:endParaRPr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98158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0629" y="86249"/>
            <a:ext cx="8229600" cy="677862"/>
          </a:xfrm>
        </p:spPr>
        <p:txBody>
          <a:bodyPr rtlCol="0" anchor="b">
            <a:noAutofit/>
          </a:bodyPr>
          <a:lstStyle/>
          <a:p>
            <a:pPr>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強度行動障害研究の経過を</a:t>
            </a: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整理①</a:t>
            </a:r>
            <a:endParaRPr lang="ja-JP" altLang="en-US" sz="3600" dirty="0">
              <a:solidFill>
                <a:schemeClr val="tx1">
                  <a:lumMod val="85000"/>
                  <a:lumOff val="15000"/>
                </a:schemeClr>
              </a:solidFill>
              <a:latin typeface="メイリオ" pitchFamily="50" charset="-128"/>
              <a:ea typeface="メイリオ" pitchFamily="50" charset="-128"/>
              <a:cs typeface="メイリオ" pitchFamily="50" charset="-128"/>
            </a:endParaRPr>
          </a:p>
        </p:txBody>
      </p:sp>
      <p:cxnSp>
        <p:nvCxnSpPr>
          <p:cNvPr id="16" name="直線コネクタ 15"/>
          <p:cNvCxnSpPr/>
          <p:nvPr/>
        </p:nvCxnSpPr>
        <p:spPr>
          <a:xfrm flipH="1">
            <a:off x="1728886" y="2546873"/>
            <a:ext cx="23812" cy="1512000"/>
          </a:xfrm>
          <a:prstGeom prst="line">
            <a:avLst/>
          </a:prstGeom>
          <a:ln w="28575">
            <a:solidFill>
              <a:schemeClr val="accent3">
                <a:lumMod val="50000"/>
              </a:schemeClr>
            </a:solidFill>
            <a:prstDash val="sysDot"/>
            <a:tailEnd type="triangle" w="lg" len="lg"/>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7580411" y="3639461"/>
            <a:ext cx="0" cy="468000"/>
          </a:xfrm>
          <a:prstGeom prst="line">
            <a:avLst/>
          </a:prstGeom>
          <a:ln w="28575">
            <a:solidFill>
              <a:schemeClr val="accent3">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flipH="1">
            <a:off x="4508598" y="2851673"/>
            <a:ext cx="0" cy="1224000"/>
          </a:xfrm>
          <a:prstGeom prst="line">
            <a:avLst/>
          </a:prstGeom>
          <a:ln w="28575">
            <a:solidFill>
              <a:schemeClr val="accent3">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8198" name="グループ化 24"/>
          <p:cNvGrpSpPr>
            <a:grpSpLocks/>
          </p:cNvGrpSpPr>
          <p:nvPr/>
        </p:nvGrpSpPr>
        <p:grpSpPr bwMode="auto">
          <a:xfrm>
            <a:off x="6062761" y="2863173"/>
            <a:ext cx="2801937" cy="776288"/>
            <a:chOff x="5752730" y="5518160"/>
            <a:chExt cx="2800900" cy="776084"/>
          </a:xfrm>
        </p:grpSpPr>
        <p:grpSp>
          <p:nvGrpSpPr>
            <p:cNvPr id="8226" name="グループ化 34"/>
            <p:cNvGrpSpPr>
              <a:grpSpLocks/>
            </p:cNvGrpSpPr>
            <p:nvPr/>
          </p:nvGrpSpPr>
          <p:grpSpPr bwMode="auto">
            <a:xfrm>
              <a:off x="5853630" y="5790244"/>
              <a:ext cx="2700000" cy="504000"/>
              <a:chOff x="5649159" y="4369300"/>
              <a:chExt cx="2700000" cy="504000"/>
            </a:xfrm>
          </p:grpSpPr>
          <p:sp>
            <p:nvSpPr>
              <p:cNvPr id="36" name="角丸四角形 35"/>
              <p:cNvSpPr/>
              <p:nvPr/>
            </p:nvSpPr>
            <p:spPr>
              <a:xfrm>
                <a:off x="5649822" y="4368607"/>
                <a:ext cx="2699337" cy="504693"/>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37" name="テキスト ボックス 36"/>
              <p:cNvSpPr txBox="1"/>
              <p:nvPr/>
            </p:nvSpPr>
            <p:spPr>
              <a:xfrm>
                <a:off x="5883097" y="4467006"/>
                <a:ext cx="2261350" cy="369790"/>
              </a:xfrm>
              <a:prstGeom prst="rect">
                <a:avLst/>
              </a:prstGeom>
              <a:noFill/>
            </p:spPr>
            <p:txBody>
              <a:bodyPr wrap="none">
                <a:spAutoFit/>
              </a:bodyPr>
              <a:lstStyle/>
              <a:p>
                <a:pPr algn="ctr" eaLnBrk="1" fontAlgn="auto" hangingPunct="1">
                  <a:spcBef>
                    <a:spcPts val="0"/>
                  </a:spcBef>
                  <a:spcAft>
                    <a:spcPts val="0"/>
                  </a:spcAft>
                  <a:defRPr/>
                </a:pP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自閉症の診断の手引</a:t>
                </a:r>
                <a:endParaRPr lang="en-US" altLang="ja-JP" dirty="0">
                  <a:solidFill>
                    <a:schemeClr val="tx1">
                      <a:lumMod val="85000"/>
                      <a:lumOff val="15000"/>
                    </a:schemeClr>
                  </a:solidFill>
                  <a:latin typeface="メイリオ" pitchFamily="50" charset="-128"/>
                  <a:ea typeface="メイリオ" pitchFamily="50" charset="-128"/>
                  <a:cs typeface="メイリオ" pitchFamily="50" charset="-128"/>
                </a:endParaRPr>
              </a:p>
            </p:txBody>
          </p:sp>
        </p:grpSp>
        <p:sp>
          <p:nvSpPr>
            <p:cNvPr id="39" name="テキスト ボックス 38"/>
            <p:cNvSpPr txBox="1"/>
            <p:nvPr/>
          </p:nvSpPr>
          <p:spPr>
            <a:xfrm>
              <a:off x="5752730" y="5518160"/>
              <a:ext cx="812499" cy="307894"/>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1978</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grpSp>
      <p:grpSp>
        <p:nvGrpSpPr>
          <p:cNvPr id="8199" name="グループ化 20"/>
          <p:cNvGrpSpPr>
            <a:grpSpLocks/>
          </p:cNvGrpSpPr>
          <p:nvPr/>
        </p:nvGrpSpPr>
        <p:grpSpPr bwMode="auto">
          <a:xfrm>
            <a:off x="3090961" y="5491741"/>
            <a:ext cx="2800350" cy="749300"/>
            <a:chOff x="5753156" y="4251052"/>
            <a:chExt cx="2800474" cy="748734"/>
          </a:xfrm>
        </p:grpSpPr>
        <p:grpSp>
          <p:nvGrpSpPr>
            <p:cNvPr id="8222" name="グループ化 17"/>
            <p:cNvGrpSpPr>
              <a:grpSpLocks/>
            </p:cNvGrpSpPr>
            <p:nvPr/>
          </p:nvGrpSpPr>
          <p:grpSpPr bwMode="auto">
            <a:xfrm>
              <a:off x="5853630" y="4495786"/>
              <a:ext cx="2700000" cy="504000"/>
              <a:chOff x="5649159" y="4369300"/>
              <a:chExt cx="2700000" cy="504000"/>
            </a:xfrm>
          </p:grpSpPr>
          <p:sp>
            <p:nvSpPr>
              <p:cNvPr id="11" name="角丸四角形 10"/>
              <p:cNvSpPr/>
              <p:nvPr/>
            </p:nvSpPr>
            <p:spPr>
              <a:xfrm>
                <a:off x="5648701" y="4368856"/>
                <a:ext cx="2700458" cy="504444"/>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33" name="テキスト ボックス 32"/>
              <p:cNvSpPr txBox="1"/>
              <p:nvPr/>
            </p:nvSpPr>
            <p:spPr>
              <a:xfrm>
                <a:off x="5997967" y="4467207"/>
                <a:ext cx="2030503" cy="369609"/>
              </a:xfrm>
              <a:prstGeom prst="rect">
                <a:avLst/>
              </a:prstGeom>
              <a:noFill/>
            </p:spPr>
            <p:txBody>
              <a:bodyPr wrap="none">
                <a:spAutoFit/>
              </a:bodyPr>
              <a:lstStyle/>
              <a:p>
                <a:pPr algn="ctr" eaLnBrk="1" fontAlgn="auto" hangingPunct="1">
                  <a:spcBef>
                    <a:spcPts val="0"/>
                  </a:spcBef>
                  <a:spcAft>
                    <a:spcPts val="0"/>
                  </a:spcAft>
                  <a:defRPr/>
                </a:pP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強度行動障害研究</a:t>
                </a:r>
                <a:endParaRPr lang="en-US" altLang="ja-JP" dirty="0">
                  <a:solidFill>
                    <a:schemeClr val="tx1">
                      <a:lumMod val="85000"/>
                      <a:lumOff val="15000"/>
                    </a:schemeClr>
                  </a:solidFill>
                  <a:latin typeface="メイリオ" pitchFamily="50" charset="-128"/>
                  <a:ea typeface="メイリオ" pitchFamily="50" charset="-128"/>
                  <a:cs typeface="メイリオ" pitchFamily="50" charset="-128"/>
                </a:endParaRPr>
              </a:p>
            </p:txBody>
          </p:sp>
        </p:grpSp>
        <p:sp>
          <p:nvSpPr>
            <p:cNvPr id="40" name="テキスト ボックス 39"/>
            <p:cNvSpPr txBox="1"/>
            <p:nvPr/>
          </p:nvSpPr>
          <p:spPr>
            <a:xfrm>
              <a:off x="5753156" y="4251052"/>
              <a:ext cx="992231" cy="307742"/>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1988</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grpSp>
      <p:grpSp>
        <p:nvGrpSpPr>
          <p:cNvPr id="8200" name="グループ化 19"/>
          <p:cNvGrpSpPr>
            <a:grpSpLocks/>
          </p:cNvGrpSpPr>
          <p:nvPr/>
        </p:nvGrpSpPr>
        <p:grpSpPr bwMode="auto">
          <a:xfrm>
            <a:off x="277911" y="1775348"/>
            <a:ext cx="2801937" cy="747713"/>
            <a:chOff x="5753156" y="2969422"/>
            <a:chExt cx="2800474" cy="747610"/>
          </a:xfrm>
        </p:grpSpPr>
        <p:grpSp>
          <p:nvGrpSpPr>
            <p:cNvPr id="8218" name="グループ化 18"/>
            <p:cNvGrpSpPr>
              <a:grpSpLocks/>
            </p:cNvGrpSpPr>
            <p:nvPr/>
          </p:nvGrpSpPr>
          <p:grpSpPr bwMode="auto">
            <a:xfrm>
              <a:off x="5853630" y="3212976"/>
              <a:ext cx="2700000" cy="504056"/>
              <a:chOff x="5853630" y="2996952"/>
              <a:chExt cx="2700000" cy="504056"/>
            </a:xfrm>
          </p:grpSpPr>
          <p:sp>
            <p:nvSpPr>
              <p:cNvPr id="10" name="角丸四角形 9"/>
              <p:cNvSpPr/>
              <p:nvPr/>
            </p:nvSpPr>
            <p:spPr>
              <a:xfrm>
                <a:off x="5853116" y="2996252"/>
                <a:ext cx="2700514" cy="504756"/>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32" name="テキスト ボックス 31"/>
              <p:cNvSpPr txBox="1"/>
              <p:nvPr/>
            </p:nvSpPr>
            <p:spPr>
              <a:xfrm>
                <a:off x="6327531" y="3093076"/>
                <a:ext cx="1800871" cy="369837"/>
              </a:xfrm>
              <a:prstGeom prst="rect">
                <a:avLst/>
              </a:prstGeom>
              <a:noFill/>
            </p:spPr>
            <p:txBody>
              <a:bodyPr wrap="none">
                <a:spAutoFit/>
              </a:bodyPr>
              <a:lstStyle/>
              <a:p>
                <a:pPr algn="ctr" eaLnBrk="1" fontAlgn="auto" hangingPunct="1">
                  <a:spcBef>
                    <a:spcPts val="0"/>
                  </a:spcBef>
                  <a:spcAft>
                    <a:spcPts val="0"/>
                  </a:spcAft>
                  <a:defRPr/>
                </a:pP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動く重症児対策</a:t>
                </a:r>
              </a:p>
            </p:txBody>
          </p:sp>
        </p:grpSp>
        <p:sp>
          <p:nvSpPr>
            <p:cNvPr id="41" name="テキスト ボックス 40"/>
            <p:cNvSpPr txBox="1"/>
            <p:nvPr/>
          </p:nvSpPr>
          <p:spPr>
            <a:xfrm>
              <a:off x="5753156" y="2969422"/>
              <a:ext cx="1351844" cy="307933"/>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1960</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年代後半</a:t>
              </a:r>
            </a:p>
          </p:txBody>
        </p:sp>
      </p:grpSp>
      <p:grpSp>
        <p:nvGrpSpPr>
          <p:cNvPr id="8201" name="グループ化 2"/>
          <p:cNvGrpSpPr>
            <a:grpSpLocks/>
          </p:cNvGrpSpPr>
          <p:nvPr/>
        </p:nvGrpSpPr>
        <p:grpSpPr bwMode="auto">
          <a:xfrm>
            <a:off x="6707286" y="1151461"/>
            <a:ext cx="1657350" cy="1893887"/>
            <a:chOff x="6948264" y="4489889"/>
            <a:chExt cx="1656184" cy="1894268"/>
          </a:xfrm>
        </p:grpSpPr>
        <p:sp>
          <p:nvSpPr>
            <p:cNvPr id="48" name="角丸四角形 47"/>
            <p:cNvSpPr/>
            <p:nvPr/>
          </p:nvSpPr>
          <p:spPr>
            <a:xfrm>
              <a:off x="6948264" y="4489889"/>
              <a:ext cx="1656184" cy="741511"/>
            </a:xfrm>
            <a:prstGeom prst="roundRect">
              <a:avLst/>
            </a:prstGeom>
            <a:noFill/>
            <a:ln cmpd="sng">
              <a:solidFill>
                <a:schemeClr val="accent3">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9" name="テキスト ボックス 48"/>
            <p:cNvSpPr txBox="1"/>
            <p:nvPr/>
          </p:nvSpPr>
          <p:spPr>
            <a:xfrm>
              <a:off x="7027583" y="4585158"/>
              <a:ext cx="1505477" cy="585905"/>
            </a:xfrm>
            <a:prstGeom prst="rect">
              <a:avLst/>
            </a:prstGeom>
            <a:noFill/>
          </p:spPr>
          <p:txBody>
            <a:bodyPr>
              <a:spAutoFit/>
            </a:bodyPr>
            <a:lstStyle/>
            <a:p>
              <a:pPr algn="ctr" eaLnBrk="1" fontAlgn="auto" hangingPunct="1">
                <a:spcBef>
                  <a:spcPts val="0"/>
                </a:spcBef>
                <a:spcAft>
                  <a:spcPts val="0"/>
                </a:spcAft>
                <a:defRPr/>
              </a:pPr>
              <a:r>
                <a:rPr lang="ja-JP" altLang="en-US" sz="1600" dirty="0">
                  <a:solidFill>
                    <a:schemeClr val="tx1">
                      <a:lumMod val="85000"/>
                      <a:lumOff val="15000"/>
                    </a:schemeClr>
                  </a:solidFill>
                  <a:latin typeface="メイリオ" pitchFamily="50" charset="-128"/>
                  <a:ea typeface="メイリオ" pitchFamily="50" charset="-128"/>
                  <a:cs typeface="メイリオ" pitchFamily="50" charset="-128"/>
                </a:rPr>
                <a:t>自閉症</a:t>
              </a:r>
              <a:endParaRPr lang="en-US" altLang="ja-JP" sz="1600" dirty="0">
                <a:solidFill>
                  <a:schemeClr val="tx1">
                    <a:lumMod val="85000"/>
                    <a:lumOff val="15000"/>
                  </a:schemeClr>
                </a:solidFill>
                <a:latin typeface="メイリオ" pitchFamily="50" charset="-128"/>
                <a:ea typeface="メイリオ" pitchFamily="50" charset="-128"/>
                <a:cs typeface="メイリオ" pitchFamily="50" charset="-128"/>
              </a:endParaRPr>
            </a:p>
            <a:p>
              <a:pPr algn="ctr" eaLnBrk="1" fontAlgn="auto" hangingPunct="1">
                <a:spcBef>
                  <a:spcPts val="0"/>
                </a:spcBef>
                <a:spcAft>
                  <a:spcPts val="0"/>
                </a:spcAft>
                <a:defRPr/>
              </a:pPr>
              <a:r>
                <a:rPr lang="ja-JP" altLang="en-US" sz="1600" dirty="0">
                  <a:solidFill>
                    <a:schemeClr val="tx1">
                      <a:lumMod val="85000"/>
                      <a:lumOff val="15000"/>
                    </a:schemeClr>
                  </a:solidFill>
                  <a:latin typeface="メイリオ" pitchFamily="50" charset="-128"/>
                  <a:ea typeface="メイリオ" pitchFamily="50" charset="-128"/>
                  <a:cs typeface="メイリオ" pitchFamily="50" charset="-128"/>
                </a:rPr>
                <a:t>症例報告</a:t>
              </a:r>
            </a:p>
          </p:txBody>
        </p:sp>
        <p:cxnSp>
          <p:nvCxnSpPr>
            <p:cNvPr id="50" name="直線コネクタ 49"/>
            <p:cNvCxnSpPr/>
            <p:nvPr/>
          </p:nvCxnSpPr>
          <p:spPr>
            <a:xfrm>
              <a:off x="7820775" y="5231400"/>
              <a:ext cx="0" cy="1152757"/>
            </a:xfrm>
            <a:prstGeom prst="line">
              <a:avLst/>
            </a:prstGeom>
            <a:ln w="28575">
              <a:solidFill>
                <a:schemeClr val="accent3">
                  <a:lumMod val="50000"/>
                </a:schemeClr>
              </a:solidFill>
              <a:prstDash val="sysDot"/>
              <a:tailEnd type="triangle" w="lg" len="lg"/>
            </a:ln>
          </p:spPr>
          <p:style>
            <a:lnRef idx="1">
              <a:schemeClr val="accent1"/>
            </a:lnRef>
            <a:fillRef idx="0">
              <a:schemeClr val="accent1"/>
            </a:fillRef>
            <a:effectRef idx="0">
              <a:schemeClr val="accent1"/>
            </a:effectRef>
            <a:fontRef idx="minor">
              <a:schemeClr val="tx1"/>
            </a:fontRef>
          </p:style>
        </p:cxnSp>
      </p:grpSp>
      <p:sp>
        <p:nvSpPr>
          <p:cNvPr id="51" name="テキスト ボックス 50"/>
          <p:cNvSpPr txBox="1"/>
          <p:nvPr/>
        </p:nvSpPr>
        <p:spPr>
          <a:xfrm>
            <a:off x="6707286" y="872061"/>
            <a:ext cx="814387" cy="307975"/>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1953</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grpSp>
        <p:nvGrpSpPr>
          <p:cNvPr id="8203" name="グループ化 51"/>
          <p:cNvGrpSpPr>
            <a:grpSpLocks/>
          </p:cNvGrpSpPr>
          <p:nvPr/>
        </p:nvGrpSpPr>
        <p:grpSpPr bwMode="auto">
          <a:xfrm>
            <a:off x="3157636" y="2110311"/>
            <a:ext cx="2800350" cy="747712"/>
            <a:chOff x="5753156" y="2969422"/>
            <a:chExt cx="2800474" cy="747610"/>
          </a:xfrm>
        </p:grpSpPr>
        <p:grpSp>
          <p:nvGrpSpPr>
            <p:cNvPr id="8211" name="グループ化 52"/>
            <p:cNvGrpSpPr>
              <a:grpSpLocks/>
            </p:cNvGrpSpPr>
            <p:nvPr/>
          </p:nvGrpSpPr>
          <p:grpSpPr bwMode="auto">
            <a:xfrm>
              <a:off x="5853630" y="3212976"/>
              <a:ext cx="2700000" cy="504056"/>
              <a:chOff x="5853630" y="2996952"/>
              <a:chExt cx="2700000" cy="504056"/>
            </a:xfrm>
          </p:grpSpPr>
          <p:sp>
            <p:nvSpPr>
              <p:cNvPr id="55" name="角丸四角形 54"/>
              <p:cNvSpPr/>
              <p:nvPr/>
            </p:nvSpPr>
            <p:spPr>
              <a:xfrm>
                <a:off x="5853172" y="2996252"/>
                <a:ext cx="2700458" cy="504756"/>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56" name="テキスト ボックス 55"/>
              <p:cNvSpPr txBox="1"/>
              <p:nvPr/>
            </p:nvSpPr>
            <p:spPr>
              <a:xfrm>
                <a:off x="5967477" y="3093077"/>
                <a:ext cx="2519475" cy="307933"/>
              </a:xfrm>
              <a:prstGeom prst="rect">
                <a:avLst/>
              </a:prstGeom>
              <a:noFill/>
            </p:spPr>
            <p:txBody>
              <a:bodyPr wrap="none">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医療効果を期待されない入院</a:t>
                </a:r>
              </a:p>
            </p:txBody>
          </p:sp>
        </p:grpSp>
        <p:sp>
          <p:nvSpPr>
            <p:cNvPr id="54" name="テキスト ボックス 53"/>
            <p:cNvSpPr txBox="1"/>
            <p:nvPr/>
          </p:nvSpPr>
          <p:spPr>
            <a:xfrm>
              <a:off x="5753156" y="2969422"/>
              <a:ext cx="1351022" cy="307933"/>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1970</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年代前半</a:t>
              </a:r>
            </a:p>
          </p:txBody>
        </p:sp>
      </p:grpSp>
      <p:sp>
        <p:nvSpPr>
          <p:cNvPr id="57" name="角丸四角形 56"/>
          <p:cNvSpPr/>
          <p:nvPr/>
        </p:nvSpPr>
        <p:spPr>
          <a:xfrm>
            <a:off x="852586" y="4076992"/>
            <a:ext cx="7512050" cy="1217613"/>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cxnSp>
        <p:nvCxnSpPr>
          <p:cNvPr id="60" name="直線コネクタ 59"/>
          <p:cNvCxnSpPr/>
          <p:nvPr/>
        </p:nvCxnSpPr>
        <p:spPr>
          <a:xfrm>
            <a:off x="4510186" y="5292616"/>
            <a:ext cx="0" cy="432000"/>
          </a:xfrm>
          <a:prstGeom prst="line">
            <a:avLst/>
          </a:prstGeom>
          <a:ln w="28575">
            <a:solidFill>
              <a:schemeClr val="accent3">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3" name="グループ化 2"/>
          <p:cNvGrpSpPr/>
          <p:nvPr/>
        </p:nvGrpSpPr>
        <p:grpSpPr>
          <a:xfrm>
            <a:off x="954186" y="4205580"/>
            <a:ext cx="7410450" cy="982662"/>
            <a:chOff x="954186" y="4532836"/>
            <a:chExt cx="7410450" cy="982662"/>
          </a:xfrm>
        </p:grpSpPr>
        <p:sp>
          <p:nvSpPr>
            <p:cNvPr id="58" name="テキスト ボックス 57"/>
            <p:cNvSpPr txBox="1"/>
            <p:nvPr/>
          </p:nvSpPr>
          <p:spPr>
            <a:xfrm>
              <a:off x="2167036" y="5147198"/>
              <a:ext cx="6186487" cy="368300"/>
            </a:xfrm>
            <a:prstGeom prst="rect">
              <a:avLst/>
            </a:prstGeom>
            <a:noFill/>
          </p:spPr>
          <p:txBody>
            <a:bodyPr wrap="none">
              <a:spAutoFit/>
            </a:bodyPr>
            <a:lstStyle/>
            <a:p>
              <a:pPr algn="ctr" eaLnBrk="1" fontAlgn="auto" hangingPunct="1">
                <a:spcBef>
                  <a:spcPts val="0"/>
                </a:spcBef>
                <a:spcAft>
                  <a:spcPts val="0"/>
                </a:spcAft>
                <a:defRPr/>
              </a:pP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重度・最重度の知的障害の認知特性理解（自閉症の診断）</a:t>
              </a:r>
              <a:endParaRPr lang="en-US" altLang="ja-JP"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59" name="テキスト ボックス 58"/>
            <p:cNvSpPr txBox="1"/>
            <p:nvPr/>
          </p:nvSpPr>
          <p:spPr>
            <a:xfrm>
              <a:off x="954186" y="5177361"/>
              <a:ext cx="1352550" cy="307975"/>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1980</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年代中旬</a:t>
              </a:r>
            </a:p>
          </p:txBody>
        </p:sp>
        <p:sp>
          <p:nvSpPr>
            <p:cNvPr id="64" name="テキスト ボックス 63"/>
            <p:cNvSpPr txBox="1"/>
            <p:nvPr/>
          </p:nvSpPr>
          <p:spPr>
            <a:xfrm>
              <a:off x="954186" y="4540773"/>
              <a:ext cx="812800" cy="307975"/>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1979</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sp>
          <p:nvSpPr>
            <p:cNvPr id="65" name="テキスト ボックス 64"/>
            <p:cNvSpPr txBox="1"/>
            <p:nvPr/>
          </p:nvSpPr>
          <p:spPr>
            <a:xfrm>
              <a:off x="1716186" y="4532836"/>
              <a:ext cx="6648450" cy="369887"/>
            </a:xfrm>
            <a:prstGeom prst="rect">
              <a:avLst/>
            </a:prstGeom>
            <a:noFill/>
          </p:spPr>
          <p:txBody>
            <a:bodyPr wrap="none">
              <a:spAutoFit/>
            </a:bodyPr>
            <a:lstStyle/>
            <a:p>
              <a:pPr algn="ctr" eaLnBrk="1" fontAlgn="auto" hangingPunct="1">
                <a:spcBef>
                  <a:spcPts val="0"/>
                </a:spcBef>
                <a:spcAft>
                  <a:spcPts val="0"/>
                </a:spcAft>
                <a:defRPr/>
              </a:pP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学校基本法改正（養護学校義務化）→　児童の入院・入所減る</a:t>
              </a:r>
              <a:endParaRPr lang="en-US" altLang="ja-JP"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66" name="テキスト ボックス 65"/>
            <p:cNvSpPr txBox="1"/>
            <p:nvPr/>
          </p:nvSpPr>
          <p:spPr>
            <a:xfrm>
              <a:off x="1832073" y="4828111"/>
              <a:ext cx="6416675" cy="369887"/>
            </a:xfrm>
            <a:prstGeom prst="rect">
              <a:avLst/>
            </a:prstGeom>
            <a:noFill/>
          </p:spPr>
          <p:txBody>
            <a:bodyPr wrap="none">
              <a:spAutoFit/>
            </a:bodyPr>
            <a:lstStyle/>
            <a:p>
              <a:pPr algn="ctr" eaLnBrk="1" fontAlgn="auto" hangingPunct="1">
                <a:spcBef>
                  <a:spcPts val="0"/>
                </a:spcBef>
                <a:spcAft>
                  <a:spcPts val="0"/>
                </a:spcAft>
                <a:defRPr/>
              </a:pP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一部の知的障害児施設で重度の行動障害のある児童が増える</a:t>
              </a:r>
              <a:endParaRPr lang="en-US" altLang="ja-JP" dirty="0">
                <a:solidFill>
                  <a:schemeClr val="tx1">
                    <a:lumMod val="85000"/>
                    <a:lumOff val="15000"/>
                  </a:schemeClr>
                </a:solidFill>
                <a:latin typeface="メイリオ" pitchFamily="50" charset="-128"/>
                <a:ea typeface="メイリオ" pitchFamily="50" charset="-128"/>
                <a:cs typeface="メイリオ" pitchFamily="50" charset="-128"/>
              </a:endParaRPr>
            </a:p>
          </p:txBody>
        </p:sp>
      </p:grpSp>
    </p:spTree>
    <p:extLst>
      <p:ext uri="{BB962C8B-B14F-4D97-AF65-F5344CB8AC3E}">
        <p14:creationId xmlns:p14="http://schemas.microsoft.com/office/powerpoint/2010/main" val="11085950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線コネクタ 15"/>
          <p:cNvCxnSpPr/>
          <p:nvPr/>
        </p:nvCxnSpPr>
        <p:spPr>
          <a:xfrm>
            <a:off x="1757265" y="3423664"/>
            <a:ext cx="4762" cy="315913"/>
          </a:xfrm>
          <a:prstGeom prst="line">
            <a:avLst/>
          </a:prstGeom>
          <a:ln w="28575">
            <a:solidFill>
              <a:schemeClr val="accent3">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endCxn id="10" idx="0"/>
          </p:cNvCxnSpPr>
          <p:nvPr/>
        </p:nvCxnSpPr>
        <p:spPr>
          <a:xfrm flipH="1">
            <a:off x="1763615" y="2425127"/>
            <a:ext cx="1560512" cy="517525"/>
          </a:xfrm>
          <a:prstGeom prst="line">
            <a:avLst/>
          </a:prstGeom>
          <a:ln w="28575">
            <a:solidFill>
              <a:schemeClr val="accent3">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10245" name="グループ化 20"/>
          <p:cNvGrpSpPr>
            <a:grpSpLocks/>
          </p:cNvGrpSpPr>
          <p:nvPr/>
        </p:nvGrpSpPr>
        <p:grpSpPr bwMode="auto">
          <a:xfrm>
            <a:off x="3001865" y="1737739"/>
            <a:ext cx="2800350" cy="749300"/>
            <a:chOff x="5753156" y="4251052"/>
            <a:chExt cx="2800474" cy="748734"/>
          </a:xfrm>
        </p:grpSpPr>
        <p:grpSp>
          <p:nvGrpSpPr>
            <p:cNvPr id="10306" name="グループ化 17"/>
            <p:cNvGrpSpPr>
              <a:grpSpLocks/>
            </p:cNvGrpSpPr>
            <p:nvPr/>
          </p:nvGrpSpPr>
          <p:grpSpPr bwMode="auto">
            <a:xfrm>
              <a:off x="5853630" y="4495786"/>
              <a:ext cx="2700000" cy="504000"/>
              <a:chOff x="5649159" y="4369300"/>
              <a:chExt cx="2700000" cy="504000"/>
            </a:xfrm>
          </p:grpSpPr>
          <p:sp>
            <p:nvSpPr>
              <p:cNvPr id="11" name="角丸四角形 10"/>
              <p:cNvSpPr/>
              <p:nvPr/>
            </p:nvSpPr>
            <p:spPr>
              <a:xfrm>
                <a:off x="5648701" y="4368856"/>
                <a:ext cx="2700458" cy="504444"/>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33" name="テキスト ボックス 32"/>
              <p:cNvSpPr txBox="1"/>
              <p:nvPr/>
            </p:nvSpPr>
            <p:spPr>
              <a:xfrm>
                <a:off x="5997967" y="4467207"/>
                <a:ext cx="2030503" cy="369609"/>
              </a:xfrm>
              <a:prstGeom prst="rect">
                <a:avLst/>
              </a:prstGeom>
              <a:noFill/>
            </p:spPr>
            <p:txBody>
              <a:bodyPr wrap="none">
                <a:spAutoFit/>
              </a:bodyPr>
              <a:lstStyle/>
              <a:p>
                <a:pPr algn="ctr" eaLnBrk="1" fontAlgn="auto" hangingPunct="1">
                  <a:spcBef>
                    <a:spcPts val="0"/>
                  </a:spcBef>
                  <a:spcAft>
                    <a:spcPts val="0"/>
                  </a:spcAft>
                  <a:defRPr/>
                </a:pP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強度行動障害研究</a:t>
                </a:r>
                <a:endParaRPr lang="en-US" altLang="ja-JP" dirty="0">
                  <a:solidFill>
                    <a:schemeClr val="tx1">
                      <a:lumMod val="85000"/>
                      <a:lumOff val="15000"/>
                    </a:schemeClr>
                  </a:solidFill>
                  <a:latin typeface="メイリオ" pitchFamily="50" charset="-128"/>
                  <a:ea typeface="メイリオ" pitchFamily="50" charset="-128"/>
                  <a:cs typeface="メイリオ" pitchFamily="50" charset="-128"/>
                </a:endParaRPr>
              </a:p>
            </p:txBody>
          </p:sp>
        </p:grpSp>
        <p:sp>
          <p:nvSpPr>
            <p:cNvPr id="40" name="テキスト ボックス 39"/>
            <p:cNvSpPr txBox="1"/>
            <p:nvPr/>
          </p:nvSpPr>
          <p:spPr>
            <a:xfrm>
              <a:off x="5753156" y="4251052"/>
              <a:ext cx="992231" cy="307742"/>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1988</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grpSp>
      <p:grpSp>
        <p:nvGrpSpPr>
          <p:cNvPr id="10246" name="グループ化 19"/>
          <p:cNvGrpSpPr>
            <a:grpSpLocks/>
          </p:cNvGrpSpPr>
          <p:nvPr/>
        </p:nvGrpSpPr>
        <p:grpSpPr bwMode="auto">
          <a:xfrm>
            <a:off x="166590" y="2698177"/>
            <a:ext cx="2947987" cy="747712"/>
            <a:chOff x="5606552" y="2968242"/>
            <a:chExt cx="2947078" cy="748790"/>
          </a:xfrm>
        </p:grpSpPr>
        <p:grpSp>
          <p:nvGrpSpPr>
            <p:cNvPr id="10302" name="グループ化 18"/>
            <p:cNvGrpSpPr>
              <a:grpSpLocks/>
            </p:cNvGrpSpPr>
            <p:nvPr/>
          </p:nvGrpSpPr>
          <p:grpSpPr bwMode="auto">
            <a:xfrm>
              <a:off x="5853630" y="3212976"/>
              <a:ext cx="2700000" cy="504056"/>
              <a:chOff x="5853630" y="2996952"/>
              <a:chExt cx="2700000" cy="504056"/>
            </a:xfrm>
          </p:grpSpPr>
          <p:sp>
            <p:nvSpPr>
              <p:cNvPr id="10" name="角丸四角形 9"/>
              <p:cNvSpPr/>
              <p:nvPr/>
            </p:nvSpPr>
            <p:spPr>
              <a:xfrm>
                <a:off x="5854126" y="2997045"/>
                <a:ext cx="2699504" cy="503963"/>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32" name="テキスト ボックス 31"/>
              <p:cNvSpPr txBox="1"/>
              <p:nvPr/>
            </p:nvSpPr>
            <p:spPr>
              <a:xfrm>
                <a:off x="6058850" y="3092433"/>
                <a:ext cx="2337667" cy="308419"/>
              </a:xfrm>
              <a:prstGeom prst="rect">
                <a:avLst/>
              </a:prstGeom>
              <a:noFill/>
            </p:spPr>
            <p:txBody>
              <a:bodyPr wrap="none">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強度行動障害特別処遇事業</a:t>
                </a:r>
              </a:p>
            </p:txBody>
          </p:sp>
        </p:grpSp>
        <p:sp>
          <p:nvSpPr>
            <p:cNvPr id="41" name="テキスト ボックス 40"/>
            <p:cNvSpPr txBox="1"/>
            <p:nvPr/>
          </p:nvSpPr>
          <p:spPr>
            <a:xfrm>
              <a:off x="5606552" y="2968242"/>
              <a:ext cx="1620337" cy="308419"/>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1993</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1997</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grpSp>
      <p:sp>
        <p:nvSpPr>
          <p:cNvPr id="48" name="角丸四角形 47"/>
          <p:cNvSpPr/>
          <p:nvPr/>
        </p:nvSpPr>
        <p:spPr>
          <a:xfrm>
            <a:off x="6361015" y="2163189"/>
            <a:ext cx="2054225" cy="681038"/>
          </a:xfrm>
          <a:prstGeom prst="roundRect">
            <a:avLst/>
          </a:prstGeom>
          <a:noFill/>
          <a:ln cmpd="sng">
            <a:solidFill>
              <a:schemeClr val="accent3">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9" name="テキスト ボックス 48"/>
          <p:cNvSpPr txBox="1"/>
          <p:nvPr/>
        </p:nvSpPr>
        <p:spPr>
          <a:xfrm>
            <a:off x="6600727" y="2279077"/>
            <a:ext cx="1654175" cy="523875"/>
          </a:xfrm>
          <a:prstGeom prst="rect">
            <a:avLst/>
          </a:prstGeom>
          <a:noFill/>
        </p:spPr>
        <p:txBody>
          <a:bodyPr>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レスパイト</a:t>
            </a:r>
            <a:endParaRPr lang="en-US" altLang="ja-JP" sz="1400" dirty="0">
              <a:solidFill>
                <a:schemeClr val="tx1">
                  <a:lumMod val="85000"/>
                  <a:lumOff val="15000"/>
                </a:schemeClr>
              </a:solidFill>
              <a:latin typeface="メイリオ" pitchFamily="50" charset="-128"/>
              <a:ea typeface="メイリオ" pitchFamily="50" charset="-128"/>
              <a:cs typeface="メイリオ" pitchFamily="50" charset="-128"/>
            </a:endParaRPr>
          </a:p>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サービスの思想</a:t>
            </a:r>
          </a:p>
        </p:txBody>
      </p:sp>
      <p:cxnSp>
        <p:nvCxnSpPr>
          <p:cNvPr id="50" name="直線コネクタ 49"/>
          <p:cNvCxnSpPr/>
          <p:nvPr/>
        </p:nvCxnSpPr>
        <p:spPr>
          <a:xfrm flipH="1">
            <a:off x="7427815" y="2844227"/>
            <a:ext cx="7937" cy="300037"/>
          </a:xfrm>
          <a:prstGeom prst="line">
            <a:avLst/>
          </a:prstGeom>
          <a:ln w="28575">
            <a:solidFill>
              <a:schemeClr val="accent3">
                <a:lumMod val="50000"/>
              </a:schemeClr>
            </a:solidFill>
            <a:prstDash val="sysDot"/>
            <a:tailEnd type="triangle" w="lg" len="lg"/>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5753002" y="1904427"/>
            <a:ext cx="1171575" cy="307975"/>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1990</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年頃～</a:t>
            </a:r>
          </a:p>
        </p:txBody>
      </p:sp>
      <p:grpSp>
        <p:nvGrpSpPr>
          <p:cNvPr id="10251" name="グループ化 41"/>
          <p:cNvGrpSpPr>
            <a:grpSpLocks/>
          </p:cNvGrpSpPr>
          <p:nvPr/>
        </p:nvGrpSpPr>
        <p:grpSpPr bwMode="auto">
          <a:xfrm>
            <a:off x="185640" y="3469702"/>
            <a:ext cx="2946400" cy="941387"/>
            <a:chOff x="5606552" y="2960646"/>
            <a:chExt cx="2947078" cy="941036"/>
          </a:xfrm>
        </p:grpSpPr>
        <p:grpSp>
          <p:nvGrpSpPr>
            <p:cNvPr id="10298" name="グループ化 42"/>
            <p:cNvGrpSpPr>
              <a:grpSpLocks/>
            </p:cNvGrpSpPr>
            <p:nvPr/>
          </p:nvGrpSpPr>
          <p:grpSpPr bwMode="auto">
            <a:xfrm>
              <a:off x="5853630" y="3212976"/>
              <a:ext cx="2700000" cy="688706"/>
              <a:chOff x="5853630" y="2996952"/>
              <a:chExt cx="2700000" cy="688706"/>
            </a:xfrm>
          </p:grpSpPr>
          <p:sp>
            <p:nvSpPr>
              <p:cNvPr id="45" name="角丸四角形 44"/>
              <p:cNvSpPr/>
              <p:nvPr/>
            </p:nvSpPr>
            <p:spPr>
              <a:xfrm>
                <a:off x="5854259" y="2996940"/>
                <a:ext cx="2699371" cy="688718"/>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46" name="テキスト ボックス 45"/>
              <p:cNvSpPr txBox="1"/>
              <p:nvPr/>
            </p:nvSpPr>
            <p:spPr>
              <a:xfrm>
                <a:off x="5968585" y="3209586"/>
                <a:ext cx="2518354" cy="307860"/>
              </a:xfrm>
              <a:prstGeom prst="rect">
                <a:avLst/>
              </a:prstGeom>
              <a:noFill/>
            </p:spPr>
            <p:txBody>
              <a:bodyPr wrap="none">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強度行動障害特別処遇加算費</a:t>
                </a:r>
              </a:p>
            </p:txBody>
          </p:sp>
        </p:grpSp>
        <p:sp>
          <p:nvSpPr>
            <p:cNvPr id="44" name="テキスト ボックス 43"/>
            <p:cNvSpPr txBox="1"/>
            <p:nvPr/>
          </p:nvSpPr>
          <p:spPr>
            <a:xfrm>
              <a:off x="5606552" y="2960646"/>
              <a:ext cx="1621210" cy="307860"/>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1998</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2005</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grpSp>
      <p:sp>
        <p:nvSpPr>
          <p:cNvPr id="47" name="角丸四角形 46"/>
          <p:cNvSpPr/>
          <p:nvPr/>
        </p:nvSpPr>
        <p:spPr>
          <a:xfrm>
            <a:off x="6380065" y="3160139"/>
            <a:ext cx="2052637" cy="539750"/>
          </a:xfrm>
          <a:prstGeom prst="roundRect">
            <a:avLst/>
          </a:prstGeom>
          <a:noFill/>
          <a:ln cmpd="sng">
            <a:solidFill>
              <a:schemeClr val="accent3">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61" name="テキスト ボックス 60"/>
          <p:cNvSpPr txBox="1"/>
          <p:nvPr/>
        </p:nvSpPr>
        <p:spPr>
          <a:xfrm>
            <a:off x="6426102" y="3168077"/>
            <a:ext cx="1971675" cy="522287"/>
          </a:xfrm>
          <a:prstGeom prst="rect">
            <a:avLst/>
          </a:prstGeom>
          <a:noFill/>
        </p:spPr>
        <p:txBody>
          <a:bodyPr>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ガイドヘルパー・</a:t>
            </a:r>
            <a:endParaRPr lang="en-US" altLang="ja-JP" sz="1400" dirty="0">
              <a:solidFill>
                <a:schemeClr val="tx1">
                  <a:lumMod val="85000"/>
                  <a:lumOff val="15000"/>
                </a:schemeClr>
              </a:solidFill>
              <a:latin typeface="メイリオ" pitchFamily="50" charset="-128"/>
              <a:ea typeface="メイリオ" pitchFamily="50" charset="-128"/>
              <a:cs typeface="メイリオ" pitchFamily="50" charset="-128"/>
            </a:endParaRPr>
          </a:p>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ショートステイ浸透</a:t>
            </a:r>
          </a:p>
        </p:txBody>
      </p:sp>
      <p:sp>
        <p:nvSpPr>
          <p:cNvPr id="62" name="テキスト ボックス 61"/>
          <p:cNvSpPr txBox="1"/>
          <p:nvPr/>
        </p:nvSpPr>
        <p:spPr>
          <a:xfrm>
            <a:off x="5716490" y="2875977"/>
            <a:ext cx="1620837" cy="307975"/>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1998</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2002</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sp>
        <p:nvSpPr>
          <p:cNvPr id="63" name="テキスト ボックス 62"/>
          <p:cNvSpPr txBox="1"/>
          <p:nvPr/>
        </p:nvSpPr>
        <p:spPr>
          <a:xfrm>
            <a:off x="6402290" y="3974527"/>
            <a:ext cx="1971675" cy="307975"/>
          </a:xfrm>
          <a:prstGeom prst="rect">
            <a:avLst/>
          </a:prstGeom>
          <a:noFill/>
        </p:spPr>
        <p:txBody>
          <a:bodyPr>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移動介護（支援費）</a:t>
            </a:r>
          </a:p>
        </p:txBody>
      </p:sp>
      <p:sp>
        <p:nvSpPr>
          <p:cNvPr id="67" name="角丸四角形 66"/>
          <p:cNvSpPr/>
          <p:nvPr/>
        </p:nvSpPr>
        <p:spPr>
          <a:xfrm>
            <a:off x="6380065" y="3958652"/>
            <a:ext cx="2052637" cy="350837"/>
          </a:xfrm>
          <a:prstGeom prst="roundRect">
            <a:avLst/>
          </a:prstGeom>
          <a:noFill/>
          <a:ln cmpd="sng">
            <a:solidFill>
              <a:schemeClr val="accent3">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cxnSp>
        <p:nvCxnSpPr>
          <p:cNvPr id="68" name="直線コネクタ 67"/>
          <p:cNvCxnSpPr/>
          <p:nvPr/>
        </p:nvCxnSpPr>
        <p:spPr>
          <a:xfrm flipH="1">
            <a:off x="7437340" y="3685602"/>
            <a:ext cx="7937" cy="300037"/>
          </a:xfrm>
          <a:prstGeom prst="line">
            <a:avLst/>
          </a:prstGeom>
          <a:ln w="28575">
            <a:solidFill>
              <a:schemeClr val="accent3">
                <a:lumMod val="50000"/>
              </a:schemeClr>
            </a:solidFill>
            <a:prstDash val="sysDot"/>
            <a:tailEnd type="triangle" w="lg" len="lg"/>
          </a:ln>
        </p:spPr>
        <p:style>
          <a:lnRef idx="1">
            <a:schemeClr val="accent1"/>
          </a:lnRef>
          <a:fillRef idx="0">
            <a:schemeClr val="accent1"/>
          </a:fillRef>
          <a:effectRef idx="0">
            <a:schemeClr val="accent1"/>
          </a:effectRef>
          <a:fontRef idx="minor">
            <a:schemeClr val="tx1"/>
          </a:fontRef>
        </p:style>
      </p:cxnSp>
      <p:sp>
        <p:nvSpPr>
          <p:cNvPr id="69" name="テキスト ボックス 68"/>
          <p:cNvSpPr txBox="1"/>
          <p:nvPr/>
        </p:nvSpPr>
        <p:spPr>
          <a:xfrm>
            <a:off x="5700615" y="3712589"/>
            <a:ext cx="1620837" cy="307975"/>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2003</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2005</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sp>
        <p:nvSpPr>
          <p:cNvPr id="70" name="角丸四角形 69"/>
          <p:cNvSpPr/>
          <p:nvPr/>
        </p:nvSpPr>
        <p:spPr>
          <a:xfrm>
            <a:off x="7569102" y="4658739"/>
            <a:ext cx="1373188" cy="708025"/>
          </a:xfrm>
          <a:prstGeom prst="roundRect">
            <a:avLst/>
          </a:prstGeom>
          <a:noFill/>
          <a:ln cmpd="sng">
            <a:solidFill>
              <a:schemeClr val="accent3">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71" name="テキスト ボックス 70"/>
          <p:cNvSpPr txBox="1"/>
          <p:nvPr/>
        </p:nvSpPr>
        <p:spPr>
          <a:xfrm>
            <a:off x="7670702" y="4890514"/>
            <a:ext cx="1203325" cy="307975"/>
          </a:xfrm>
          <a:prstGeom prst="rect">
            <a:avLst/>
          </a:prstGeom>
          <a:noFill/>
        </p:spPr>
        <p:txBody>
          <a:bodyPr>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移動支援</a:t>
            </a:r>
          </a:p>
        </p:txBody>
      </p:sp>
      <p:grpSp>
        <p:nvGrpSpPr>
          <p:cNvPr id="10261" name="グループ化 71"/>
          <p:cNvGrpSpPr>
            <a:grpSpLocks/>
          </p:cNvGrpSpPr>
          <p:nvPr/>
        </p:nvGrpSpPr>
        <p:grpSpPr bwMode="auto">
          <a:xfrm>
            <a:off x="5722840" y="4344414"/>
            <a:ext cx="1606550" cy="1022350"/>
            <a:chOff x="6946049" y="2865663"/>
            <a:chExt cx="1607580" cy="1022464"/>
          </a:xfrm>
        </p:grpSpPr>
        <p:grpSp>
          <p:nvGrpSpPr>
            <p:cNvPr id="10294" name="グループ化 72"/>
            <p:cNvGrpSpPr>
              <a:grpSpLocks/>
            </p:cNvGrpSpPr>
            <p:nvPr/>
          </p:nvGrpSpPr>
          <p:grpSpPr bwMode="auto">
            <a:xfrm>
              <a:off x="7559482" y="3109313"/>
              <a:ext cx="994147" cy="778814"/>
              <a:chOff x="7559482" y="2893289"/>
              <a:chExt cx="994147" cy="778814"/>
            </a:xfrm>
          </p:grpSpPr>
          <p:sp>
            <p:nvSpPr>
              <p:cNvPr id="75" name="角丸四角形 74"/>
              <p:cNvSpPr/>
              <p:nvPr/>
            </p:nvSpPr>
            <p:spPr>
              <a:xfrm>
                <a:off x="7559217" y="2892554"/>
                <a:ext cx="994412" cy="779549"/>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76" name="テキスト ボックス 75"/>
              <p:cNvSpPr txBox="1"/>
              <p:nvPr/>
            </p:nvSpPr>
            <p:spPr>
              <a:xfrm>
                <a:off x="7622758" y="3141819"/>
                <a:ext cx="903866" cy="308009"/>
              </a:xfrm>
              <a:prstGeom prst="rect">
                <a:avLst/>
              </a:prstGeom>
              <a:noFill/>
            </p:spPr>
            <p:txBody>
              <a:bodyPr wrap="none">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行動援護</a:t>
                </a:r>
              </a:p>
            </p:txBody>
          </p:sp>
        </p:grpSp>
        <p:sp>
          <p:nvSpPr>
            <p:cNvPr id="74" name="テキスト ボックス 73"/>
            <p:cNvSpPr txBox="1"/>
            <p:nvPr/>
          </p:nvSpPr>
          <p:spPr>
            <a:xfrm>
              <a:off x="6946049" y="2865663"/>
              <a:ext cx="992823" cy="308009"/>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2005</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grpSp>
      <p:sp>
        <p:nvSpPr>
          <p:cNvPr id="77" name="テキスト ボックス 76"/>
          <p:cNvSpPr txBox="1"/>
          <p:nvPr/>
        </p:nvSpPr>
        <p:spPr>
          <a:xfrm>
            <a:off x="7262715" y="4415852"/>
            <a:ext cx="992187" cy="306387"/>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2006</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sp>
        <p:nvSpPr>
          <p:cNvPr id="79" name="角丸四角形 78"/>
          <p:cNvSpPr/>
          <p:nvPr/>
        </p:nvSpPr>
        <p:spPr>
          <a:xfrm>
            <a:off x="3428902" y="2844227"/>
            <a:ext cx="2054225" cy="2678112"/>
          </a:xfrm>
          <a:prstGeom prst="roundRect">
            <a:avLst>
              <a:gd name="adj" fmla="val 10883"/>
            </a:avLst>
          </a:prstGeom>
          <a:noFill/>
          <a:ln cmpd="sng">
            <a:solidFill>
              <a:schemeClr val="accent3">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80" name="テキスト ボックス 79"/>
          <p:cNvSpPr txBox="1"/>
          <p:nvPr/>
        </p:nvSpPr>
        <p:spPr>
          <a:xfrm>
            <a:off x="3611465" y="3791964"/>
            <a:ext cx="1670050" cy="523875"/>
          </a:xfrm>
          <a:prstGeom prst="rect">
            <a:avLst/>
          </a:prstGeom>
          <a:noFill/>
        </p:spPr>
        <p:txBody>
          <a:bodyPr>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継続的な</a:t>
            </a:r>
            <a:endParaRPr lang="en-US" altLang="ja-JP" sz="1400" dirty="0">
              <a:solidFill>
                <a:schemeClr val="tx1">
                  <a:lumMod val="85000"/>
                  <a:lumOff val="15000"/>
                </a:schemeClr>
              </a:solidFill>
              <a:latin typeface="メイリオ" pitchFamily="50" charset="-128"/>
              <a:ea typeface="メイリオ" pitchFamily="50" charset="-128"/>
              <a:cs typeface="メイリオ" pitchFamily="50" charset="-128"/>
            </a:endParaRPr>
          </a:p>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強度行動障害研究</a:t>
            </a:r>
          </a:p>
        </p:txBody>
      </p:sp>
      <p:cxnSp>
        <p:nvCxnSpPr>
          <p:cNvPr id="81" name="直線コネクタ 80"/>
          <p:cNvCxnSpPr>
            <a:stCxn id="11" idx="2"/>
            <a:endCxn id="79" idx="0"/>
          </p:cNvCxnSpPr>
          <p:nvPr/>
        </p:nvCxnSpPr>
        <p:spPr>
          <a:xfrm>
            <a:off x="4452840" y="2487039"/>
            <a:ext cx="3175" cy="357188"/>
          </a:xfrm>
          <a:prstGeom prst="line">
            <a:avLst/>
          </a:prstGeom>
          <a:ln w="28575">
            <a:solidFill>
              <a:schemeClr val="accent3">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a:endCxn id="75" idx="1"/>
          </p:cNvCxnSpPr>
          <p:nvPr/>
        </p:nvCxnSpPr>
        <p:spPr>
          <a:xfrm>
            <a:off x="5483127" y="4334889"/>
            <a:ext cx="852488" cy="641350"/>
          </a:xfrm>
          <a:prstGeom prst="line">
            <a:avLst/>
          </a:prstGeom>
          <a:ln w="28575">
            <a:solidFill>
              <a:schemeClr val="accent3">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flipH="1">
            <a:off x="6829327" y="4314252"/>
            <a:ext cx="7938" cy="300037"/>
          </a:xfrm>
          <a:prstGeom prst="line">
            <a:avLst/>
          </a:prstGeom>
          <a:ln w="28575">
            <a:solidFill>
              <a:schemeClr val="accent3">
                <a:lumMod val="50000"/>
              </a:schemeClr>
            </a:solidFill>
            <a:prstDash val="sysDot"/>
            <a:tailEnd type="triangle" w="lg" len="lg"/>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a:endCxn id="70" idx="0"/>
          </p:cNvCxnSpPr>
          <p:nvPr/>
        </p:nvCxnSpPr>
        <p:spPr>
          <a:xfrm>
            <a:off x="8254902" y="4334889"/>
            <a:ext cx="0" cy="323850"/>
          </a:xfrm>
          <a:prstGeom prst="line">
            <a:avLst/>
          </a:prstGeom>
          <a:ln w="28575">
            <a:solidFill>
              <a:schemeClr val="accent3">
                <a:lumMod val="50000"/>
              </a:schemeClr>
            </a:solidFill>
            <a:prstDash val="sysDot"/>
            <a:tailEnd type="triangle" w="lg" len="lg"/>
          </a:ln>
        </p:spPr>
        <p:style>
          <a:lnRef idx="1">
            <a:schemeClr val="accent1"/>
          </a:lnRef>
          <a:fillRef idx="0">
            <a:schemeClr val="accent1"/>
          </a:fillRef>
          <a:effectRef idx="0">
            <a:schemeClr val="accent1"/>
          </a:effectRef>
          <a:fontRef idx="minor">
            <a:schemeClr val="tx1"/>
          </a:fontRef>
        </p:style>
      </p:cxnSp>
      <p:grpSp>
        <p:nvGrpSpPr>
          <p:cNvPr id="10269" name="グループ化 87"/>
          <p:cNvGrpSpPr>
            <a:grpSpLocks/>
          </p:cNvGrpSpPr>
          <p:nvPr/>
        </p:nvGrpSpPr>
        <p:grpSpPr bwMode="auto">
          <a:xfrm>
            <a:off x="185640" y="4455539"/>
            <a:ext cx="2946400" cy="941388"/>
            <a:chOff x="5606552" y="2960646"/>
            <a:chExt cx="2947078" cy="941036"/>
          </a:xfrm>
        </p:grpSpPr>
        <p:grpSp>
          <p:nvGrpSpPr>
            <p:cNvPr id="10290" name="グループ化 88"/>
            <p:cNvGrpSpPr>
              <a:grpSpLocks/>
            </p:cNvGrpSpPr>
            <p:nvPr/>
          </p:nvGrpSpPr>
          <p:grpSpPr bwMode="auto">
            <a:xfrm>
              <a:off x="5853630" y="3212976"/>
              <a:ext cx="2700000" cy="688706"/>
              <a:chOff x="5853630" y="2996952"/>
              <a:chExt cx="2700000" cy="688706"/>
            </a:xfrm>
          </p:grpSpPr>
          <p:sp>
            <p:nvSpPr>
              <p:cNvPr id="91" name="角丸四角形 90"/>
              <p:cNvSpPr/>
              <p:nvPr/>
            </p:nvSpPr>
            <p:spPr>
              <a:xfrm>
                <a:off x="5854259" y="2996941"/>
                <a:ext cx="2699371" cy="688717"/>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92" name="テキスト ボックス 91"/>
              <p:cNvSpPr txBox="1"/>
              <p:nvPr/>
            </p:nvSpPr>
            <p:spPr>
              <a:xfrm>
                <a:off x="6059093" y="3209586"/>
                <a:ext cx="2337338" cy="307860"/>
              </a:xfrm>
              <a:prstGeom prst="rect">
                <a:avLst/>
              </a:prstGeom>
              <a:noFill/>
            </p:spPr>
            <p:txBody>
              <a:bodyPr wrap="none">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重度障害者支援加算（</a:t>
                </a: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Ⅱ</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a:t>
                </a:r>
              </a:p>
            </p:txBody>
          </p:sp>
        </p:grpSp>
        <p:sp>
          <p:nvSpPr>
            <p:cNvPr id="90" name="テキスト ボックス 89"/>
            <p:cNvSpPr txBox="1"/>
            <p:nvPr/>
          </p:nvSpPr>
          <p:spPr>
            <a:xfrm>
              <a:off x="5606552" y="2960646"/>
              <a:ext cx="992415" cy="307860"/>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2006</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grpSp>
      <p:cxnSp>
        <p:nvCxnSpPr>
          <p:cNvPr id="93" name="直線コネクタ 92"/>
          <p:cNvCxnSpPr>
            <a:stCxn id="45" idx="2"/>
            <a:endCxn id="91" idx="0"/>
          </p:cNvCxnSpPr>
          <p:nvPr/>
        </p:nvCxnSpPr>
        <p:spPr>
          <a:xfrm>
            <a:off x="1782665" y="4411089"/>
            <a:ext cx="0" cy="296863"/>
          </a:xfrm>
          <a:prstGeom prst="line">
            <a:avLst/>
          </a:prstGeom>
          <a:ln w="28575">
            <a:solidFill>
              <a:schemeClr val="accent3">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flipH="1">
            <a:off x="7405590" y="1845689"/>
            <a:ext cx="7937" cy="300038"/>
          </a:xfrm>
          <a:prstGeom prst="line">
            <a:avLst/>
          </a:prstGeom>
          <a:ln w="28575">
            <a:solidFill>
              <a:schemeClr val="accent3">
                <a:lumMod val="50000"/>
              </a:schemeClr>
            </a:solidFill>
            <a:prstDash val="sysDot"/>
            <a:tailEnd type="triangle" w="lg" len="lg"/>
          </a:ln>
        </p:spPr>
        <p:style>
          <a:lnRef idx="1">
            <a:schemeClr val="accent1"/>
          </a:lnRef>
          <a:fillRef idx="0">
            <a:schemeClr val="accent1"/>
          </a:fillRef>
          <a:effectRef idx="0">
            <a:schemeClr val="accent1"/>
          </a:effectRef>
          <a:fontRef idx="minor">
            <a:schemeClr val="tx1"/>
          </a:fontRef>
        </p:style>
      </p:cxnSp>
      <p:sp>
        <p:nvSpPr>
          <p:cNvPr id="102" name="テキスト ボックス 101"/>
          <p:cNvSpPr txBox="1"/>
          <p:nvPr/>
        </p:nvSpPr>
        <p:spPr>
          <a:xfrm>
            <a:off x="6380065" y="1515489"/>
            <a:ext cx="1993900" cy="307975"/>
          </a:xfrm>
          <a:prstGeom prst="rect">
            <a:avLst/>
          </a:prstGeom>
          <a:noFill/>
        </p:spPr>
        <p:txBody>
          <a:bodyPr>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緊急一時保護</a:t>
            </a:r>
          </a:p>
        </p:txBody>
      </p:sp>
      <p:sp>
        <p:nvSpPr>
          <p:cNvPr id="103" name="角丸四角形 102"/>
          <p:cNvSpPr/>
          <p:nvPr/>
        </p:nvSpPr>
        <p:spPr>
          <a:xfrm>
            <a:off x="6361015" y="1475802"/>
            <a:ext cx="2052637" cy="352425"/>
          </a:xfrm>
          <a:prstGeom prst="roundRect">
            <a:avLst/>
          </a:prstGeom>
          <a:noFill/>
          <a:ln cmpd="sng">
            <a:solidFill>
              <a:schemeClr val="accent3">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04" name="テキスト ボックス 103"/>
          <p:cNvSpPr txBox="1"/>
          <p:nvPr/>
        </p:nvSpPr>
        <p:spPr>
          <a:xfrm>
            <a:off x="5753002" y="1221802"/>
            <a:ext cx="992188" cy="307975"/>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1978</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sp>
        <p:nvSpPr>
          <p:cNvPr id="105" name="1 つの角を切り取った四角形 104"/>
          <p:cNvSpPr/>
          <p:nvPr/>
        </p:nvSpPr>
        <p:spPr>
          <a:xfrm>
            <a:off x="3582890" y="2955352"/>
            <a:ext cx="1800225" cy="514350"/>
          </a:xfrm>
          <a:prstGeom prst="snip1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106" name="テキスト ボックス 105"/>
          <p:cNvSpPr txBox="1"/>
          <p:nvPr/>
        </p:nvSpPr>
        <p:spPr>
          <a:xfrm>
            <a:off x="3657502" y="2995039"/>
            <a:ext cx="1619250" cy="523875"/>
          </a:xfrm>
          <a:prstGeom prst="rect">
            <a:avLst/>
          </a:prstGeom>
          <a:noFill/>
        </p:spPr>
        <p:txBody>
          <a:bodyPr>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強度行動障害</a:t>
            </a:r>
            <a:endParaRPr lang="en-US" altLang="ja-JP" sz="1400" dirty="0">
              <a:solidFill>
                <a:schemeClr val="tx1">
                  <a:lumMod val="85000"/>
                  <a:lumOff val="15000"/>
                </a:schemeClr>
              </a:solidFill>
              <a:latin typeface="メイリオ" pitchFamily="50" charset="-128"/>
              <a:ea typeface="メイリオ" pitchFamily="50" charset="-128"/>
              <a:cs typeface="メイリオ" pitchFamily="50" charset="-128"/>
            </a:endParaRPr>
          </a:p>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判定基準表</a:t>
            </a:r>
          </a:p>
        </p:txBody>
      </p:sp>
      <p:cxnSp>
        <p:nvCxnSpPr>
          <p:cNvPr id="107" name="直線コネクタ 106"/>
          <p:cNvCxnSpPr>
            <a:endCxn id="10" idx="3"/>
          </p:cNvCxnSpPr>
          <p:nvPr/>
        </p:nvCxnSpPr>
        <p:spPr>
          <a:xfrm flipH="1">
            <a:off x="3114577" y="3183952"/>
            <a:ext cx="496888" cy="11112"/>
          </a:xfrm>
          <a:prstGeom prst="line">
            <a:avLst/>
          </a:prstGeom>
          <a:ln w="28575">
            <a:solidFill>
              <a:schemeClr val="accent3">
                <a:lumMod val="50000"/>
              </a:schemeClr>
            </a:solidFill>
            <a:prstDash val="sysDot"/>
            <a:tailEnd type="triangle" w="lg" len="lg"/>
          </a:ln>
        </p:spPr>
        <p:style>
          <a:lnRef idx="1">
            <a:schemeClr val="accent1"/>
          </a:lnRef>
          <a:fillRef idx="0">
            <a:schemeClr val="accent1"/>
          </a:fillRef>
          <a:effectRef idx="0">
            <a:schemeClr val="accent1"/>
          </a:effectRef>
          <a:fontRef idx="minor">
            <a:schemeClr val="tx1"/>
          </a:fontRef>
        </p:style>
      </p:cxnSp>
      <p:sp>
        <p:nvSpPr>
          <p:cNvPr id="114" name="1 つの角を切り取った四角形 113"/>
          <p:cNvSpPr/>
          <p:nvPr/>
        </p:nvSpPr>
        <p:spPr>
          <a:xfrm>
            <a:off x="3582890" y="4823839"/>
            <a:ext cx="1800225" cy="514350"/>
          </a:xfrm>
          <a:prstGeom prst="snip1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115" name="テキスト ボックス 114"/>
          <p:cNvSpPr txBox="1"/>
          <p:nvPr/>
        </p:nvSpPr>
        <p:spPr>
          <a:xfrm>
            <a:off x="3646390" y="4790502"/>
            <a:ext cx="1619250" cy="523875"/>
          </a:xfrm>
          <a:prstGeom prst="rect">
            <a:avLst/>
          </a:prstGeom>
          <a:noFill/>
        </p:spPr>
        <p:txBody>
          <a:bodyPr>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行動関連項目</a:t>
            </a:r>
            <a:endParaRPr lang="en-US" altLang="ja-JP" sz="1400" dirty="0">
              <a:solidFill>
                <a:schemeClr val="tx1">
                  <a:lumMod val="85000"/>
                  <a:lumOff val="15000"/>
                </a:schemeClr>
              </a:solidFill>
              <a:latin typeface="メイリオ" pitchFamily="50" charset="-128"/>
              <a:ea typeface="メイリオ" pitchFamily="50" charset="-128"/>
              <a:cs typeface="メイリオ" pitchFamily="50" charset="-128"/>
            </a:endParaRPr>
          </a:p>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（障害程度区分）</a:t>
            </a:r>
          </a:p>
        </p:txBody>
      </p:sp>
      <p:cxnSp>
        <p:nvCxnSpPr>
          <p:cNvPr id="116" name="直線コネクタ 115"/>
          <p:cNvCxnSpPr/>
          <p:nvPr/>
        </p:nvCxnSpPr>
        <p:spPr>
          <a:xfrm flipV="1">
            <a:off x="5410102" y="5117527"/>
            <a:ext cx="962025" cy="3175"/>
          </a:xfrm>
          <a:prstGeom prst="line">
            <a:avLst/>
          </a:prstGeom>
          <a:ln w="28575">
            <a:solidFill>
              <a:schemeClr val="accent3">
                <a:lumMod val="50000"/>
              </a:schemeClr>
            </a:solidFill>
            <a:prstDash val="sysDot"/>
            <a:tailEnd type="triangle" w="lg" len="lg"/>
          </a:ln>
        </p:spPr>
        <p:style>
          <a:lnRef idx="1">
            <a:schemeClr val="accent1"/>
          </a:lnRef>
          <a:fillRef idx="0">
            <a:schemeClr val="accent1"/>
          </a:fillRef>
          <a:effectRef idx="0">
            <a:schemeClr val="accent1"/>
          </a:effectRef>
          <a:fontRef idx="minor">
            <a:schemeClr val="tx1"/>
          </a:fontRef>
        </p:style>
      </p:cxnSp>
      <p:sp>
        <p:nvSpPr>
          <p:cNvPr id="123" name="テキスト ボックス 122"/>
          <p:cNvSpPr txBox="1"/>
          <p:nvPr/>
        </p:nvSpPr>
        <p:spPr>
          <a:xfrm>
            <a:off x="5552977" y="5138164"/>
            <a:ext cx="812800" cy="306388"/>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2006</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cxnSp>
        <p:nvCxnSpPr>
          <p:cNvPr id="124" name="直線コネクタ 123"/>
          <p:cNvCxnSpPr/>
          <p:nvPr/>
        </p:nvCxnSpPr>
        <p:spPr>
          <a:xfrm flipH="1">
            <a:off x="3103465" y="5146102"/>
            <a:ext cx="495300" cy="11112"/>
          </a:xfrm>
          <a:prstGeom prst="line">
            <a:avLst/>
          </a:prstGeom>
          <a:ln w="28575">
            <a:solidFill>
              <a:schemeClr val="accent3">
                <a:lumMod val="50000"/>
              </a:schemeClr>
            </a:solidFill>
            <a:prstDash val="sysDot"/>
            <a:tailEnd type="triangle" w="lg" len="lg"/>
          </a:ln>
        </p:spPr>
        <p:style>
          <a:lnRef idx="1">
            <a:schemeClr val="accent1"/>
          </a:lnRef>
          <a:fillRef idx="0">
            <a:schemeClr val="accent1"/>
          </a:fillRef>
          <a:effectRef idx="0">
            <a:schemeClr val="accent1"/>
          </a:effectRef>
          <a:fontRef idx="minor">
            <a:schemeClr val="tx1"/>
          </a:fontRef>
        </p:style>
      </p:cxnSp>
      <p:sp>
        <p:nvSpPr>
          <p:cNvPr id="125" name="テキスト ボックス 124"/>
          <p:cNvSpPr txBox="1"/>
          <p:nvPr/>
        </p:nvSpPr>
        <p:spPr>
          <a:xfrm>
            <a:off x="2770090" y="5385814"/>
            <a:ext cx="812800" cy="307975"/>
          </a:xfrm>
          <a:prstGeom prst="rect">
            <a:avLst/>
          </a:prstGeom>
          <a:noFill/>
        </p:spPr>
        <p:txBody>
          <a:bodyPr wrap="none">
            <a:spAutoFit/>
          </a:bodyPr>
          <a:lstStyle/>
          <a:p>
            <a:pPr eaLnBrk="1" fontAlgn="auto" hangingPunct="1">
              <a:spcBef>
                <a:spcPts val="0"/>
              </a:spcBef>
              <a:spcAft>
                <a:spcPts val="0"/>
              </a:spcAft>
              <a:defRPr/>
            </a:pPr>
            <a:r>
              <a:rPr lang="en-US" altLang="ja-JP" sz="1400" dirty="0">
                <a:solidFill>
                  <a:schemeClr val="tx1">
                    <a:lumMod val="85000"/>
                    <a:lumOff val="15000"/>
                  </a:schemeClr>
                </a:solidFill>
                <a:latin typeface="メイリオ" pitchFamily="50" charset="-128"/>
                <a:ea typeface="メイリオ" pitchFamily="50" charset="-128"/>
                <a:cs typeface="メイリオ" pitchFamily="50" charset="-128"/>
              </a:rPr>
              <a:t>2012</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a:t>
            </a:r>
          </a:p>
        </p:txBody>
      </p:sp>
      <p:cxnSp>
        <p:nvCxnSpPr>
          <p:cNvPr id="126" name="直線コネクタ 125"/>
          <p:cNvCxnSpPr>
            <a:stCxn id="105" idx="2"/>
            <a:endCxn id="45" idx="3"/>
          </p:cNvCxnSpPr>
          <p:nvPr/>
        </p:nvCxnSpPr>
        <p:spPr>
          <a:xfrm flipH="1">
            <a:off x="3132040" y="3212527"/>
            <a:ext cx="450850" cy="854075"/>
          </a:xfrm>
          <a:prstGeom prst="line">
            <a:avLst/>
          </a:prstGeom>
          <a:ln w="28575">
            <a:solidFill>
              <a:schemeClr val="accent3">
                <a:lumMod val="50000"/>
              </a:schemeClr>
            </a:solidFill>
            <a:prstDash val="sysDot"/>
            <a:tailEnd type="triangle" w="lg" len="lg"/>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a:stCxn id="105" idx="2"/>
            <a:endCxn id="91" idx="3"/>
          </p:cNvCxnSpPr>
          <p:nvPr/>
        </p:nvCxnSpPr>
        <p:spPr>
          <a:xfrm flipH="1">
            <a:off x="3132040" y="3212527"/>
            <a:ext cx="450850" cy="1839912"/>
          </a:xfrm>
          <a:prstGeom prst="line">
            <a:avLst/>
          </a:prstGeom>
          <a:ln w="28575">
            <a:solidFill>
              <a:schemeClr val="accent3">
                <a:lumMod val="50000"/>
              </a:schemeClr>
            </a:solidFill>
            <a:prstDash val="sysDot"/>
            <a:tailEnd type="triangle" w="lg" len="lg"/>
          </a:ln>
        </p:spPr>
        <p:style>
          <a:lnRef idx="1">
            <a:schemeClr val="accent1"/>
          </a:lnRef>
          <a:fillRef idx="0">
            <a:schemeClr val="accent1"/>
          </a:fillRef>
          <a:effectRef idx="0">
            <a:schemeClr val="accent1"/>
          </a:effectRef>
          <a:fontRef idx="minor">
            <a:schemeClr val="tx1"/>
          </a:fontRef>
        </p:style>
      </p:cxnSp>
      <p:sp>
        <p:nvSpPr>
          <p:cNvPr id="132" name="上矢印 131"/>
          <p:cNvSpPr/>
          <p:nvPr/>
        </p:nvSpPr>
        <p:spPr>
          <a:xfrm>
            <a:off x="1625502" y="5796977"/>
            <a:ext cx="360363" cy="287337"/>
          </a:xfrm>
          <a:prstGeom prst="upArrow">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133" name="上矢印 132"/>
          <p:cNvSpPr/>
          <p:nvPr/>
        </p:nvSpPr>
        <p:spPr>
          <a:xfrm>
            <a:off x="7256365" y="5796977"/>
            <a:ext cx="360362" cy="287337"/>
          </a:xfrm>
          <a:prstGeom prst="upArrow">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134" name="テキスト ボックス 133"/>
          <p:cNvSpPr txBox="1"/>
          <p:nvPr/>
        </p:nvSpPr>
        <p:spPr>
          <a:xfrm>
            <a:off x="6551515" y="6198614"/>
            <a:ext cx="1828800" cy="369888"/>
          </a:xfrm>
          <a:prstGeom prst="rect">
            <a:avLst/>
          </a:prstGeom>
          <a:noFill/>
        </p:spPr>
        <p:txBody>
          <a:bodyPr>
            <a:spAutoFit/>
          </a:bodyPr>
          <a:lstStyle/>
          <a:p>
            <a:pPr algn="ctr" eaLnBrk="1" fontAlgn="auto" hangingPunct="1">
              <a:spcBef>
                <a:spcPts val="0"/>
              </a:spcBef>
              <a:spcAft>
                <a:spcPts val="0"/>
              </a:spcAft>
              <a:defRPr/>
            </a:pP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在宅サービス系</a:t>
            </a:r>
          </a:p>
        </p:txBody>
      </p:sp>
      <p:sp>
        <p:nvSpPr>
          <p:cNvPr id="135" name="テキスト ボックス 134"/>
          <p:cNvSpPr txBox="1"/>
          <p:nvPr/>
        </p:nvSpPr>
        <p:spPr>
          <a:xfrm>
            <a:off x="890490" y="6198614"/>
            <a:ext cx="1830387" cy="369888"/>
          </a:xfrm>
          <a:prstGeom prst="rect">
            <a:avLst/>
          </a:prstGeom>
          <a:noFill/>
        </p:spPr>
        <p:txBody>
          <a:bodyPr>
            <a:spAutoFit/>
          </a:bodyPr>
          <a:lstStyle/>
          <a:p>
            <a:pPr algn="ctr" eaLnBrk="1" fontAlgn="auto" hangingPunct="1">
              <a:spcBef>
                <a:spcPts val="0"/>
              </a:spcBef>
              <a:spcAft>
                <a:spcPts val="0"/>
              </a:spcAft>
              <a:defRPr/>
            </a:pP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施設入所系</a:t>
            </a:r>
          </a:p>
        </p:txBody>
      </p:sp>
      <p:sp>
        <p:nvSpPr>
          <p:cNvPr id="72" name="タイトル 1"/>
          <p:cNvSpPr>
            <a:spLocks noGrp="1"/>
          </p:cNvSpPr>
          <p:nvPr>
            <p:ph type="title"/>
          </p:nvPr>
        </p:nvSpPr>
        <p:spPr>
          <a:xfrm>
            <a:off x="423863" y="107157"/>
            <a:ext cx="8229600" cy="677862"/>
          </a:xfrm>
        </p:spPr>
        <p:txBody>
          <a:bodyPr rtlCol="0" anchor="b">
            <a:noAutofit/>
          </a:bodyPr>
          <a:lstStyle/>
          <a:p>
            <a:pPr>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強度行動障害研究の経過を</a:t>
            </a: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整理②</a:t>
            </a:r>
            <a:endParaRPr lang="ja-JP" altLang="en-US" sz="3600" dirty="0">
              <a:solidFill>
                <a:schemeClr val="tx1">
                  <a:lumMod val="85000"/>
                  <a:lumOff val="15000"/>
                </a:schemeClr>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585813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07504" y="116632"/>
            <a:ext cx="8928992" cy="576064"/>
          </a:xfrm>
        </p:spPr>
        <p:txBody>
          <a:bodyPr>
            <a:noAutofit/>
          </a:bodyPr>
          <a:lstStyle/>
          <a:p>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強度</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行動</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障害に対する適切な支援の整理</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748488" y="4890503"/>
            <a:ext cx="7970421" cy="1200329"/>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動く</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重症児、医療効果が期待されない入院、自閉症療育論争の時代</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強度行動</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障害</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研究</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スタート</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とレスパイトの思想の時代</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自立支援法、虐待防止法、総合支援法</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強度行動障害支援技法のコンセンサス</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748488" y="3283955"/>
            <a:ext cx="7970421" cy="923330"/>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強度行動</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障害とは</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近接領域</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と強度行動障害の範囲内でのグラデーション</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ある程度広域単位の地域で、継続的に検討し続ける土壌づくり</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443687" y="2809708"/>
            <a:ext cx="7970421" cy="461665"/>
          </a:xfrm>
          <a:prstGeom prst="rect">
            <a:avLst/>
          </a:prstGeom>
        </p:spPr>
        <p:txBody>
          <a:bodyPr wrap="square">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２．研修のターゲットとする強度行動障害の分析</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443686" y="4373367"/>
            <a:ext cx="7970421" cy="461665"/>
          </a:xfrm>
          <a:prstGeom prst="rect">
            <a:avLst/>
          </a:prstGeom>
        </p:spPr>
        <p:txBody>
          <a:bodyPr wrap="square">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．強度</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行動</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障害研究の経過を整理</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435413" y="1048349"/>
            <a:ext cx="7970421" cy="461665"/>
          </a:xfrm>
          <a:prstGeom prst="rect">
            <a:avLst/>
          </a:prstGeom>
        </p:spPr>
        <p:txBody>
          <a:bodyPr wrap="square">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．強度</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行動障害支援者養成</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研修のスキーム</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748488" y="1554897"/>
            <a:ext cx="7970421" cy="1200329"/>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基礎研修と実践研修の二本立て</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都道府県地域生活支援事業と研修の実施体制（指導者研修の役割）</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行動</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援護</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従</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業者</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養成</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研修、重度訪問介護の対象者拡大、サービス管理</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責任者研修等との整理・統合に向けて</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48134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bwMode="auto">
          <a:xfrm>
            <a:off x="185135" y="1606954"/>
            <a:ext cx="2830867" cy="837265"/>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9" name="テキスト ボックス 8"/>
          <p:cNvSpPr txBox="1"/>
          <p:nvPr/>
        </p:nvSpPr>
        <p:spPr bwMode="auto">
          <a:xfrm>
            <a:off x="394265" y="1757631"/>
            <a:ext cx="2360172" cy="631038"/>
          </a:xfrm>
          <a:prstGeom prst="rect">
            <a:avLst/>
          </a:prstGeom>
          <a:noFill/>
        </p:spPr>
        <p:txBody>
          <a:bodyPr wrap="none">
            <a:spAutoFit/>
          </a:bodyPr>
          <a:lstStyle/>
          <a:p>
            <a:pPr algn="ctr" eaLnBrk="1" fontAlgn="auto" hangingPunct="1">
              <a:spcBef>
                <a:spcPts val="0"/>
              </a:spcBef>
              <a:spcAft>
                <a:spcPts val="0"/>
              </a:spcAft>
              <a:defRPr/>
            </a:pPr>
            <a:r>
              <a:rPr lang="ja-JP" altLang="en-US" dirty="0" smtClean="0">
                <a:solidFill>
                  <a:schemeClr val="tx1">
                    <a:lumMod val="85000"/>
                    <a:lumOff val="15000"/>
                  </a:schemeClr>
                </a:solidFill>
                <a:latin typeface="メイリオ" pitchFamily="50" charset="-128"/>
                <a:ea typeface="メイリオ" pitchFamily="50" charset="-128"/>
                <a:cs typeface="メイリオ" pitchFamily="50" charset="-128"/>
              </a:rPr>
              <a:t>暴行（虐待）事件が</a:t>
            </a:r>
            <a:endParaRPr lang="en-US" altLang="ja-JP" dirty="0" smtClean="0">
              <a:solidFill>
                <a:schemeClr val="tx1">
                  <a:lumMod val="85000"/>
                  <a:lumOff val="15000"/>
                </a:schemeClr>
              </a:solidFill>
              <a:latin typeface="メイリオ" pitchFamily="50" charset="-128"/>
              <a:ea typeface="メイリオ" pitchFamily="50" charset="-128"/>
              <a:cs typeface="メイリオ" pitchFamily="50" charset="-128"/>
            </a:endParaRPr>
          </a:p>
          <a:p>
            <a:pPr algn="ctr" eaLnBrk="1" fontAlgn="auto" hangingPunct="1">
              <a:spcBef>
                <a:spcPts val="0"/>
              </a:spcBef>
              <a:spcAft>
                <a:spcPts val="0"/>
              </a:spcAft>
              <a:defRPr/>
            </a:pPr>
            <a:r>
              <a:rPr lang="ja-JP" altLang="en-US" dirty="0" smtClean="0">
                <a:solidFill>
                  <a:schemeClr val="tx1">
                    <a:lumMod val="85000"/>
                    <a:lumOff val="15000"/>
                  </a:schemeClr>
                </a:solidFill>
                <a:latin typeface="メイリオ" pitchFamily="50" charset="-128"/>
                <a:ea typeface="メイリオ" pitchFamily="50" charset="-128"/>
                <a:cs typeface="メイリオ" pitchFamily="50" charset="-128"/>
              </a:rPr>
              <a:t>無くならない</a:t>
            </a: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0" name="テキスト ボックス 9"/>
          <p:cNvSpPr txBox="1"/>
          <p:nvPr/>
        </p:nvSpPr>
        <p:spPr bwMode="auto">
          <a:xfrm>
            <a:off x="1186141" y="2471683"/>
            <a:ext cx="1980029" cy="523220"/>
          </a:xfrm>
          <a:prstGeom prst="rect">
            <a:avLst/>
          </a:prstGeom>
          <a:noFill/>
        </p:spPr>
        <p:txBody>
          <a:bodyPr wrap="none">
            <a:spAutoFit/>
          </a:bodyPr>
          <a:lstStyle/>
          <a:p>
            <a:pPr eaLnBrk="1" fontAlgn="auto" hangingPunct="1">
              <a:spcBef>
                <a:spcPts val="0"/>
              </a:spcBef>
              <a:spcAft>
                <a:spcPts val="0"/>
              </a:spcAft>
              <a:defRPr/>
            </a:pPr>
            <a:r>
              <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rPr>
              <a:t>2012</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年</a:t>
            </a:r>
            <a:r>
              <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rPr>
              <a:t>10</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月より</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障害者虐待防止が施行</a:t>
            </a:r>
            <a:endParaRPr lang="ja-JP" altLang="en-US"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1" name="角丸四角形 10"/>
          <p:cNvSpPr/>
          <p:nvPr/>
        </p:nvSpPr>
        <p:spPr bwMode="auto">
          <a:xfrm>
            <a:off x="3166171" y="2334213"/>
            <a:ext cx="2830867" cy="837265"/>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12" name="角丸四角形 11"/>
          <p:cNvSpPr/>
          <p:nvPr/>
        </p:nvSpPr>
        <p:spPr bwMode="auto">
          <a:xfrm>
            <a:off x="6182505" y="3119900"/>
            <a:ext cx="2830867" cy="837265"/>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13" name="テキスト ボックス 12"/>
          <p:cNvSpPr txBox="1"/>
          <p:nvPr/>
        </p:nvSpPr>
        <p:spPr bwMode="auto">
          <a:xfrm>
            <a:off x="3450525" y="2458959"/>
            <a:ext cx="2262158" cy="646331"/>
          </a:xfrm>
          <a:prstGeom prst="rect">
            <a:avLst/>
          </a:prstGeom>
          <a:noFill/>
        </p:spPr>
        <p:txBody>
          <a:bodyPr wrap="none">
            <a:spAutoFit/>
          </a:bodyPr>
          <a:lstStyle/>
          <a:p>
            <a:pPr algn="ctr" eaLnBrk="1" fontAlgn="auto" hangingPunct="1">
              <a:spcBef>
                <a:spcPts val="0"/>
              </a:spcBef>
              <a:spcAft>
                <a:spcPts val="0"/>
              </a:spcAft>
              <a:defRPr/>
            </a:pPr>
            <a:r>
              <a:rPr lang="ja-JP" altLang="en-US" dirty="0" smtClean="0">
                <a:solidFill>
                  <a:schemeClr val="tx1">
                    <a:lumMod val="85000"/>
                    <a:lumOff val="15000"/>
                  </a:schemeClr>
                </a:solidFill>
                <a:latin typeface="メイリオ" pitchFamily="50" charset="-128"/>
                <a:ea typeface="メイリオ" pitchFamily="50" charset="-128"/>
                <a:cs typeface="メイリオ" pitchFamily="50" charset="-128"/>
              </a:rPr>
              <a:t>行動障害のある人の</a:t>
            </a:r>
            <a:endParaRPr lang="en-US" altLang="ja-JP" dirty="0" smtClean="0">
              <a:solidFill>
                <a:schemeClr val="tx1">
                  <a:lumMod val="85000"/>
                  <a:lumOff val="15000"/>
                </a:schemeClr>
              </a:solidFill>
              <a:latin typeface="メイリオ" pitchFamily="50" charset="-128"/>
              <a:ea typeface="メイリオ" pitchFamily="50" charset="-128"/>
              <a:cs typeface="メイリオ" pitchFamily="50" charset="-128"/>
            </a:endParaRPr>
          </a:p>
          <a:p>
            <a:pPr algn="ctr" eaLnBrk="1" fontAlgn="auto" hangingPunct="1">
              <a:spcBef>
                <a:spcPts val="0"/>
              </a:spcBef>
              <a:spcAft>
                <a:spcPts val="0"/>
              </a:spcAft>
              <a:defRPr/>
            </a:pP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入所</a:t>
            </a:r>
            <a:r>
              <a:rPr lang="ja-JP" altLang="en-US" dirty="0" smtClean="0">
                <a:solidFill>
                  <a:schemeClr val="tx1">
                    <a:lumMod val="85000"/>
                    <a:lumOff val="15000"/>
                  </a:schemeClr>
                </a:solidFill>
                <a:latin typeface="メイリオ" pitchFamily="50" charset="-128"/>
                <a:ea typeface="メイリオ" pitchFamily="50" charset="-128"/>
                <a:cs typeface="メイリオ" pitchFamily="50" charset="-128"/>
              </a:rPr>
              <a:t>希望</a:t>
            </a: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増える</a:t>
            </a:r>
          </a:p>
        </p:txBody>
      </p:sp>
      <p:sp>
        <p:nvSpPr>
          <p:cNvPr id="14" name="テキスト ボックス 13"/>
          <p:cNvSpPr txBox="1"/>
          <p:nvPr/>
        </p:nvSpPr>
        <p:spPr bwMode="auto">
          <a:xfrm>
            <a:off x="6466857" y="3207721"/>
            <a:ext cx="2262158" cy="646331"/>
          </a:xfrm>
          <a:prstGeom prst="rect">
            <a:avLst/>
          </a:prstGeom>
          <a:noFill/>
        </p:spPr>
        <p:txBody>
          <a:bodyPr wrap="none">
            <a:spAutoFit/>
          </a:bodyPr>
          <a:lstStyle/>
          <a:p>
            <a:pPr algn="ctr" eaLnBrk="1" fontAlgn="auto" hangingPunct="1">
              <a:spcBef>
                <a:spcPts val="0"/>
              </a:spcBef>
              <a:spcAft>
                <a:spcPts val="0"/>
              </a:spcAft>
              <a:defRPr/>
            </a:pPr>
            <a:r>
              <a:rPr lang="ja-JP" altLang="en-US" dirty="0" smtClean="0">
                <a:solidFill>
                  <a:schemeClr val="tx1">
                    <a:lumMod val="85000"/>
                    <a:lumOff val="15000"/>
                  </a:schemeClr>
                </a:solidFill>
                <a:latin typeface="メイリオ" pitchFamily="50" charset="-128"/>
                <a:ea typeface="メイリオ" pitchFamily="50" charset="-128"/>
                <a:cs typeface="メイリオ" pitchFamily="50" charset="-128"/>
              </a:rPr>
              <a:t>在宅・地域支援での</a:t>
            </a:r>
            <a:endParaRPr lang="en-US" altLang="ja-JP" dirty="0" smtClean="0">
              <a:solidFill>
                <a:schemeClr val="tx1">
                  <a:lumMod val="85000"/>
                  <a:lumOff val="15000"/>
                </a:schemeClr>
              </a:solidFill>
              <a:latin typeface="メイリオ" pitchFamily="50" charset="-128"/>
              <a:ea typeface="メイリオ" pitchFamily="50" charset="-128"/>
              <a:cs typeface="メイリオ" pitchFamily="50" charset="-128"/>
            </a:endParaRPr>
          </a:p>
          <a:p>
            <a:pPr algn="ctr" eaLnBrk="1" fontAlgn="auto" hangingPunct="1">
              <a:spcBef>
                <a:spcPts val="0"/>
              </a:spcBef>
              <a:spcAft>
                <a:spcPts val="0"/>
              </a:spcAft>
              <a:defRPr/>
            </a:pP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対象者の拡大</a:t>
            </a:r>
          </a:p>
        </p:txBody>
      </p:sp>
      <p:sp>
        <p:nvSpPr>
          <p:cNvPr id="15" name="角丸四角形 14"/>
          <p:cNvSpPr/>
          <p:nvPr/>
        </p:nvSpPr>
        <p:spPr>
          <a:xfrm>
            <a:off x="898525" y="5766893"/>
            <a:ext cx="7512050" cy="608806"/>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16" name="テキスト ボックス 15"/>
          <p:cNvSpPr txBox="1"/>
          <p:nvPr/>
        </p:nvSpPr>
        <p:spPr bwMode="auto">
          <a:xfrm>
            <a:off x="1330562" y="5907914"/>
            <a:ext cx="6647975" cy="369332"/>
          </a:xfrm>
          <a:prstGeom prst="rect">
            <a:avLst/>
          </a:prstGeom>
          <a:noFill/>
        </p:spPr>
        <p:txBody>
          <a:bodyPr wrap="none">
            <a:spAutoFit/>
          </a:bodyPr>
          <a:lstStyle/>
          <a:p>
            <a:pPr algn="ctr" eaLnBrk="1" fontAlgn="auto" hangingPunct="1">
              <a:spcBef>
                <a:spcPts val="0"/>
              </a:spcBef>
              <a:spcAft>
                <a:spcPts val="0"/>
              </a:spcAft>
              <a:defRPr/>
            </a:pPr>
            <a:r>
              <a:rPr lang="ja-JP" altLang="en-US" dirty="0" smtClean="0">
                <a:solidFill>
                  <a:schemeClr val="tx1">
                    <a:lumMod val="85000"/>
                    <a:lumOff val="15000"/>
                  </a:schemeClr>
                </a:solidFill>
                <a:latin typeface="メイリオ" pitchFamily="50" charset="-128"/>
                <a:ea typeface="メイリオ" pitchFamily="50" charset="-128"/>
                <a:cs typeface="メイリオ" pitchFamily="50" charset="-128"/>
              </a:rPr>
              <a:t>都道府県地域生活支援事業　強度</a:t>
            </a: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行動障害支援者養成</a:t>
            </a:r>
            <a:r>
              <a:rPr lang="ja-JP" altLang="en-US" dirty="0" smtClean="0">
                <a:solidFill>
                  <a:schemeClr val="tx1">
                    <a:lumMod val="85000"/>
                    <a:lumOff val="15000"/>
                  </a:schemeClr>
                </a:solidFill>
                <a:latin typeface="メイリオ" pitchFamily="50" charset="-128"/>
                <a:ea typeface="メイリオ" pitchFamily="50" charset="-128"/>
                <a:cs typeface="メイリオ" pitchFamily="50" charset="-128"/>
              </a:rPr>
              <a:t>研修事業</a:t>
            </a:r>
            <a:endParaRPr lang="en-US" altLang="ja-JP"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7" name="テキスト ボックス 16"/>
          <p:cNvSpPr txBox="1"/>
          <p:nvPr/>
        </p:nvSpPr>
        <p:spPr bwMode="auto">
          <a:xfrm>
            <a:off x="161714" y="3471422"/>
            <a:ext cx="2877711" cy="738664"/>
          </a:xfrm>
          <a:prstGeom prst="rect">
            <a:avLst/>
          </a:prstGeom>
          <a:noFill/>
        </p:spPr>
        <p:txBody>
          <a:bodyPr wrap="none">
            <a:spAutoFit/>
          </a:bodyPr>
          <a:lstStyle/>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虐待等の被害にあっていることを</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自ら伝えることができない</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自傷等で日常的に痣や傷がある</a:t>
            </a:r>
            <a:endParaRPr lang="ja-JP" altLang="en-US"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8" name="テキスト ボックス 17"/>
          <p:cNvSpPr txBox="1"/>
          <p:nvPr/>
        </p:nvSpPr>
        <p:spPr bwMode="auto">
          <a:xfrm>
            <a:off x="898525" y="5459116"/>
            <a:ext cx="5525872" cy="307777"/>
          </a:xfrm>
          <a:prstGeom prst="rect">
            <a:avLst/>
          </a:prstGeom>
          <a:noFill/>
        </p:spPr>
        <p:txBody>
          <a:bodyPr wrap="none">
            <a:spAutoFit/>
          </a:bodyPr>
          <a:lstStyle/>
          <a:p>
            <a:pPr eaLnBrk="1" fontAlgn="auto" hangingPunct="1">
              <a:spcBef>
                <a:spcPts val="0"/>
              </a:spcBef>
              <a:spcAft>
                <a:spcPts val="0"/>
              </a:spcAft>
              <a:defRPr/>
            </a:pPr>
            <a:r>
              <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rPr>
              <a:t>2013</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（平成</a:t>
            </a:r>
            <a:r>
              <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rPr>
              <a:t>25</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）年度　障害者総合福祉推進事業（強度行動障害）</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9" name="テキスト ボックス 18"/>
          <p:cNvSpPr txBox="1"/>
          <p:nvPr/>
        </p:nvSpPr>
        <p:spPr bwMode="auto">
          <a:xfrm>
            <a:off x="3039425" y="1138475"/>
            <a:ext cx="1620957" cy="523220"/>
          </a:xfrm>
          <a:prstGeom prst="rect">
            <a:avLst/>
          </a:prstGeom>
          <a:noFill/>
        </p:spPr>
        <p:txBody>
          <a:bodyPr wrap="none">
            <a:spAutoFit/>
          </a:bodyPr>
          <a:lstStyle/>
          <a:p>
            <a:pPr eaLnBrk="1" fontAlgn="auto" hangingPunct="1">
              <a:spcBef>
                <a:spcPts val="0"/>
              </a:spcBef>
              <a:spcAft>
                <a:spcPts val="0"/>
              </a:spcAft>
              <a:defRPr/>
            </a:pPr>
            <a:r>
              <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rPr>
              <a:t>2006</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年</a:t>
            </a:r>
            <a:r>
              <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rPr>
              <a:t>10</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月より</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障害者自立支援法</a:t>
            </a:r>
            <a:endParaRPr lang="ja-JP" altLang="en-US"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0" name="テキスト ボックス 19"/>
          <p:cNvSpPr txBox="1"/>
          <p:nvPr/>
        </p:nvSpPr>
        <p:spPr bwMode="auto">
          <a:xfrm>
            <a:off x="4196545" y="1624218"/>
            <a:ext cx="1800493" cy="523220"/>
          </a:xfrm>
          <a:prstGeom prst="rect">
            <a:avLst/>
          </a:prstGeom>
          <a:noFill/>
        </p:spPr>
        <p:txBody>
          <a:bodyPr wrap="none">
            <a:spAutoFit/>
          </a:bodyPr>
          <a:lstStyle/>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障害程度区分３以上</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地域移行</a:t>
            </a:r>
          </a:p>
        </p:txBody>
      </p:sp>
      <p:sp>
        <p:nvSpPr>
          <p:cNvPr id="21" name="テキスト ボックス 20"/>
          <p:cNvSpPr txBox="1"/>
          <p:nvPr/>
        </p:nvSpPr>
        <p:spPr bwMode="auto">
          <a:xfrm>
            <a:off x="185135" y="1026446"/>
            <a:ext cx="1261884" cy="307777"/>
          </a:xfrm>
          <a:prstGeom prst="rect">
            <a:avLst/>
          </a:prstGeom>
          <a:noFill/>
        </p:spPr>
        <p:txBody>
          <a:bodyPr wrap="none">
            <a:spAutoFit/>
          </a:bodyPr>
          <a:lstStyle/>
          <a:p>
            <a:pP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痛ましい事件</a:t>
            </a:r>
          </a:p>
        </p:txBody>
      </p:sp>
      <p:sp>
        <p:nvSpPr>
          <p:cNvPr id="26" name="テキスト ボックス 25"/>
          <p:cNvSpPr txBox="1"/>
          <p:nvPr/>
        </p:nvSpPr>
        <p:spPr bwMode="auto">
          <a:xfrm>
            <a:off x="3150719" y="3367927"/>
            <a:ext cx="2159566" cy="954107"/>
          </a:xfrm>
          <a:prstGeom prst="rect">
            <a:avLst/>
          </a:prstGeom>
          <a:noFill/>
        </p:spPr>
        <p:txBody>
          <a:bodyPr wrap="none">
            <a:spAutoFit/>
          </a:bodyPr>
          <a:lstStyle/>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旧知的障害者更生施設に</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高齢・高齢に差し掛かる</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入所希望者</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と</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行動</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障害のある人が</a:t>
            </a:r>
            <a:endParaRPr lang="ja-JP" altLang="en-US"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7" name="テキスト ボックス 26"/>
          <p:cNvSpPr txBox="1"/>
          <p:nvPr/>
        </p:nvSpPr>
        <p:spPr bwMode="auto">
          <a:xfrm>
            <a:off x="6192151" y="1535602"/>
            <a:ext cx="1351652" cy="523220"/>
          </a:xfrm>
          <a:prstGeom prst="rect">
            <a:avLst/>
          </a:prstGeom>
          <a:noFill/>
        </p:spPr>
        <p:txBody>
          <a:bodyPr wrap="none">
            <a:spAutoFit/>
          </a:bodyPr>
          <a:lstStyle/>
          <a:p>
            <a:pPr eaLnBrk="1" fontAlgn="auto" hangingPunct="1">
              <a:spcBef>
                <a:spcPts val="0"/>
              </a:spcBef>
              <a:spcAft>
                <a:spcPts val="0"/>
              </a:spcAft>
              <a:defRPr/>
            </a:pPr>
            <a:r>
              <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rPr>
              <a:t>2005</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年度</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より</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行動援護</a:t>
            </a:r>
          </a:p>
        </p:txBody>
      </p:sp>
      <p:sp>
        <p:nvSpPr>
          <p:cNvPr id="28" name="テキスト ボックス 27"/>
          <p:cNvSpPr txBox="1"/>
          <p:nvPr/>
        </p:nvSpPr>
        <p:spPr bwMode="auto">
          <a:xfrm>
            <a:off x="6182505" y="1056195"/>
            <a:ext cx="1620957" cy="523220"/>
          </a:xfrm>
          <a:prstGeom prst="rect">
            <a:avLst/>
          </a:prstGeom>
          <a:noFill/>
        </p:spPr>
        <p:txBody>
          <a:bodyPr wrap="none">
            <a:spAutoFit/>
          </a:bodyPr>
          <a:lstStyle/>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レスパイトの理念</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日中</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ショート</a:t>
            </a:r>
          </a:p>
        </p:txBody>
      </p:sp>
      <p:sp>
        <p:nvSpPr>
          <p:cNvPr id="29" name="テキスト ボックス 28"/>
          <p:cNvSpPr txBox="1"/>
          <p:nvPr/>
        </p:nvSpPr>
        <p:spPr bwMode="auto">
          <a:xfrm>
            <a:off x="7719624" y="2014660"/>
            <a:ext cx="1261884" cy="307777"/>
          </a:xfrm>
          <a:prstGeom prst="rect">
            <a:avLst/>
          </a:prstGeom>
          <a:noFill/>
        </p:spPr>
        <p:txBody>
          <a:bodyPr wrap="none">
            <a:spAutoFit/>
          </a:bodyPr>
          <a:lstStyle/>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相談支援整備</a:t>
            </a:r>
            <a:endParaRPr lang="ja-JP" altLang="en-US"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0" name="テキスト ボックス 29"/>
          <p:cNvSpPr txBox="1"/>
          <p:nvPr/>
        </p:nvSpPr>
        <p:spPr bwMode="auto">
          <a:xfrm>
            <a:off x="7719624" y="2332513"/>
            <a:ext cx="902811" cy="307777"/>
          </a:xfrm>
          <a:prstGeom prst="rect">
            <a:avLst/>
          </a:prstGeom>
          <a:noFill/>
        </p:spPr>
        <p:txBody>
          <a:bodyPr wrap="none">
            <a:spAutoFit/>
          </a:bodyPr>
          <a:lstStyle/>
          <a:p>
            <a:pP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退院促進</a:t>
            </a:r>
          </a:p>
        </p:txBody>
      </p:sp>
      <p:sp>
        <p:nvSpPr>
          <p:cNvPr id="31" name="テキスト ボックス 30"/>
          <p:cNvSpPr txBox="1"/>
          <p:nvPr/>
        </p:nvSpPr>
        <p:spPr bwMode="auto">
          <a:xfrm>
            <a:off x="6080620" y="4136406"/>
            <a:ext cx="2339102" cy="1169551"/>
          </a:xfrm>
          <a:prstGeom prst="rect">
            <a:avLst/>
          </a:prstGeom>
          <a:noFill/>
        </p:spPr>
        <p:txBody>
          <a:bodyPr wrap="none">
            <a:spAutoFit/>
          </a:bodyPr>
          <a:lstStyle/>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地域生活の継続のリスクが</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高い</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人の支援が増える</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反社会的</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行動</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精神科症状重複</a:t>
            </a:r>
            <a:endParaRPr lang="en-US" altLang="ja-JP" sz="14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強度行動障害</a:t>
            </a:r>
            <a:endParaRPr lang="ja-JP" altLang="en-US"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cxnSp>
        <p:nvCxnSpPr>
          <p:cNvPr id="32" name="直線コネクタ 31"/>
          <p:cNvCxnSpPr/>
          <p:nvPr/>
        </p:nvCxnSpPr>
        <p:spPr>
          <a:xfrm>
            <a:off x="1614343" y="1138475"/>
            <a:ext cx="0" cy="397127"/>
          </a:xfrm>
          <a:prstGeom prst="line">
            <a:avLst/>
          </a:prstGeom>
          <a:ln w="28575">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endCxn id="17" idx="0"/>
          </p:cNvCxnSpPr>
          <p:nvPr/>
        </p:nvCxnSpPr>
        <p:spPr>
          <a:xfrm>
            <a:off x="1600568" y="2921336"/>
            <a:ext cx="2" cy="550086"/>
          </a:xfrm>
          <a:prstGeom prst="line">
            <a:avLst/>
          </a:prstGeom>
          <a:ln w="28575">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1614343" y="4210086"/>
            <a:ext cx="0" cy="1137081"/>
          </a:xfrm>
          <a:prstGeom prst="line">
            <a:avLst/>
          </a:prstGeom>
          <a:ln w="28575">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4581604" y="4322034"/>
            <a:ext cx="0" cy="1025133"/>
          </a:xfrm>
          <a:prstGeom prst="line">
            <a:avLst/>
          </a:prstGeom>
          <a:ln w="28575">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4581604" y="2073150"/>
            <a:ext cx="0" cy="249287"/>
          </a:xfrm>
          <a:prstGeom prst="line">
            <a:avLst/>
          </a:prstGeom>
          <a:ln w="28575">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7597936" y="1885828"/>
            <a:ext cx="0" cy="1151589"/>
          </a:xfrm>
          <a:prstGeom prst="line">
            <a:avLst/>
          </a:prstGeom>
          <a:ln w="28575">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7597936" y="4778626"/>
            <a:ext cx="0" cy="568541"/>
          </a:xfrm>
          <a:prstGeom prst="line">
            <a:avLst/>
          </a:prstGeom>
          <a:ln w="28575">
            <a:solidFill>
              <a:schemeClr val="bg2">
                <a:lumMod val="9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35" name="タイトル 1"/>
          <p:cNvSpPr>
            <a:spLocks noGrp="1"/>
          </p:cNvSpPr>
          <p:nvPr>
            <p:ph type="title"/>
          </p:nvPr>
        </p:nvSpPr>
        <p:spPr>
          <a:xfrm>
            <a:off x="423863" y="107157"/>
            <a:ext cx="8229600" cy="677862"/>
          </a:xfrm>
        </p:spPr>
        <p:txBody>
          <a:bodyPr rtlCol="0" anchor="b">
            <a:noAutofit/>
          </a:bodyPr>
          <a:lstStyle/>
          <a:p>
            <a:pPr>
              <a:defRPr/>
            </a:pPr>
            <a:r>
              <a:rPr lang="ja-JP" altLang="en-US" sz="3600" dirty="0">
                <a:solidFill>
                  <a:schemeClr val="tx1">
                    <a:lumMod val="85000"/>
                    <a:lumOff val="15000"/>
                  </a:schemeClr>
                </a:solidFill>
                <a:latin typeface="メイリオ" pitchFamily="50" charset="-128"/>
                <a:ea typeface="メイリオ" pitchFamily="50" charset="-128"/>
                <a:cs typeface="メイリオ" pitchFamily="50" charset="-128"/>
              </a:rPr>
              <a:t>強度行動障害研究の経過を</a:t>
            </a:r>
            <a:r>
              <a:rPr lang="ja-JP" altLang="en-US" sz="3600" dirty="0" smtClean="0">
                <a:solidFill>
                  <a:schemeClr val="tx1">
                    <a:lumMod val="85000"/>
                    <a:lumOff val="15000"/>
                  </a:schemeClr>
                </a:solidFill>
                <a:latin typeface="メイリオ" pitchFamily="50" charset="-128"/>
                <a:ea typeface="メイリオ" pitchFamily="50" charset="-128"/>
                <a:cs typeface="メイリオ" pitchFamily="50" charset="-128"/>
              </a:rPr>
              <a:t>整理③</a:t>
            </a:r>
            <a:endParaRPr lang="ja-JP" altLang="en-US" sz="3600" dirty="0">
              <a:solidFill>
                <a:schemeClr val="tx1">
                  <a:lumMod val="85000"/>
                  <a:lumOff val="15000"/>
                </a:schemeClr>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8062242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0975" y="141288"/>
            <a:ext cx="8582025" cy="677862"/>
          </a:xfrm>
        </p:spPr>
        <p:txBody>
          <a:bodyPr rtlCol="0" anchor="b">
            <a:noAutofit/>
          </a:bodyPr>
          <a:lstStyle/>
          <a:p>
            <a:pPr fontAlgn="auto">
              <a:spcAft>
                <a:spcPts val="0"/>
              </a:spcAft>
              <a:defRPr/>
            </a:pPr>
            <a:r>
              <a:rPr lang="ja-JP" altLang="en-US" sz="3200" dirty="0">
                <a:solidFill>
                  <a:schemeClr val="tx1">
                    <a:lumMod val="85000"/>
                    <a:lumOff val="15000"/>
                  </a:schemeClr>
                </a:solidFill>
                <a:latin typeface="メイリオ" pitchFamily="50" charset="-128"/>
                <a:ea typeface="メイリオ" pitchFamily="50" charset="-128"/>
                <a:cs typeface="メイリオ" pitchFamily="50" charset="-128"/>
              </a:rPr>
              <a:t>強度行動</a:t>
            </a:r>
            <a:r>
              <a:rPr lang="ja-JP" altLang="en-US" sz="3200" dirty="0" smtClean="0">
                <a:solidFill>
                  <a:schemeClr val="tx1">
                    <a:lumMod val="85000"/>
                    <a:lumOff val="15000"/>
                  </a:schemeClr>
                </a:solidFill>
                <a:latin typeface="メイリオ" pitchFamily="50" charset="-128"/>
                <a:ea typeface="メイリオ" pitchFamily="50" charset="-128"/>
                <a:cs typeface="メイリオ" pitchFamily="50" charset="-128"/>
              </a:rPr>
              <a:t>障害支援技法のコンセンサス①</a:t>
            </a:r>
            <a:endParaRPr lang="ja-JP" altLang="en-US" sz="3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 name="正方形/長方形 3"/>
          <p:cNvSpPr/>
          <p:nvPr/>
        </p:nvSpPr>
        <p:spPr>
          <a:xfrm>
            <a:off x="180975" y="5677495"/>
            <a:ext cx="8848725" cy="1077218"/>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rPr>
              <a:t>強度行動</a:t>
            </a:r>
            <a:r>
              <a:rPr lang="ja-JP" altLang="en-US" sz="1600" dirty="0" smtClean="0">
                <a:latin typeface="メイリオ" panose="020B0604030504040204" pitchFamily="50" charset="-128"/>
                <a:ea typeface="メイリオ" panose="020B0604030504040204" pitchFamily="50" charset="-128"/>
              </a:rPr>
              <a:t>障害児者の正確な支援経過の情報が得られた</a:t>
            </a:r>
            <a:r>
              <a:rPr lang="en-US" altLang="ja-JP" sz="1600" dirty="0" smtClean="0">
                <a:latin typeface="メイリオ" panose="020B0604030504040204" pitchFamily="50" charset="-128"/>
                <a:ea typeface="メイリオ" panose="020B0604030504040204" pitchFamily="50" charset="-128"/>
              </a:rPr>
              <a:t>32</a:t>
            </a:r>
            <a:r>
              <a:rPr lang="ja-JP" altLang="en-US" sz="1600" dirty="0" smtClean="0">
                <a:latin typeface="メイリオ" panose="020B0604030504040204" pitchFamily="50" charset="-128"/>
                <a:ea typeface="メイリオ" panose="020B0604030504040204" pitchFamily="50" charset="-128"/>
              </a:rPr>
              <a:t>事例それぞれに、「有効であった支援方法」を確認し、集計したグラフ。</a:t>
            </a:r>
            <a:endParaRPr lang="en-US" altLang="ja-JP" sz="1600" dirty="0" smtClean="0">
              <a:latin typeface="メイリオ" panose="020B0604030504040204" pitchFamily="50" charset="-128"/>
              <a:ea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rPr>
              <a:t>飯田雅子</a:t>
            </a:r>
            <a:r>
              <a:rPr lang="en-US" altLang="ja-JP" sz="1600" dirty="0" smtClean="0">
                <a:latin typeface="メイリオ" panose="020B0604030504040204" pitchFamily="50" charset="-128"/>
                <a:ea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rPr>
              <a:t>強度行動障害を中核とする支援困難な人たちへの支援について</a:t>
            </a:r>
            <a:r>
              <a:rPr lang="en-US" altLang="ja-JP" sz="1600" dirty="0" smtClean="0">
                <a:latin typeface="メイリオ" panose="020B0604030504040204" pitchFamily="50" charset="-128"/>
                <a:ea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rPr>
              <a:t>さぽーと　</a:t>
            </a:r>
            <a:r>
              <a:rPr lang="en-US" altLang="ja-JP" sz="1600" dirty="0" smtClean="0">
                <a:latin typeface="メイリオ" panose="020B0604030504040204" pitchFamily="50" charset="-128"/>
                <a:ea typeface="メイリオ" panose="020B0604030504040204" pitchFamily="50" charset="-128"/>
              </a:rPr>
              <a:t>2004</a:t>
            </a:r>
            <a:r>
              <a:rPr lang="ja-JP" altLang="en-US" sz="1600" dirty="0" smtClean="0">
                <a:latin typeface="メイリオ" panose="020B0604030504040204" pitchFamily="50" charset="-128"/>
                <a:ea typeface="メイリオ" panose="020B0604030504040204" pitchFamily="50" charset="-128"/>
              </a:rPr>
              <a:t>年</a:t>
            </a:r>
            <a:r>
              <a:rPr lang="en-US" altLang="ja-JP" sz="1600" dirty="0" smtClean="0">
                <a:latin typeface="メイリオ" panose="020B0604030504040204" pitchFamily="50" charset="-128"/>
                <a:ea typeface="メイリオ" panose="020B0604030504040204" pitchFamily="50" charset="-128"/>
              </a:rPr>
              <a:t>11</a:t>
            </a:r>
            <a:r>
              <a:rPr lang="ja-JP" altLang="en-US" sz="1600" dirty="0" smtClean="0">
                <a:latin typeface="メイリオ" panose="020B0604030504040204" pitchFamily="50" charset="-128"/>
                <a:ea typeface="メイリオ" panose="020B0604030504040204" pitchFamily="50" charset="-128"/>
              </a:rPr>
              <a:t>月号（</a:t>
            </a:r>
            <a:r>
              <a:rPr lang="en-US" altLang="ja-JP" sz="1600" dirty="0" smtClean="0">
                <a:latin typeface="メイリオ" panose="020B0604030504040204" pitchFamily="50" charset="-128"/>
                <a:ea typeface="メイリオ" panose="020B0604030504040204" pitchFamily="50" charset="-128"/>
              </a:rPr>
              <a:t>45-51page</a:t>
            </a:r>
            <a:r>
              <a:rPr lang="ja-JP" altLang="en-US" sz="1600" dirty="0" smtClean="0">
                <a:latin typeface="メイリオ" panose="020B0604030504040204" pitchFamily="50" charset="-128"/>
                <a:ea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3"/>
          <a:stretch>
            <a:fillRect/>
          </a:stretch>
        </p:blipFill>
        <p:spPr>
          <a:xfrm>
            <a:off x="902698" y="881062"/>
            <a:ext cx="7138577" cy="4734520"/>
          </a:xfrm>
          <a:prstGeom prst="rect">
            <a:avLst/>
          </a:prstGeom>
        </p:spPr>
      </p:pic>
    </p:spTree>
    <p:extLst>
      <p:ext uri="{BB962C8B-B14F-4D97-AF65-F5344CB8AC3E}">
        <p14:creationId xmlns:p14="http://schemas.microsoft.com/office/powerpoint/2010/main" val="1574422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メモ 6"/>
          <p:cNvSpPr/>
          <p:nvPr/>
        </p:nvSpPr>
        <p:spPr>
          <a:xfrm>
            <a:off x="583555" y="1020623"/>
            <a:ext cx="7776864" cy="4752528"/>
          </a:xfrm>
          <a:prstGeom prst="foldedCorner">
            <a:avLst>
              <a:gd name="adj" fmla="val 12021"/>
            </a:avLst>
          </a:prstGeom>
          <a:solidFill>
            <a:schemeClr val="accent3">
              <a:lumMod val="20000"/>
              <a:lumOff val="8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2400"/>
              </a:spcAft>
              <a:buClr>
                <a:schemeClr val="tx1">
                  <a:lumMod val="85000"/>
                  <a:lumOff val="15000"/>
                </a:schemeClr>
              </a:buClr>
              <a:buSzPct val="70000"/>
            </a:pPr>
            <a:endParaRPr lang="en-US" altLang="ja-JP" sz="2800"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180975" y="141288"/>
            <a:ext cx="8582025" cy="677862"/>
          </a:xfrm>
        </p:spPr>
        <p:txBody>
          <a:bodyPr rtlCol="0" anchor="b">
            <a:noAutofit/>
          </a:bodyPr>
          <a:lstStyle/>
          <a:p>
            <a:pPr fontAlgn="auto">
              <a:spcAft>
                <a:spcPts val="0"/>
              </a:spcAft>
              <a:defRPr/>
            </a:pPr>
            <a:r>
              <a:rPr lang="ja-JP" altLang="en-US" sz="3200" dirty="0">
                <a:solidFill>
                  <a:schemeClr val="tx1">
                    <a:lumMod val="85000"/>
                    <a:lumOff val="15000"/>
                  </a:schemeClr>
                </a:solidFill>
                <a:latin typeface="メイリオ" pitchFamily="50" charset="-128"/>
                <a:ea typeface="メイリオ" pitchFamily="50" charset="-128"/>
                <a:cs typeface="メイリオ" pitchFamily="50" charset="-128"/>
              </a:rPr>
              <a:t>強度行動</a:t>
            </a:r>
            <a:r>
              <a:rPr lang="ja-JP" altLang="en-US" sz="3200" dirty="0" smtClean="0">
                <a:solidFill>
                  <a:schemeClr val="tx1">
                    <a:lumMod val="85000"/>
                    <a:lumOff val="15000"/>
                  </a:schemeClr>
                </a:solidFill>
                <a:latin typeface="メイリオ" pitchFamily="50" charset="-128"/>
                <a:ea typeface="メイリオ" pitchFamily="50" charset="-128"/>
                <a:cs typeface="メイリオ" pitchFamily="50" charset="-128"/>
              </a:rPr>
              <a:t>障害支援技法のコンセンサス②</a:t>
            </a:r>
            <a:endParaRPr lang="ja-JP" altLang="en-US" sz="3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 name="正方形/長方形 3"/>
          <p:cNvSpPr/>
          <p:nvPr/>
        </p:nvSpPr>
        <p:spPr>
          <a:xfrm>
            <a:off x="180974" y="5974624"/>
            <a:ext cx="8848725" cy="584775"/>
          </a:xfrm>
          <a:prstGeom prst="rect">
            <a:avLst/>
          </a:prstGeom>
        </p:spPr>
        <p:txBody>
          <a:bodyPr wrap="square">
            <a:spAutoFit/>
          </a:bodyPr>
          <a:lstStyle/>
          <a:p>
            <a:r>
              <a:rPr lang="en-US" altLang="ja-JP" sz="1600" dirty="0" smtClean="0">
                <a:latin typeface="メイリオ" panose="020B0604030504040204" pitchFamily="50" charset="-128"/>
                <a:ea typeface="メイリオ" panose="020B0604030504040204" pitchFamily="50" charset="-128"/>
              </a:rPr>
              <a:t>10</a:t>
            </a:r>
            <a:r>
              <a:rPr lang="ja-JP" altLang="en-US" sz="1600" dirty="0" smtClean="0">
                <a:latin typeface="メイリオ" panose="020B0604030504040204" pitchFamily="50" charset="-128"/>
                <a:ea typeface="メイリオ" panose="020B0604030504040204" pitchFamily="50" charset="-128"/>
              </a:rPr>
              <a:t>年前の飯田班の強度行動障害児者にとっての有効な支援方法をシンプルにまとめたもの。</a:t>
            </a:r>
            <a:endParaRPr lang="en-US" altLang="ja-JP" sz="1600" dirty="0" smtClean="0">
              <a:latin typeface="メイリオ" panose="020B0604030504040204" pitchFamily="50" charset="-128"/>
              <a:ea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rPr>
              <a:t>強度行動障害支援者養成研修（基礎研修）受講者要テキストより（</a:t>
            </a:r>
            <a:r>
              <a:rPr lang="en-US" altLang="ja-JP" sz="1600" dirty="0" smtClean="0">
                <a:latin typeface="メイリオ" panose="020B0604030504040204" pitchFamily="50" charset="-128"/>
                <a:ea typeface="メイリオ" panose="020B0604030504040204" pitchFamily="50" charset="-128"/>
              </a:rPr>
              <a:t>2014</a:t>
            </a:r>
            <a:r>
              <a:rPr lang="ja-JP" altLang="en-US" sz="1600" dirty="0" smtClean="0">
                <a:latin typeface="メイリオ" panose="020B0604030504040204" pitchFamily="50" charset="-128"/>
                <a:ea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860921" y="1288618"/>
            <a:ext cx="7488832" cy="4216539"/>
          </a:xfrm>
          <a:prstGeom prst="rect">
            <a:avLst/>
          </a:prstGeom>
          <a:noFill/>
        </p:spPr>
        <p:txBody>
          <a:bodyPr wrap="square" rtlCol="0">
            <a:spAutoFit/>
          </a:bodyPr>
          <a:lstStyle/>
          <a:p>
            <a:pPr marL="457200" indent="-457200" algn="just">
              <a:spcAft>
                <a:spcPts val="2400"/>
              </a:spcAft>
              <a:buClr>
                <a:schemeClr val="tx1">
                  <a:lumMod val="85000"/>
                  <a:lumOff val="15000"/>
                </a:schemeClr>
              </a:buClr>
              <a:buSzPct val="100000"/>
              <a:buFont typeface="Wingdings" pitchFamily="2" charset="2"/>
              <a:buChar char="þ"/>
            </a:pPr>
            <a:r>
              <a:rPr lang="ja-JP" altLang="en-US" sz="2800" dirty="0">
                <a:solidFill>
                  <a:schemeClr val="tx1">
                    <a:lumMod val="95000"/>
                    <a:lumOff val="5000"/>
                  </a:schemeClr>
                </a:solidFill>
                <a:latin typeface="メイリオ" pitchFamily="50" charset="-128"/>
                <a:ea typeface="メイリオ" pitchFamily="50" charset="-128"/>
                <a:cs typeface="メイリオ" pitchFamily="50" charset="-128"/>
              </a:rPr>
              <a:t>構造化された環境の中で</a:t>
            </a:r>
            <a:endParaRPr lang="en-US" altLang="ja-JP" sz="2800" dirty="0">
              <a:solidFill>
                <a:schemeClr val="tx1">
                  <a:lumMod val="95000"/>
                  <a:lumOff val="5000"/>
                </a:schemeClr>
              </a:solidFill>
              <a:latin typeface="メイリオ" pitchFamily="50" charset="-128"/>
              <a:ea typeface="メイリオ" pitchFamily="50" charset="-128"/>
              <a:cs typeface="メイリオ" pitchFamily="50" charset="-128"/>
            </a:endParaRPr>
          </a:p>
          <a:p>
            <a:pPr marL="457200" indent="-457200" algn="just">
              <a:spcAft>
                <a:spcPts val="2400"/>
              </a:spcAft>
              <a:buClr>
                <a:schemeClr val="tx1">
                  <a:lumMod val="85000"/>
                  <a:lumOff val="15000"/>
                </a:schemeClr>
              </a:buClr>
              <a:buSzPct val="100000"/>
              <a:buFont typeface="Wingdings" pitchFamily="2" charset="2"/>
              <a:buChar char="þ"/>
            </a:pPr>
            <a:r>
              <a:rPr lang="ja-JP" altLang="en-US" sz="2800" dirty="0" smtClean="0">
                <a:solidFill>
                  <a:schemeClr val="tx1">
                    <a:lumMod val="95000"/>
                    <a:lumOff val="5000"/>
                  </a:schemeClr>
                </a:solidFill>
                <a:latin typeface="メイリオ" pitchFamily="50" charset="-128"/>
                <a:ea typeface="メイリオ" pitchFamily="50" charset="-128"/>
                <a:cs typeface="メイリオ" pitchFamily="50" charset="-128"/>
              </a:rPr>
              <a:t>医療と連携（薬物</a:t>
            </a:r>
            <a:r>
              <a:rPr lang="ja-JP" altLang="en-US" sz="2800" dirty="0">
                <a:solidFill>
                  <a:schemeClr val="tx1">
                    <a:lumMod val="95000"/>
                    <a:lumOff val="5000"/>
                  </a:schemeClr>
                </a:solidFill>
                <a:latin typeface="メイリオ" pitchFamily="50" charset="-128"/>
                <a:ea typeface="メイリオ" pitchFamily="50" charset="-128"/>
                <a:cs typeface="メイリオ" pitchFamily="50" charset="-128"/>
              </a:rPr>
              <a:t>療法を</a:t>
            </a:r>
            <a:r>
              <a:rPr lang="ja-JP" altLang="en-US" sz="2800" dirty="0" smtClean="0">
                <a:solidFill>
                  <a:schemeClr val="tx1">
                    <a:lumMod val="95000"/>
                    <a:lumOff val="5000"/>
                  </a:schemeClr>
                </a:solidFill>
                <a:latin typeface="メイリオ" pitchFamily="50" charset="-128"/>
                <a:ea typeface="メイリオ" pitchFamily="50" charset="-128"/>
                <a:cs typeface="メイリオ" pitchFamily="50" charset="-128"/>
              </a:rPr>
              <a:t>活用）しながら</a:t>
            </a:r>
            <a:endParaRPr lang="en-US" altLang="ja-JP" sz="2800" dirty="0">
              <a:solidFill>
                <a:schemeClr val="tx1">
                  <a:lumMod val="95000"/>
                  <a:lumOff val="5000"/>
                </a:schemeClr>
              </a:solidFill>
              <a:latin typeface="メイリオ" pitchFamily="50" charset="-128"/>
              <a:ea typeface="メイリオ" pitchFamily="50" charset="-128"/>
              <a:cs typeface="メイリオ" pitchFamily="50" charset="-128"/>
            </a:endParaRPr>
          </a:p>
          <a:p>
            <a:pPr marL="457200" indent="-457200" algn="just">
              <a:spcAft>
                <a:spcPts val="2400"/>
              </a:spcAft>
              <a:buClr>
                <a:schemeClr val="tx1">
                  <a:lumMod val="85000"/>
                  <a:lumOff val="15000"/>
                </a:schemeClr>
              </a:buClr>
              <a:buSzPct val="100000"/>
              <a:buFont typeface="Wingdings" pitchFamily="2" charset="2"/>
              <a:buChar char="þ"/>
            </a:pPr>
            <a:r>
              <a:rPr lang="ja-JP" altLang="en-US" sz="2800" dirty="0">
                <a:solidFill>
                  <a:schemeClr val="tx1">
                    <a:lumMod val="95000"/>
                    <a:lumOff val="5000"/>
                  </a:schemeClr>
                </a:solidFill>
                <a:latin typeface="メイリオ" pitchFamily="50" charset="-128"/>
                <a:ea typeface="メイリオ" pitchFamily="50" charset="-128"/>
                <a:cs typeface="メイリオ" pitchFamily="50" charset="-128"/>
              </a:rPr>
              <a:t>リラックスできる強い刺激を避けた環境で</a:t>
            </a:r>
            <a:endParaRPr lang="en-US" altLang="ja-JP" sz="2800" dirty="0">
              <a:solidFill>
                <a:schemeClr val="tx1">
                  <a:lumMod val="95000"/>
                  <a:lumOff val="5000"/>
                </a:schemeClr>
              </a:solidFill>
              <a:latin typeface="メイリオ" pitchFamily="50" charset="-128"/>
              <a:ea typeface="メイリオ" pitchFamily="50" charset="-128"/>
              <a:cs typeface="メイリオ" pitchFamily="50" charset="-128"/>
            </a:endParaRPr>
          </a:p>
          <a:p>
            <a:pPr marL="457200" indent="-457200" algn="just">
              <a:spcAft>
                <a:spcPts val="2400"/>
              </a:spcAft>
              <a:buClr>
                <a:schemeClr val="tx1">
                  <a:lumMod val="85000"/>
                  <a:lumOff val="15000"/>
                </a:schemeClr>
              </a:buClr>
              <a:buSzPct val="100000"/>
              <a:buFont typeface="Wingdings" pitchFamily="2" charset="2"/>
              <a:buChar char="þ"/>
            </a:pPr>
            <a:r>
              <a:rPr lang="ja-JP" altLang="en-US" sz="2800" dirty="0">
                <a:solidFill>
                  <a:schemeClr val="tx1">
                    <a:lumMod val="95000"/>
                    <a:lumOff val="5000"/>
                  </a:schemeClr>
                </a:solidFill>
                <a:latin typeface="メイリオ" pitchFamily="50" charset="-128"/>
                <a:ea typeface="メイリオ" pitchFamily="50" charset="-128"/>
                <a:cs typeface="メイリオ" pitchFamily="50" charset="-128"/>
              </a:rPr>
              <a:t>一貫した対応をできるチームを作り</a:t>
            </a:r>
            <a:endParaRPr lang="en-US" altLang="ja-JP" sz="2800" dirty="0">
              <a:solidFill>
                <a:schemeClr val="tx1">
                  <a:lumMod val="95000"/>
                  <a:lumOff val="5000"/>
                </a:schemeClr>
              </a:solidFill>
              <a:latin typeface="メイリオ" pitchFamily="50" charset="-128"/>
              <a:ea typeface="メイリオ" pitchFamily="50" charset="-128"/>
              <a:cs typeface="メイリオ" pitchFamily="50" charset="-128"/>
            </a:endParaRPr>
          </a:p>
          <a:p>
            <a:pPr marL="457200" indent="-457200" algn="just">
              <a:spcAft>
                <a:spcPts val="2400"/>
              </a:spcAft>
              <a:buClr>
                <a:schemeClr val="tx1">
                  <a:lumMod val="85000"/>
                  <a:lumOff val="15000"/>
                </a:schemeClr>
              </a:buClr>
              <a:buSzPct val="100000"/>
              <a:buFont typeface="Wingdings" pitchFamily="2" charset="2"/>
              <a:buChar char="þ"/>
            </a:pPr>
            <a:r>
              <a:rPr lang="ja-JP" altLang="en-US" sz="2800" dirty="0">
                <a:solidFill>
                  <a:schemeClr val="tx1">
                    <a:lumMod val="95000"/>
                    <a:lumOff val="5000"/>
                  </a:schemeClr>
                </a:solidFill>
                <a:latin typeface="メイリオ" pitchFamily="50" charset="-128"/>
                <a:ea typeface="メイリオ" pitchFamily="50" charset="-128"/>
                <a:cs typeface="メイリオ" pitchFamily="50" charset="-128"/>
              </a:rPr>
              <a:t>自尊心を持ちひとりでできる活動を増やし</a:t>
            </a:r>
            <a:endParaRPr lang="en-US" altLang="ja-JP" sz="2800" dirty="0">
              <a:solidFill>
                <a:schemeClr val="tx1">
                  <a:lumMod val="95000"/>
                  <a:lumOff val="5000"/>
                </a:schemeClr>
              </a:solidFill>
              <a:latin typeface="メイリオ" pitchFamily="50" charset="-128"/>
              <a:ea typeface="メイリオ" pitchFamily="50" charset="-128"/>
              <a:cs typeface="メイリオ" pitchFamily="50" charset="-128"/>
            </a:endParaRPr>
          </a:p>
          <a:p>
            <a:pPr marL="457200" indent="-457200" algn="just">
              <a:spcAft>
                <a:spcPts val="2400"/>
              </a:spcAft>
              <a:buClr>
                <a:schemeClr val="tx1">
                  <a:lumMod val="85000"/>
                  <a:lumOff val="15000"/>
                </a:schemeClr>
              </a:buClr>
              <a:buSzPct val="100000"/>
              <a:buFont typeface="Wingdings" pitchFamily="2" charset="2"/>
              <a:buChar char="þ"/>
            </a:pPr>
            <a:r>
              <a:rPr lang="ja-JP" altLang="en-US" sz="2800" dirty="0">
                <a:solidFill>
                  <a:schemeClr val="tx1">
                    <a:lumMod val="95000"/>
                    <a:lumOff val="5000"/>
                  </a:schemeClr>
                </a:solidFill>
                <a:latin typeface="メイリオ" pitchFamily="50" charset="-128"/>
                <a:ea typeface="メイリオ" pitchFamily="50" charset="-128"/>
                <a:cs typeface="メイリオ" pitchFamily="50" charset="-128"/>
              </a:rPr>
              <a:t>地域で継続的に生活できる体制づくり</a:t>
            </a:r>
            <a:r>
              <a:rPr lang="ja-JP" altLang="en-US" sz="2800" dirty="0" smtClean="0">
                <a:solidFill>
                  <a:schemeClr val="tx1">
                    <a:lumMod val="95000"/>
                    <a:lumOff val="5000"/>
                  </a:schemeClr>
                </a:solidFill>
                <a:latin typeface="メイリオ" pitchFamily="50" charset="-128"/>
                <a:ea typeface="メイリオ" pitchFamily="50" charset="-128"/>
                <a:cs typeface="メイリオ" pitchFamily="50" charset="-128"/>
              </a:rPr>
              <a:t>を</a:t>
            </a:r>
            <a:endParaRPr kumimoji="1" lang="ja-JP" altLang="en-US" sz="2800" dirty="0">
              <a:solidFill>
                <a:schemeClr val="tx1">
                  <a:lumMod val="95000"/>
                  <a:lumOff val="5000"/>
                </a:schemeClr>
              </a:solidFill>
            </a:endParaRPr>
          </a:p>
        </p:txBody>
      </p:sp>
    </p:spTree>
    <p:extLst>
      <p:ext uri="{BB962C8B-B14F-4D97-AF65-F5344CB8AC3E}">
        <p14:creationId xmlns:p14="http://schemas.microsoft.com/office/powerpoint/2010/main" val="11694163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0975" y="141288"/>
            <a:ext cx="8582025" cy="677862"/>
          </a:xfrm>
        </p:spPr>
        <p:txBody>
          <a:bodyPr rtlCol="0" anchor="b">
            <a:noAutofit/>
          </a:bodyPr>
          <a:lstStyle/>
          <a:p>
            <a:pPr fontAlgn="auto">
              <a:spcAft>
                <a:spcPts val="0"/>
              </a:spcAft>
              <a:defRPr/>
            </a:pPr>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強度行動</a:t>
            </a: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障害支援技法のコンセンサス③</a:t>
            </a:r>
            <a:endParaRPr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180975" y="6474426"/>
            <a:ext cx="8848725" cy="338554"/>
          </a:xfrm>
          <a:prstGeom prst="rect">
            <a:avLst/>
          </a:prstGeom>
        </p:spPr>
        <p:txBody>
          <a:bodyPr wrap="square">
            <a:spAutoFit/>
          </a:bodyPr>
          <a:lstStyle/>
          <a:p>
            <a:r>
              <a:rPr lang="ja-JP" altLang="en-US" sz="1600" dirty="0" smtClean="0">
                <a:latin typeface="メイリオ" panose="020B0604030504040204" pitchFamily="50" charset="-128"/>
                <a:ea typeface="メイリオ" panose="020B0604030504040204" pitchFamily="50" charset="-128"/>
              </a:rPr>
              <a:t>快適な地域生活へ向けての福祉サービス利用に関する研究のまとめから。のぞみの園（</a:t>
            </a:r>
            <a:r>
              <a:rPr lang="en-US" altLang="ja-JP" sz="1600" dirty="0" smtClean="0">
                <a:latin typeface="メイリオ" panose="020B0604030504040204" pitchFamily="50" charset="-128"/>
                <a:ea typeface="メイリオ" panose="020B0604030504040204" pitchFamily="50" charset="-128"/>
              </a:rPr>
              <a:t>2013</a:t>
            </a:r>
            <a:r>
              <a:rPr lang="ja-JP" altLang="en-US" sz="1600" dirty="0" smtClean="0">
                <a:latin typeface="メイリオ" panose="020B0604030504040204" pitchFamily="50" charset="-128"/>
                <a:ea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558901" y="1327991"/>
            <a:ext cx="3384376" cy="2256068"/>
          </a:xfrm>
          <a:prstGeom prst="rect">
            <a:avLst/>
          </a:pr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9" name="二等辺三角形 8"/>
          <p:cNvSpPr/>
          <p:nvPr/>
        </p:nvSpPr>
        <p:spPr>
          <a:xfrm>
            <a:off x="356115" y="1038963"/>
            <a:ext cx="3789948" cy="287692"/>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690317" y="1353708"/>
            <a:ext cx="2441694" cy="338554"/>
          </a:xfrm>
          <a:prstGeom prst="rect">
            <a:avLst/>
          </a:prstGeom>
          <a:noFill/>
        </p:spPr>
        <p:txBody>
          <a:bodyPr wrap="none" rtlCol="0">
            <a:spAutoFit/>
          </a:bodyPr>
          <a:lstStyle/>
          <a:p>
            <a:r>
              <a:rPr lang="ja-JP" altLang="en-US" sz="1600" b="1" dirty="0" smtClean="0">
                <a:latin typeface="メイリオ" panose="020B0604030504040204" pitchFamily="50" charset="-128"/>
                <a:ea typeface="メイリオ" panose="020B0604030504040204" pitchFamily="50" charset="-128"/>
              </a:rPr>
              <a:t>②</a:t>
            </a:r>
            <a:r>
              <a:rPr lang="ja-JP" altLang="en-US" sz="1600" b="1" dirty="0">
                <a:latin typeface="メイリオ" panose="020B0604030504040204" pitchFamily="50" charset="-128"/>
                <a:ea typeface="メイリオ" panose="020B0604030504040204" pitchFamily="50" charset="-128"/>
              </a:rPr>
              <a:t>居住</a:t>
            </a:r>
            <a:r>
              <a:rPr lang="ja-JP" altLang="en-US" sz="1600" b="1" dirty="0" smtClean="0">
                <a:latin typeface="メイリオ" panose="020B0604030504040204" pitchFamily="50" charset="-128"/>
                <a:ea typeface="メイリオ" panose="020B0604030504040204" pitchFamily="50" charset="-128"/>
              </a:rPr>
              <a:t>内の</a:t>
            </a:r>
            <a:r>
              <a:rPr lang="ja-JP" altLang="en-US" sz="1600" b="1" dirty="0">
                <a:latin typeface="メイリオ" panose="020B0604030504040204" pitchFamily="50" charset="-128"/>
                <a:ea typeface="メイリオ" panose="020B0604030504040204" pitchFamily="50" charset="-128"/>
              </a:rPr>
              <a:t>物理的構造化</a:t>
            </a:r>
            <a:endParaRPr kumimoji="1" lang="ja-JP" altLang="en-US" sz="1600" b="1"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690317" y="2095274"/>
            <a:ext cx="2441694" cy="338554"/>
          </a:xfrm>
          <a:prstGeom prst="rect">
            <a:avLst/>
          </a:prstGeom>
          <a:noFill/>
        </p:spPr>
        <p:txBody>
          <a:bodyPr wrap="none" rtlCol="0">
            <a:spAutoFit/>
          </a:bodyPr>
          <a:lstStyle/>
          <a:p>
            <a:r>
              <a:rPr lang="ja-JP" altLang="en-US" sz="1600" b="1" dirty="0" smtClean="0">
                <a:latin typeface="メイリオ" panose="020B0604030504040204" pitchFamily="50" charset="-128"/>
                <a:ea typeface="メイリオ" panose="020B0604030504040204" pitchFamily="50" charset="-128"/>
              </a:rPr>
              <a:t>③ひとり</a:t>
            </a:r>
            <a:r>
              <a:rPr lang="ja-JP" altLang="en-US" sz="1600" b="1" dirty="0">
                <a:latin typeface="メイリオ" panose="020B0604030504040204" pitchFamily="50" charset="-128"/>
                <a:ea typeface="メイリオ" panose="020B0604030504040204" pitchFamily="50" charset="-128"/>
              </a:rPr>
              <a:t>で過ごせる</a:t>
            </a:r>
            <a:r>
              <a:rPr lang="ja-JP" altLang="en-US" sz="1600" b="1" dirty="0" smtClean="0">
                <a:latin typeface="メイリオ" panose="020B0604030504040204" pitchFamily="50" charset="-128"/>
                <a:ea typeface="メイリオ" panose="020B0604030504040204" pitchFamily="50" charset="-128"/>
              </a:rPr>
              <a:t>活動</a:t>
            </a:r>
            <a:endParaRPr kumimoji="1" lang="ja-JP" altLang="en-US" sz="1600" b="1"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697176" y="2846913"/>
            <a:ext cx="2646878" cy="338554"/>
          </a:xfrm>
          <a:prstGeom prst="rect">
            <a:avLst/>
          </a:prstGeom>
          <a:noFill/>
        </p:spPr>
        <p:txBody>
          <a:bodyPr wrap="none" rtlCol="0">
            <a:spAutoFit/>
          </a:bodyPr>
          <a:lstStyle/>
          <a:p>
            <a:r>
              <a:rPr lang="ja-JP" altLang="en-US" sz="1600" b="1" dirty="0" smtClean="0">
                <a:latin typeface="メイリオ" panose="020B0604030504040204" pitchFamily="50" charset="-128"/>
                <a:ea typeface="メイリオ" panose="020B0604030504040204" pitchFamily="50" charset="-128"/>
              </a:rPr>
              <a:t>④確固としたスケジュール</a:t>
            </a:r>
            <a:endParaRPr kumimoji="1" lang="ja-JP" altLang="en-US" sz="16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3891626" y="2496080"/>
            <a:ext cx="1826141" cy="338554"/>
          </a:xfrm>
          <a:prstGeom prst="rect">
            <a:avLst/>
          </a:prstGeom>
          <a:noFill/>
        </p:spPr>
        <p:txBody>
          <a:bodyPr wrap="none" rtlCol="0">
            <a:spAutoFit/>
          </a:bodyPr>
          <a:lstStyle/>
          <a:p>
            <a:r>
              <a:rPr lang="ja-JP" altLang="en-US" sz="1600" b="1" dirty="0" smtClean="0">
                <a:latin typeface="メイリオ" panose="020B0604030504040204" pitchFamily="50" charset="-128"/>
                <a:ea typeface="メイリオ" panose="020B0604030504040204" pitchFamily="50" charset="-128"/>
              </a:rPr>
              <a:t>⑤移動</a:t>
            </a:r>
            <a:r>
              <a:rPr lang="ja-JP" altLang="en-US" sz="1600" b="1" dirty="0">
                <a:latin typeface="メイリオ" panose="020B0604030504040204" pitchFamily="50" charset="-128"/>
                <a:ea typeface="メイリオ" panose="020B0604030504040204" pitchFamily="50" charset="-128"/>
              </a:rPr>
              <a:t>手段の確保</a:t>
            </a:r>
            <a:endParaRPr kumimoji="1" lang="ja-JP" altLang="en-US" sz="1600" b="1" dirty="0">
              <a:latin typeface="メイリオ" panose="020B0604030504040204" pitchFamily="50" charset="-128"/>
              <a:ea typeface="メイリオ" panose="020B0604030504040204" pitchFamily="50" charset="-128"/>
            </a:endParaRPr>
          </a:p>
        </p:txBody>
      </p:sp>
      <p:sp>
        <p:nvSpPr>
          <p:cNvPr id="14" name="左右矢印 13"/>
          <p:cNvSpPr/>
          <p:nvPr/>
        </p:nvSpPr>
        <p:spPr>
          <a:xfrm>
            <a:off x="3954720" y="2023018"/>
            <a:ext cx="1763047" cy="360040"/>
          </a:xfrm>
          <a:prstGeom prst="lef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16" name="正方形/長方形 15"/>
          <p:cNvSpPr/>
          <p:nvPr/>
        </p:nvSpPr>
        <p:spPr>
          <a:xfrm>
            <a:off x="5741198" y="1303763"/>
            <a:ext cx="2834870" cy="2057775"/>
          </a:xfrm>
          <a:prstGeom prst="rect">
            <a:avLst/>
          </a:prstGeom>
          <a:noFill/>
          <a:ln w="19050" cmpd="dbl">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5787521" y="1379095"/>
            <a:ext cx="2742223" cy="339945"/>
          </a:xfrm>
          <a:prstGeom prst="rect">
            <a:avLst/>
          </a:prstGeom>
          <a:noFill/>
        </p:spPr>
        <p:txBody>
          <a:bodyPr wrap="none" rtlCol="0">
            <a:spAutoFit/>
          </a:bodyPr>
          <a:lstStyle/>
          <a:p>
            <a:r>
              <a:rPr lang="ja-JP" altLang="en-US" sz="1600" b="1" dirty="0" smtClean="0">
                <a:latin typeface="メイリオ" panose="020B0604030504040204" pitchFamily="50" charset="-128"/>
                <a:ea typeface="メイリオ" panose="020B0604030504040204" pitchFamily="50" charset="-128"/>
              </a:rPr>
              <a:t>①安定して通える</a:t>
            </a:r>
            <a:r>
              <a:rPr lang="ja-JP" altLang="en-US" sz="1600" b="1" dirty="0">
                <a:latin typeface="メイリオ" panose="020B0604030504040204" pitchFamily="50" charset="-128"/>
                <a:ea typeface="メイリオ" panose="020B0604030504040204" pitchFamily="50" charset="-128"/>
              </a:rPr>
              <a:t>日中</a:t>
            </a:r>
            <a:r>
              <a:rPr lang="ja-JP" altLang="en-US" sz="1600" b="1" dirty="0" smtClean="0">
                <a:latin typeface="メイリオ" panose="020B0604030504040204" pitchFamily="50" charset="-128"/>
                <a:ea typeface="メイリオ" panose="020B0604030504040204" pitchFamily="50" charset="-128"/>
              </a:rPr>
              <a:t>活動</a:t>
            </a:r>
            <a:endParaRPr kumimoji="1" lang="ja-JP" altLang="en-US" sz="1600" b="1"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6101222" y="1729131"/>
            <a:ext cx="2423360" cy="648986"/>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rPr>
              <a:t>概ね１日最低４時間以上</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週</a:t>
            </a:r>
            <a:r>
              <a:rPr lang="ja-JP" altLang="en-US" sz="1200" dirty="0" smtClean="0">
                <a:latin typeface="メイリオ" panose="020B0604030504040204" pitchFamily="50" charset="-128"/>
                <a:ea typeface="メイリオ" panose="020B0604030504040204" pitchFamily="50" charset="-128"/>
              </a:rPr>
              <a:t>に５日程度はコンスタントに</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夏休み等の長期休暇は代替を</a:t>
            </a:r>
            <a:endParaRPr kumimoji="1" lang="ja-JP" altLang="en-US" sz="12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6118331" y="2474812"/>
            <a:ext cx="2423360" cy="648986"/>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rPr>
              <a:t>決まりきった日課</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個別のスペースの確保</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健康や安全に配慮が行き届く場</a:t>
            </a:r>
            <a:endParaRPr kumimoji="1" lang="ja-JP" altLang="en-US" sz="1200"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969238" y="1570960"/>
            <a:ext cx="2185214" cy="461665"/>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rPr>
              <a:t>自室や自分用のスペース確保</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防音等の近隣への対応完備</a:t>
            </a:r>
            <a:endParaRPr kumimoji="1" lang="ja-JP" altLang="en-US" sz="1200"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969238" y="2326957"/>
            <a:ext cx="2646878" cy="461665"/>
          </a:xfrm>
          <a:prstGeom prst="rect">
            <a:avLst/>
          </a:prstGeom>
          <a:noFill/>
        </p:spPr>
        <p:txBody>
          <a:bodyPr wrap="none" rtlCol="0">
            <a:spAutoFit/>
          </a:bodyPr>
          <a:lstStyle/>
          <a:p>
            <a:r>
              <a:rPr lang="ja-JP" altLang="en-US" sz="1200" dirty="0">
                <a:latin typeface="メイリオ" panose="020B0604030504040204" pitchFamily="50" charset="-128"/>
                <a:ea typeface="メイリオ" panose="020B0604030504040204" pitchFamily="50" charset="-128"/>
              </a:rPr>
              <a:t>見守り</a:t>
            </a:r>
            <a:r>
              <a:rPr lang="ja-JP" altLang="en-US" sz="1200" dirty="0" smtClean="0">
                <a:latin typeface="メイリオ" panose="020B0604030504040204" pitchFamily="50" charset="-128"/>
                <a:ea typeface="メイリオ" panose="020B0604030504040204" pitchFamily="50" charset="-128"/>
              </a:rPr>
              <a:t>なしで一定時間過ごせる活動</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終わりのルールがあること</a:t>
            </a:r>
            <a:endParaRPr kumimoji="1" lang="ja-JP" altLang="en-US" sz="1200"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969238" y="3089511"/>
            <a:ext cx="2954655" cy="461665"/>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rPr>
              <a:t>繰り返しの日課を同居家族が許容</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スケジュール</a:t>
            </a:r>
            <a:r>
              <a:rPr lang="ja-JP" altLang="en-US" sz="1200" dirty="0" smtClean="0">
                <a:latin typeface="メイリオ" panose="020B0604030504040204" pitchFamily="50" charset="-128"/>
                <a:ea typeface="メイリオ" panose="020B0604030504040204" pitchFamily="50" charset="-128"/>
              </a:rPr>
              <a:t>の伝達・変更システムあり</a:t>
            </a:r>
            <a:endParaRPr kumimoji="1" lang="ja-JP" altLang="en-US" sz="1200"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4019866" y="2790500"/>
            <a:ext cx="1569660" cy="276999"/>
          </a:xfrm>
          <a:prstGeom prst="rect">
            <a:avLst/>
          </a:prstGeom>
          <a:noFill/>
        </p:spPr>
        <p:txBody>
          <a:bodyPr wrap="none" rtlCol="0">
            <a:spAutoFit/>
          </a:bodyPr>
          <a:lstStyle/>
          <a:p>
            <a:r>
              <a:rPr lang="ja-JP" altLang="en-US" sz="1200" dirty="0">
                <a:latin typeface="メイリオ" panose="020B0604030504040204" pitchFamily="50" charset="-128"/>
                <a:ea typeface="メイリオ" panose="020B0604030504040204" pitchFamily="50" charset="-128"/>
              </a:rPr>
              <a:t>日々</a:t>
            </a:r>
            <a:r>
              <a:rPr kumimoji="1" lang="ja-JP" altLang="en-US" sz="1200" dirty="0" smtClean="0">
                <a:latin typeface="メイリオ" panose="020B0604030504040204" pitchFamily="50" charset="-128"/>
                <a:ea typeface="メイリオ" panose="020B0604030504040204" pitchFamily="50" charset="-128"/>
              </a:rPr>
              <a:t>の送迎体制確立</a:t>
            </a:r>
            <a:endParaRPr kumimoji="1" lang="ja-JP" altLang="en-US" sz="1200" dirty="0">
              <a:latin typeface="メイリオ" panose="020B0604030504040204" pitchFamily="50" charset="-128"/>
              <a:ea typeface="メイリオ" panose="020B0604030504040204" pitchFamily="50" charset="-128"/>
            </a:endParaRPr>
          </a:p>
        </p:txBody>
      </p:sp>
      <p:sp>
        <p:nvSpPr>
          <p:cNvPr id="25" name="角丸四角形 24"/>
          <p:cNvSpPr/>
          <p:nvPr/>
        </p:nvSpPr>
        <p:spPr>
          <a:xfrm>
            <a:off x="252030" y="4292738"/>
            <a:ext cx="8587172" cy="2046810"/>
          </a:xfrm>
          <a:prstGeom prst="roundRect">
            <a:avLst>
              <a:gd name="adj" fmla="val 12238"/>
            </a:avLst>
          </a:prstGeom>
          <a:noFill/>
          <a:ln w="19050">
            <a:solidFill>
              <a:schemeClr val="bg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405356" y="4730011"/>
            <a:ext cx="4009919" cy="723275"/>
          </a:xfrm>
          <a:prstGeom prst="rect">
            <a:avLst/>
          </a:prstGeom>
          <a:noFill/>
          <a:ln>
            <a:noFill/>
          </a:ln>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rPr>
              <a:t>レスパイト・サービス</a:t>
            </a:r>
            <a:r>
              <a:rPr lang="en-US" altLang="ja-JP" sz="1400" dirty="0" smtClean="0">
                <a:latin typeface="メイリオ" panose="020B0604030504040204" pitchFamily="50" charset="-128"/>
                <a:ea typeface="メイリオ" panose="020B0604030504040204" pitchFamily="50" charset="-128"/>
              </a:rPr>
              <a:t>》</a:t>
            </a:r>
          </a:p>
          <a:p>
            <a:r>
              <a:rPr lang="ja-JP" altLang="en-US" sz="1400" dirty="0" smtClean="0">
                <a:latin typeface="メイリオ" panose="020B0604030504040204" pitchFamily="50" charset="-128"/>
                <a:ea typeface="メイリオ" panose="020B0604030504040204" pitchFamily="50" charset="-128"/>
              </a:rPr>
              <a:t>　</a:t>
            </a:r>
            <a:r>
              <a:rPr lang="ja-JP" altLang="en-US" sz="1300" dirty="0">
                <a:latin typeface="メイリオ" panose="020B0604030504040204" pitchFamily="50" charset="-128"/>
                <a:ea typeface="メイリオ" panose="020B0604030504040204" pitchFamily="50" charset="-128"/>
              </a:rPr>
              <a:t>ショートステイ</a:t>
            </a:r>
            <a:r>
              <a:rPr lang="ja-JP" altLang="en-US" sz="1300" dirty="0" smtClean="0">
                <a:latin typeface="メイリオ" panose="020B0604030504040204" pitchFamily="50" charset="-128"/>
                <a:ea typeface="メイリオ" panose="020B0604030504040204" pitchFamily="50" charset="-128"/>
              </a:rPr>
              <a:t>や</a:t>
            </a:r>
            <a:r>
              <a:rPr lang="ja-JP" altLang="en-US" sz="1300" dirty="0">
                <a:latin typeface="メイリオ" panose="020B0604030504040204" pitchFamily="50" charset="-128"/>
                <a:ea typeface="メイリオ" panose="020B0604030504040204" pitchFamily="50" charset="-128"/>
              </a:rPr>
              <a:t>行動</a:t>
            </a:r>
            <a:r>
              <a:rPr lang="ja-JP" altLang="en-US" sz="1300" dirty="0" smtClean="0">
                <a:latin typeface="メイリオ" panose="020B0604030504040204" pitchFamily="50" charset="-128"/>
                <a:ea typeface="メイリオ" panose="020B0604030504040204" pitchFamily="50" charset="-128"/>
              </a:rPr>
              <a:t>援護、日中一時等の計画的</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rPr>
              <a:t>　な活用。あるいは緊急一時サービスの確保</a:t>
            </a:r>
            <a:endParaRPr kumimoji="1" lang="ja-JP" altLang="en-US" sz="1300"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1325477" y="5581661"/>
            <a:ext cx="6340175" cy="707886"/>
          </a:xfrm>
          <a:prstGeom prst="rect">
            <a:avLst/>
          </a:prstGeom>
          <a:noFill/>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rPr>
              <a:t>その他</a:t>
            </a:r>
            <a:r>
              <a:rPr lang="ja-JP" altLang="en-US" sz="1300" dirty="0" smtClean="0">
                <a:latin typeface="メイリオ" panose="020B0604030504040204" pitchFamily="50" charset="-128"/>
                <a:ea typeface="メイリオ" panose="020B0604030504040204" pitchFamily="50" charset="-128"/>
              </a:rPr>
              <a:t>の支え</a:t>
            </a:r>
            <a:r>
              <a:rPr lang="en-US" altLang="ja-JP" sz="1300" dirty="0" smtClean="0">
                <a:latin typeface="メイリオ" panose="020B0604030504040204" pitchFamily="50" charset="-128"/>
                <a:ea typeface="メイリオ" panose="020B0604030504040204" pitchFamily="50" charset="-128"/>
              </a:rPr>
              <a:t>》</a:t>
            </a:r>
          </a:p>
          <a:p>
            <a:r>
              <a:rPr lang="ja-JP" altLang="en-US" sz="1300" dirty="0" smtClean="0">
                <a:latin typeface="メイリオ" panose="020B0604030504040204" pitchFamily="50" charset="-128"/>
                <a:ea typeface="メイリオ" panose="020B0604030504040204" pitchFamily="50" charset="-128"/>
              </a:rPr>
              <a:t>　</a:t>
            </a:r>
            <a:r>
              <a:rPr lang="ja-JP" altLang="en-US" sz="1300" dirty="0">
                <a:latin typeface="メイリオ" panose="020B0604030504040204" pitchFamily="50" charset="-128"/>
                <a:ea typeface="メイリオ" panose="020B0604030504040204" pitchFamily="50" charset="-128"/>
              </a:rPr>
              <a:t>経済的な負担</a:t>
            </a:r>
            <a:r>
              <a:rPr lang="ja-JP" altLang="en-US" sz="1300" dirty="0" smtClean="0">
                <a:latin typeface="メイリオ" panose="020B0604030504040204" pitchFamily="50" charset="-128"/>
                <a:ea typeface="メイリオ" panose="020B0604030504040204" pitchFamily="50" charset="-128"/>
              </a:rPr>
              <a:t>軽減、住宅事情、傷病に対する緊急の医療、家庭内・親族・地域の</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rPr>
              <a:t>　受入れ、ボランタリー組織等、安心して生活が継続できる支え</a:t>
            </a:r>
            <a:endParaRPr kumimoji="1" lang="ja-JP" altLang="en-US" sz="1300" dirty="0">
              <a:latin typeface="メイリオ" panose="020B0604030504040204" pitchFamily="50" charset="-128"/>
              <a:ea typeface="メイリオ" panose="020B0604030504040204" pitchFamily="50" charset="-128"/>
            </a:endParaRPr>
          </a:p>
        </p:txBody>
      </p:sp>
      <p:sp>
        <p:nvSpPr>
          <p:cNvPr id="29" name="二等辺三角形 28"/>
          <p:cNvSpPr/>
          <p:nvPr/>
        </p:nvSpPr>
        <p:spPr>
          <a:xfrm>
            <a:off x="4300486" y="4008075"/>
            <a:ext cx="576064" cy="274402"/>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37" name="テキスト ボックス 36"/>
          <p:cNvSpPr txBox="1"/>
          <p:nvPr/>
        </p:nvSpPr>
        <p:spPr>
          <a:xfrm>
            <a:off x="4470273" y="4739960"/>
            <a:ext cx="4452576" cy="723275"/>
          </a:xfrm>
          <a:prstGeom prst="rect">
            <a:avLst/>
          </a:prstGeom>
          <a:noFill/>
          <a:ln>
            <a:noFill/>
          </a:ln>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専門的なアドバイス</a:t>
            </a:r>
            <a:r>
              <a:rPr lang="en-US" altLang="ja-JP" sz="1400" dirty="0" smtClean="0">
                <a:latin typeface="メイリオ" panose="020B0604030504040204" pitchFamily="50" charset="-128"/>
                <a:ea typeface="メイリオ" panose="020B0604030504040204" pitchFamily="50" charset="-128"/>
              </a:rPr>
              <a:t>》</a:t>
            </a:r>
          </a:p>
          <a:p>
            <a:r>
              <a:rPr lang="ja-JP" altLang="en-US" sz="1400" dirty="0" smtClean="0">
                <a:latin typeface="メイリオ" panose="020B0604030504040204" pitchFamily="50" charset="-128"/>
                <a:ea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rPr>
              <a:t>医師・保育士・教師・心理・言語・ＳＷ等の専門家、　　</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rPr>
              <a:t>あるいは地域の親の会等</a:t>
            </a:r>
            <a:r>
              <a:rPr lang="ja-JP" altLang="en-US" sz="1300" dirty="0">
                <a:latin typeface="メイリオ" panose="020B0604030504040204" pitchFamily="50" charset="-128"/>
                <a:ea typeface="メイリオ" panose="020B0604030504040204" pitchFamily="50" charset="-128"/>
              </a:rPr>
              <a:t>からの</a:t>
            </a:r>
            <a:r>
              <a:rPr lang="ja-JP" altLang="en-US" sz="1300" dirty="0" smtClean="0">
                <a:latin typeface="メイリオ" panose="020B0604030504040204" pitchFamily="50" charset="-128"/>
                <a:ea typeface="メイリオ" panose="020B0604030504040204" pitchFamily="50" charset="-128"/>
              </a:rPr>
              <a:t>アドバイス</a:t>
            </a:r>
            <a:endParaRPr kumimoji="1" lang="ja-JP" altLang="en-US" sz="1300" dirty="0">
              <a:latin typeface="メイリオ" panose="020B0604030504040204" pitchFamily="50" charset="-128"/>
              <a:ea typeface="メイリオ" panose="020B0604030504040204" pitchFamily="50" charset="-128"/>
            </a:endParaRPr>
          </a:p>
        </p:txBody>
      </p:sp>
      <p:sp>
        <p:nvSpPr>
          <p:cNvPr id="38" name="正方形/長方形 37"/>
          <p:cNvSpPr/>
          <p:nvPr/>
        </p:nvSpPr>
        <p:spPr>
          <a:xfrm>
            <a:off x="448113" y="4724186"/>
            <a:ext cx="3967162" cy="738851"/>
          </a:xfrm>
          <a:prstGeom prst="rect">
            <a:avLst/>
          </a:prstGeom>
          <a:noFill/>
          <a:ln w="19050" cmpd="dbl">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39" name="正方形/長方形 38"/>
          <p:cNvSpPr/>
          <p:nvPr/>
        </p:nvSpPr>
        <p:spPr>
          <a:xfrm>
            <a:off x="4572540" y="4742063"/>
            <a:ext cx="4128157" cy="738851"/>
          </a:xfrm>
          <a:prstGeom prst="rect">
            <a:avLst/>
          </a:prstGeom>
          <a:noFill/>
          <a:ln w="19050" cmpd="dbl">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40" name="正方形/長方形 39"/>
          <p:cNvSpPr/>
          <p:nvPr/>
        </p:nvSpPr>
        <p:spPr>
          <a:xfrm>
            <a:off x="1341937" y="5567836"/>
            <a:ext cx="6307257" cy="694658"/>
          </a:xfrm>
          <a:prstGeom prst="rect">
            <a:avLst/>
          </a:prstGeom>
          <a:noFill/>
          <a:ln w="19050" cmpd="dbl">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41" name="角丸四角形 40"/>
          <p:cNvSpPr/>
          <p:nvPr/>
        </p:nvSpPr>
        <p:spPr>
          <a:xfrm>
            <a:off x="278954" y="952161"/>
            <a:ext cx="8587172" cy="3042118"/>
          </a:xfrm>
          <a:prstGeom prst="roundRect">
            <a:avLst>
              <a:gd name="adj" fmla="val 9150"/>
            </a:avLst>
          </a:prstGeom>
          <a:noFill/>
          <a:ln w="19050">
            <a:solidFill>
              <a:schemeClr val="bg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42" name="1 つの角を切り取った四角形 41"/>
          <p:cNvSpPr/>
          <p:nvPr/>
        </p:nvSpPr>
        <p:spPr>
          <a:xfrm>
            <a:off x="2812562" y="3653668"/>
            <a:ext cx="3725155" cy="333375"/>
          </a:xfrm>
          <a:prstGeom prst="snip1Rect">
            <a:avLst>
              <a:gd name="adj" fmla="val 0"/>
            </a:avLst>
          </a:prstGeom>
          <a:solidFill>
            <a:schemeClr val="bg2">
              <a:lumMod val="1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dirty="0" smtClean="0">
                <a:latin typeface="メイリオ" panose="020B0604030504040204" pitchFamily="50" charset="-128"/>
                <a:ea typeface="メイリオ" panose="020B0604030504040204" pitchFamily="50" charset="-128"/>
              </a:rPr>
              <a:t>現在の生活を支える５つのツール</a:t>
            </a:r>
            <a:endParaRPr lang="ja-JP" altLang="en-US" dirty="0">
              <a:latin typeface="メイリオ" panose="020B0604030504040204" pitchFamily="50" charset="-128"/>
              <a:ea typeface="メイリオ" panose="020B0604030504040204" pitchFamily="50" charset="-128"/>
            </a:endParaRPr>
          </a:p>
        </p:txBody>
      </p:sp>
      <p:sp>
        <p:nvSpPr>
          <p:cNvPr id="43" name="1 つの角を切り取った四角形 42"/>
          <p:cNvSpPr/>
          <p:nvPr/>
        </p:nvSpPr>
        <p:spPr>
          <a:xfrm>
            <a:off x="2812563" y="4292568"/>
            <a:ext cx="3725155" cy="333375"/>
          </a:xfrm>
          <a:prstGeom prst="snip1Rect">
            <a:avLst>
              <a:gd name="adj" fmla="val 0"/>
            </a:avLst>
          </a:prstGeom>
          <a:solidFill>
            <a:schemeClr val="bg2">
              <a:lumMod val="1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dirty="0">
                <a:latin typeface="メイリオ" panose="020B0604030504040204" pitchFamily="50" charset="-128"/>
                <a:ea typeface="メイリオ" panose="020B0604030504040204" pitchFamily="50" charset="-128"/>
              </a:rPr>
              <a:t>長期的</a:t>
            </a:r>
            <a:r>
              <a:rPr lang="ja-JP" altLang="en-US" dirty="0" smtClean="0">
                <a:latin typeface="メイリオ" panose="020B0604030504040204" pitchFamily="50" charset="-128"/>
                <a:ea typeface="メイリオ" panose="020B0604030504040204" pitchFamily="50" charset="-128"/>
              </a:rPr>
              <a:t>な</a:t>
            </a:r>
            <a:r>
              <a:rPr lang="ja-JP" altLang="en-US" dirty="0">
                <a:latin typeface="メイリオ" panose="020B0604030504040204" pitchFamily="50" charset="-128"/>
                <a:ea typeface="メイリオ" panose="020B0604030504040204" pitchFamily="50" charset="-128"/>
              </a:rPr>
              <a:t>生活</a:t>
            </a:r>
            <a:r>
              <a:rPr lang="ja-JP" altLang="en-US" dirty="0" smtClean="0">
                <a:latin typeface="メイリオ" panose="020B0604030504040204" pitchFamily="50" charset="-128"/>
                <a:ea typeface="メイリオ" panose="020B0604030504040204" pitchFamily="50" charset="-128"/>
              </a:rPr>
              <a:t>を支える補助ツール</a:t>
            </a:r>
            <a:endParaRPr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195290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09550" y="212727"/>
            <a:ext cx="8201025" cy="530223"/>
          </a:xfrm>
        </p:spPr>
        <p:txBody>
          <a:bodyPr>
            <a:normAutofit fontScale="90000"/>
          </a:bodyPr>
          <a:lstStyle/>
          <a:p>
            <a:r>
              <a:rPr lang="ja-JP" altLang="en-US" sz="3600" dirty="0">
                <a:latin typeface="メイリオ" panose="020B0604030504040204" pitchFamily="50" charset="-128"/>
                <a:ea typeface="メイリオ" panose="020B0604030504040204" pitchFamily="50" charset="-128"/>
              </a:rPr>
              <a:t>大切な</a:t>
            </a:r>
            <a:r>
              <a:rPr lang="ja-JP" altLang="en-US" sz="3600" dirty="0" smtClean="0">
                <a:latin typeface="メイリオ" panose="020B0604030504040204" pitchFamily="50" charset="-128"/>
                <a:ea typeface="メイリオ" panose="020B0604030504040204" pitchFamily="50" charset="-128"/>
              </a:rPr>
              <a:t>キーワード　</a:t>
            </a:r>
            <a:r>
              <a:rPr lang="en-US" altLang="ja-JP" sz="3600" dirty="0" smtClean="0">
                <a:latin typeface="メイリオ" panose="020B0604030504040204" pitchFamily="50" charset="-128"/>
                <a:ea typeface="メイリオ" panose="020B0604030504040204" pitchFamily="50" charset="-128"/>
              </a:rPr>
              <a:t>『</a:t>
            </a:r>
            <a:r>
              <a:rPr lang="ja-JP" altLang="en-US" sz="3600" dirty="0" smtClean="0">
                <a:latin typeface="メイリオ" panose="020B0604030504040204" pitchFamily="50" charset="-128"/>
                <a:ea typeface="メイリオ" panose="020B0604030504040204" pitchFamily="50" charset="-128"/>
              </a:rPr>
              <a:t>構造化</a:t>
            </a:r>
            <a:r>
              <a:rPr lang="en-US" altLang="ja-JP" sz="3600" dirty="0" smtClean="0">
                <a:latin typeface="メイリオ" panose="020B0604030504040204" pitchFamily="50" charset="-128"/>
                <a:ea typeface="メイリオ" panose="020B0604030504040204" pitchFamily="50" charset="-128"/>
              </a:rPr>
              <a:t>』</a:t>
            </a:r>
            <a:endParaRPr kumimoji="1" lang="ja-JP" altLang="en-US" sz="3600" dirty="0">
              <a:latin typeface="メイリオ" panose="020B0604030504040204" pitchFamily="50" charset="-128"/>
              <a:ea typeface="メイリオ" panose="020B0604030504040204" pitchFamily="50" charset="-128"/>
            </a:endParaRPr>
          </a:p>
        </p:txBody>
      </p:sp>
      <p:sp>
        <p:nvSpPr>
          <p:cNvPr id="3" name="1 つの角を切り取った四角形 2"/>
          <p:cNvSpPr/>
          <p:nvPr/>
        </p:nvSpPr>
        <p:spPr>
          <a:xfrm>
            <a:off x="209550" y="931071"/>
            <a:ext cx="4382547"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dirty="0">
                <a:latin typeface="メイリオ" panose="020B0604030504040204" pitchFamily="50" charset="-128"/>
                <a:ea typeface="メイリオ" panose="020B0604030504040204" pitchFamily="50" charset="-128"/>
              </a:rPr>
              <a:t>構造化と</a:t>
            </a:r>
            <a:r>
              <a:rPr lang="ja-JP" altLang="en-US" dirty="0" smtClean="0">
                <a:latin typeface="メイリオ" panose="020B0604030504040204" pitchFamily="50" charset="-128"/>
                <a:ea typeface="メイリオ" panose="020B0604030504040204" pitchFamily="50" charset="-128"/>
              </a:rPr>
              <a:t>は（背景）</a:t>
            </a:r>
            <a:endParaRPr lang="ja-JP" altLang="en-US"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209550" y="1256678"/>
            <a:ext cx="8768195" cy="1560573"/>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marL="342900" indent="-255588">
              <a:buFont typeface="Wingdings" panose="05000000000000000000" pitchFamily="2" charset="2"/>
              <a:buChar char="n"/>
              <a:defRPr/>
            </a:pPr>
            <a:r>
              <a:rPr lang="ja-JP" altLang="en-US" sz="1600" dirty="0">
                <a:solidFill>
                  <a:schemeClr val="tx1"/>
                </a:solidFill>
                <a:latin typeface="メイリオ" panose="020B0604030504040204" pitchFamily="50" charset="-128"/>
                <a:ea typeface="メイリオ" panose="020B0604030504040204" pitchFamily="50" charset="-128"/>
              </a:rPr>
              <a:t>ここで</a:t>
            </a:r>
            <a:r>
              <a:rPr lang="ja-JP" altLang="en-US" sz="1600" dirty="0" smtClean="0">
                <a:solidFill>
                  <a:schemeClr val="tx1"/>
                </a:solidFill>
                <a:latin typeface="メイリオ" panose="020B0604030504040204" pitchFamily="50" charset="-128"/>
                <a:ea typeface="メイリオ" panose="020B0604030504040204" pitchFamily="50" charset="-128"/>
              </a:rPr>
              <a:t>言う「構造化」とは自閉症の支援として</a:t>
            </a:r>
            <a:r>
              <a:rPr lang="en-US" altLang="ja-JP" sz="1600" dirty="0" smtClean="0">
                <a:solidFill>
                  <a:schemeClr val="tx1"/>
                </a:solidFill>
                <a:latin typeface="メイリオ" panose="020B0604030504040204" pitchFamily="50" charset="-128"/>
                <a:ea typeface="メイリオ" panose="020B0604030504040204" pitchFamily="50" charset="-128"/>
              </a:rPr>
              <a:t>40</a:t>
            </a:r>
            <a:r>
              <a:rPr lang="ja-JP" altLang="en-US" sz="1600" dirty="0" smtClean="0">
                <a:solidFill>
                  <a:schemeClr val="tx1"/>
                </a:solidFill>
                <a:latin typeface="メイリオ" panose="020B0604030504040204" pitchFamily="50" charset="-128"/>
                <a:ea typeface="メイリオ" panose="020B0604030504040204" pitchFamily="50" charset="-128"/>
              </a:rPr>
              <a:t>年以上歴史のあるもの</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342900" indent="-255588">
              <a:buFont typeface="Wingdings" panose="05000000000000000000" pitchFamily="2" charset="2"/>
              <a:buChar char="n"/>
              <a:defRPr/>
            </a:pPr>
            <a:r>
              <a:rPr lang="ja-JP" altLang="en-US" sz="1600" dirty="0">
                <a:solidFill>
                  <a:schemeClr val="tx1"/>
                </a:solidFill>
                <a:latin typeface="メイリオ" panose="020B0604030504040204" pitchFamily="50" charset="-128"/>
                <a:ea typeface="メイリオ" panose="020B0604030504040204" pitchFamily="50" charset="-128"/>
              </a:rPr>
              <a:t>生まれは</a:t>
            </a:r>
            <a:r>
              <a:rPr lang="ja-JP" altLang="en-US" sz="1600" dirty="0" smtClean="0">
                <a:solidFill>
                  <a:schemeClr val="tx1"/>
                </a:solidFill>
                <a:latin typeface="メイリオ" panose="020B0604030504040204" pitchFamily="50" charset="-128"/>
                <a:ea typeface="メイリオ" panose="020B0604030504040204" pitchFamily="50" charset="-128"/>
              </a:rPr>
              <a:t>、英米（論文は米が早く、有名になったのは英から）</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342900" indent="-255588">
              <a:buFont typeface="Wingdings" panose="05000000000000000000" pitchFamily="2" charset="2"/>
              <a:buChar char="n"/>
              <a:defRPr/>
            </a:pPr>
            <a:r>
              <a:rPr lang="ja-JP" altLang="en-US" sz="1600" dirty="0">
                <a:solidFill>
                  <a:schemeClr val="tx1"/>
                </a:solidFill>
                <a:latin typeface="メイリオ" panose="020B0604030504040204" pitchFamily="50" charset="-128"/>
                <a:ea typeface="メイリオ" panose="020B0604030504040204" pitchFamily="50" charset="-128"/>
              </a:rPr>
              <a:t>ひとつ</a:t>
            </a:r>
            <a:r>
              <a:rPr lang="ja-JP" altLang="en-US" sz="1600" dirty="0" smtClean="0">
                <a:solidFill>
                  <a:schemeClr val="tx1"/>
                </a:solidFill>
                <a:latin typeface="メイリオ" panose="020B0604030504040204" pitchFamily="50" charset="-128"/>
                <a:ea typeface="メイリオ" panose="020B0604030504040204" pitchFamily="50" charset="-128"/>
              </a:rPr>
              <a:t>の技法ではなく、自閉症支援の大切なパッケージと考えるとわかりやすい</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342900" indent="-255588">
              <a:buFont typeface="Wingdings" panose="05000000000000000000" pitchFamily="2" charset="2"/>
              <a:buChar char="n"/>
              <a:defRPr/>
            </a:pPr>
            <a:r>
              <a:rPr lang="ja-JP" altLang="en-US" sz="1600" dirty="0" smtClean="0">
                <a:solidFill>
                  <a:schemeClr val="tx1"/>
                </a:solidFill>
                <a:latin typeface="メイリオ" panose="020B0604030504040204" pitchFamily="50" charset="-128"/>
                <a:ea typeface="メイリオ" panose="020B0604030504040204" pitchFamily="50" charset="-128"/>
              </a:rPr>
              <a:t>ここ</a:t>
            </a:r>
            <a:r>
              <a:rPr lang="en-US" altLang="ja-JP" sz="1600" dirty="0">
                <a:solidFill>
                  <a:schemeClr val="tx1"/>
                </a:solidFill>
                <a:latin typeface="メイリオ" panose="020B0604030504040204" pitchFamily="50" charset="-128"/>
                <a:ea typeface="メイリオ" panose="020B0604030504040204" pitchFamily="50" charset="-128"/>
              </a:rPr>
              <a:t>30</a:t>
            </a:r>
            <a:r>
              <a:rPr lang="ja-JP" altLang="en-US" sz="1600" dirty="0" smtClean="0">
                <a:solidFill>
                  <a:schemeClr val="tx1"/>
                </a:solidFill>
                <a:latin typeface="メイリオ" panose="020B0604030504040204" pitchFamily="50" charset="-128"/>
                <a:ea typeface="メイリオ" panose="020B0604030504040204" pitchFamily="50" charset="-128"/>
              </a:rPr>
              <a:t>年程</a:t>
            </a:r>
            <a:r>
              <a:rPr lang="ja-JP" altLang="en-US" sz="1600" dirty="0">
                <a:solidFill>
                  <a:schemeClr val="tx1"/>
                </a:solidFill>
                <a:latin typeface="メイリオ" panose="020B0604030504040204" pitchFamily="50" charset="-128"/>
                <a:ea typeface="メイリオ" panose="020B0604030504040204" pitchFamily="50" charset="-128"/>
              </a:rPr>
              <a:t>前から、</a:t>
            </a:r>
            <a:r>
              <a:rPr lang="ja-JP" altLang="en-US" sz="1600" dirty="0" smtClean="0">
                <a:solidFill>
                  <a:schemeClr val="tx1"/>
                </a:solidFill>
                <a:latin typeface="メイリオ" panose="020B0604030504040204" pitchFamily="50" charset="-128"/>
                <a:ea typeface="メイリオ" panose="020B0604030504040204" pitchFamily="50" charset="-128"/>
              </a:rPr>
              <a:t>世界的に自閉症の支援の基本は「構造化」という時代に</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342900" indent="-255588">
              <a:buFont typeface="Wingdings" panose="05000000000000000000" pitchFamily="2" charset="2"/>
              <a:buChar char="n"/>
              <a:defRPr/>
            </a:pPr>
            <a:r>
              <a:rPr lang="ja-JP" altLang="en-US" sz="1600" dirty="0" smtClean="0">
                <a:solidFill>
                  <a:schemeClr val="tx1"/>
                </a:solidFill>
                <a:latin typeface="メイリオ" panose="020B0604030504040204" pitchFamily="50" charset="-128"/>
                <a:ea typeface="メイリオ" panose="020B0604030504040204" pitchFamily="50" charset="-128"/>
              </a:rPr>
              <a:t>もっとも</a:t>
            </a:r>
            <a:r>
              <a:rPr lang="ja-JP" altLang="en-US" sz="1600" dirty="0">
                <a:solidFill>
                  <a:schemeClr val="tx1"/>
                </a:solidFill>
                <a:latin typeface="メイリオ" panose="020B0604030504040204" pitchFamily="50" charset="-128"/>
                <a:ea typeface="メイリオ" panose="020B0604030504040204" pitchFamily="50" charset="-128"/>
              </a:rPr>
              <a:t>有名なのは</a:t>
            </a:r>
            <a:r>
              <a:rPr lang="ja-JP" altLang="en-US" sz="1600" dirty="0" smtClean="0">
                <a:solidFill>
                  <a:schemeClr val="tx1"/>
                </a:solidFill>
                <a:latin typeface="メイリオ" panose="020B0604030504040204" pitchFamily="50" charset="-128"/>
                <a:ea typeface="メイリオ" panose="020B0604030504040204" pitchFamily="50" charset="-128"/>
              </a:rPr>
              <a:t>、米国ノースカロライナ州の</a:t>
            </a:r>
            <a:r>
              <a:rPr lang="en-US" altLang="ja-JP" sz="1600" dirty="0" smtClean="0">
                <a:solidFill>
                  <a:schemeClr val="tx1"/>
                </a:solidFill>
                <a:latin typeface="メイリオ" panose="020B0604030504040204" pitchFamily="50" charset="-128"/>
                <a:ea typeface="メイリオ" panose="020B0604030504040204" pitchFamily="50" charset="-128"/>
              </a:rPr>
              <a:t>TEACCH</a:t>
            </a:r>
            <a:r>
              <a:rPr lang="ja-JP" altLang="en-US" sz="1600" dirty="0" smtClean="0">
                <a:solidFill>
                  <a:schemeClr val="tx1"/>
                </a:solidFill>
                <a:latin typeface="メイリオ" panose="020B0604030504040204" pitchFamily="50" charset="-128"/>
                <a:ea typeface="メイリオ" panose="020B0604030504040204" pitchFamily="50" charset="-128"/>
              </a:rPr>
              <a:t>プログラム</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342900" indent="-255588">
              <a:buFont typeface="Wingdings" panose="05000000000000000000" pitchFamily="2" charset="2"/>
              <a:buChar char="n"/>
              <a:defRPr/>
            </a:pPr>
            <a:r>
              <a:rPr lang="ja-JP" altLang="en-US" sz="1600" dirty="0">
                <a:solidFill>
                  <a:schemeClr val="tx1"/>
                </a:solidFill>
                <a:latin typeface="メイリオ" panose="020B0604030504040204" pitchFamily="50" charset="-128"/>
                <a:ea typeface="メイリオ" panose="020B0604030504040204" pitchFamily="50" charset="-128"/>
              </a:rPr>
              <a:t>日本</a:t>
            </a:r>
            <a:r>
              <a:rPr lang="ja-JP" altLang="en-US" sz="1600" dirty="0" smtClean="0">
                <a:solidFill>
                  <a:schemeClr val="tx1"/>
                </a:solidFill>
                <a:latin typeface="メイリオ" panose="020B0604030504040204" pitchFamily="50" charset="-128"/>
                <a:ea typeface="メイリオ" panose="020B0604030504040204" pitchFamily="50" charset="-128"/>
              </a:rPr>
              <a:t>でも比較的早い段階から取り組まれていたが、認知されてから</a:t>
            </a:r>
            <a:r>
              <a:rPr lang="en-US" altLang="ja-JP" sz="1600" dirty="0" smtClean="0">
                <a:solidFill>
                  <a:schemeClr val="tx1"/>
                </a:solidFill>
                <a:latin typeface="メイリオ" panose="020B0604030504040204" pitchFamily="50" charset="-128"/>
                <a:ea typeface="メイリオ" panose="020B0604030504040204" pitchFamily="50" charset="-128"/>
              </a:rPr>
              <a:t>20</a:t>
            </a:r>
            <a:r>
              <a:rPr lang="ja-JP" altLang="en-US" sz="1600" dirty="0" smtClean="0">
                <a:solidFill>
                  <a:schemeClr val="tx1"/>
                </a:solidFill>
                <a:latin typeface="メイリオ" panose="020B0604030504040204" pitchFamily="50" charset="-128"/>
                <a:ea typeface="メイリオ" panose="020B0604030504040204" pitchFamily="50" charset="-128"/>
              </a:rPr>
              <a:t>年</a:t>
            </a: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6" name="1 つの角を切り取った四角形 5"/>
          <p:cNvSpPr/>
          <p:nvPr/>
        </p:nvSpPr>
        <p:spPr>
          <a:xfrm>
            <a:off x="209550" y="2909574"/>
            <a:ext cx="4382547"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altLang="ja-JP" dirty="0" smtClean="0">
                <a:latin typeface="メイリオ" panose="020B0604030504040204" pitchFamily="50" charset="-128"/>
                <a:ea typeface="メイリオ" panose="020B0604030504040204" pitchFamily="50" charset="-128"/>
              </a:rPr>
              <a:t>TEACCH</a:t>
            </a:r>
            <a:r>
              <a:rPr lang="ja-JP" altLang="en-US" dirty="0" smtClean="0">
                <a:latin typeface="メイリオ" panose="020B0604030504040204" pitchFamily="50" charset="-128"/>
                <a:ea typeface="メイリオ" panose="020B0604030504040204" pitchFamily="50" charset="-128"/>
              </a:rPr>
              <a:t>プログラムの特徴</a:t>
            </a:r>
            <a:endParaRPr lang="ja-JP" altLang="en-US"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209550" y="3235180"/>
            <a:ext cx="8768195" cy="2032441"/>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marL="342900" indent="-255588">
              <a:buFont typeface="Wingdings" panose="05000000000000000000" pitchFamily="2" charset="2"/>
              <a:buChar char="n"/>
              <a:defRPr/>
            </a:pPr>
            <a:r>
              <a:rPr lang="ja-JP" altLang="en-US" sz="1600" dirty="0" smtClean="0">
                <a:solidFill>
                  <a:schemeClr val="tx1"/>
                </a:solidFill>
                <a:latin typeface="メイリオ" panose="020B0604030504040204" pitchFamily="50" charset="-128"/>
                <a:ea typeface="メイリオ" panose="020B0604030504040204" pitchFamily="50" charset="-128"/>
              </a:rPr>
              <a:t>個別化：</a:t>
            </a:r>
            <a:r>
              <a:rPr lang="ja-JP" altLang="en-US" sz="1600" dirty="0">
                <a:solidFill>
                  <a:schemeClr val="tx1"/>
                </a:solidFill>
                <a:latin typeface="メイリオ" panose="020B0604030504040204" pitchFamily="50" charset="-128"/>
                <a:ea typeface="メイリオ" panose="020B0604030504040204" pitchFamily="50" charset="-128"/>
              </a:rPr>
              <a:t>１</a:t>
            </a:r>
            <a:r>
              <a:rPr lang="ja-JP" altLang="en-US" sz="1600" dirty="0" smtClean="0">
                <a:solidFill>
                  <a:schemeClr val="tx1"/>
                </a:solidFill>
                <a:latin typeface="メイリオ" panose="020B0604030504040204" pitchFamily="50" charset="-128"/>
                <a:ea typeface="メイリオ" panose="020B0604030504040204" pitchFamily="50" charset="-128"/>
              </a:rPr>
              <a:t>人ひとりの包括的なアセスメント</a:t>
            </a:r>
            <a:r>
              <a:rPr lang="ja-JP" altLang="en-US" sz="1600" dirty="0">
                <a:solidFill>
                  <a:schemeClr val="tx1"/>
                </a:solidFill>
                <a:latin typeface="メイリオ" panose="020B0604030504040204" pitchFamily="50" charset="-128"/>
                <a:ea typeface="メイリオ" panose="020B0604030504040204" pitchFamily="50" charset="-128"/>
              </a:rPr>
              <a:t>が</a:t>
            </a:r>
            <a:r>
              <a:rPr lang="ja-JP" altLang="en-US" sz="1600" dirty="0" smtClean="0">
                <a:solidFill>
                  <a:schemeClr val="tx1"/>
                </a:solidFill>
                <a:latin typeface="メイリオ" panose="020B0604030504040204" pitchFamily="50" charset="-128"/>
                <a:ea typeface="メイリオ" panose="020B0604030504040204" pitchFamily="50" charset="-128"/>
              </a:rPr>
              <a:t>前提</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342900" indent="-255588">
              <a:buFont typeface="Wingdings" panose="05000000000000000000" pitchFamily="2" charset="2"/>
              <a:buChar char="n"/>
              <a:defRPr/>
            </a:pPr>
            <a:r>
              <a:rPr lang="ja-JP" altLang="en-US" sz="1600" dirty="0">
                <a:solidFill>
                  <a:schemeClr val="tx1"/>
                </a:solidFill>
                <a:latin typeface="メイリオ" panose="020B0604030504040204" pitchFamily="50" charset="-128"/>
                <a:ea typeface="メイリオ" panose="020B0604030504040204" pitchFamily="50" charset="-128"/>
              </a:rPr>
              <a:t>学習</a:t>
            </a:r>
            <a:r>
              <a:rPr lang="ja-JP" altLang="en-US" sz="1600" dirty="0" smtClean="0">
                <a:solidFill>
                  <a:schemeClr val="tx1"/>
                </a:solidFill>
                <a:latin typeface="メイリオ" panose="020B0604030504040204" pitchFamily="50" charset="-128"/>
                <a:ea typeface="メイリオ" panose="020B0604030504040204" pitchFamily="50" charset="-128"/>
              </a:rPr>
              <a:t>スタイル：アセスメントは１人ひとりの学習スタイルを尊重すること</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a:defRPr/>
            </a:pPr>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rPr>
              <a:t>　→　学習スタイルの勉強は大切！　でも、この時間では伝えられない！</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342900" indent="-255588">
              <a:buFont typeface="Wingdings" panose="05000000000000000000" pitchFamily="2" charset="2"/>
              <a:buChar char="n"/>
              <a:defRPr/>
            </a:pPr>
            <a:r>
              <a:rPr lang="ja-JP" altLang="en-US" sz="1600" dirty="0" smtClean="0">
                <a:solidFill>
                  <a:schemeClr val="tx1"/>
                </a:solidFill>
                <a:latin typeface="メイリオ" panose="020B0604030504040204" pitchFamily="50" charset="-128"/>
                <a:ea typeface="メイリオ" panose="020B0604030504040204" pitchFamily="50" charset="-128"/>
              </a:rPr>
              <a:t>強み：情報処理の弱点を補い、１人ひとりの強みを活かす環境作り（構造化）</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342900" indent="-255588">
              <a:buFont typeface="Wingdings" panose="05000000000000000000" pitchFamily="2" charset="2"/>
              <a:buChar char="n"/>
              <a:defRPr/>
            </a:pPr>
            <a:r>
              <a:rPr lang="ja-JP" altLang="en-US" sz="1600" dirty="0" smtClean="0">
                <a:solidFill>
                  <a:schemeClr val="tx1"/>
                </a:solidFill>
                <a:latin typeface="メイリオ" panose="020B0604030504040204" pitchFamily="50" charset="-128"/>
                <a:ea typeface="メイリオ" panose="020B0604030504040204" pitchFamily="50" charset="-128"/>
              </a:rPr>
              <a:t>積極的：構造化された環境で、多様な参加機会やスキルの学習等を計画的に。</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342900" indent="-255588">
              <a:buFont typeface="Wingdings" panose="05000000000000000000" pitchFamily="2" charset="2"/>
              <a:buChar char="n"/>
              <a:defRPr/>
            </a:pPr>
            <a:r>
              <a:rPr lang="ja-JP" altLang="en-US" sz="1600" dirty="0">
                <a:solidFill>
                  <a:schemeClr val="tx1"/>
                </a:solidFill>
                <a:latin typeface="メイリオ" panose="020B0604030504040204" pitchFamily="50" charset="-128"/>
                <a:ea typeface="メイリオ" panose="020B0604030504040204" pitchFamily="50" charset="-128"/>
              </a:rPr>
              <a:t>自尊</a:t>
            </a:r>
            <a:r>
              <a:rPr lang="ja-JP" altLang="en-US" sz="1600" dirty="0" smtClean="0">
                <a:solidFill>
                  <a:schemeClr val="tx1"/>
                </a:solidFill>
                <a:latin typeface="メイリオ" panose="020B0604030504040204" pitchFamily="50" charset="-128"/>
                <a:ea typeface="メイリオ" panose="020B0604030504040204" pitchFamily="50" charset="-128"/>
              </a:rPr>
              <a:t>心：自らできる小さな活動から社会生活へ。自尊心を持ち生きていく。</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342900" indent="-255588">
              <a:buFont typeface="Wingdings" panose="05000000000000000000" pitchFamily="2" charset="2"/>
              <a:buChar char="n"/>
              <a:defRPr/>
            </a:pPr>
            <a:r>
              <a:rPr lang="ja-JP" altLang="en-US" sz="1600" dirty="0" smtClean="0">
                <a:solidFill>
                  <a:schemeClr val="tx1"/>
                </a:solidFill>
                <a:latin typeface="メイリオ" panose="020B0604030504040204" pitchFamily="50" charset="-128"/>
                <a:ea typeface="メイリオ" panose="020B0604030504040204" pitchFamily="50" charset="-128"/>
              </a:rPr>
              <a:t>現実的：包括的プログラム（研究と実践）→人員配置等現場で応用可能</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342900" indent="-255588">
              <a:buFont typeface="Wingdings" panose="05000000000000000000" pitchFamily="2" charset="2"/>
              <a:buChar char="n"/>
              <a:defRPr/>
            </a:pPr>
            <a:r>
              <a:rPr lang="ja-JP" altLang="en-US" sz="1600" dirty="0" smtClean="0">
                <a:solidFill>
                  <a:schemeClr val="tx1"/>
                </a:solidFill>
                <a:latin typeface="メイリオ" panose="020B0604030504040204" pitchFamily="50" charset="-128"/>
                <a:ea typeface="メイリオ" panose="020B0604030504040204" pitchFamily="50" charset="-128"/>
              </a:rPr>
              <a:t>経験則：教育や福祉の現場から生まれたノウハウを理論的に統合していく</a:t>
            </a: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8" name="1 つの角を切り取った四角形 7"/>
          <p:cNvSpPr/>
          <p:nvPr/>
        </p:nvSpPr>
        <p:spPr>
          <a:xfrm>
            <a:off x="209550" y="5377542"/>
            <a:ext cx="4382547"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dirty="0">
                <a:latin typeface="メイリオ" panose="020B0604030504040204" pitchFamily="50" charset="-128"/>
                <a:ea typeface="メイリオ" panose="020B0604030504040204" pitchFamily="50" charset="-128"/>
              </a:rPr>
              <a:t>構造化と</a:t>
            </a:r>
            <a:r>
              <a:rPr lang="ja-JP" altLang="en-US" dirty="0" smtClean="0">
                <a:latin typeface="メイリオ" panose="020B0604030504040204" pitchFamily="50" charset="-128"/>
                <a:ea typeface="メイリオ" panose="020B0604030504040204" pitchFamily="50" charset="-128"/>
              </a:rPr>
              <a:t>は（やさしい定義）</a:t>
            </a:r>
            <a:endParaRPr lang="ja-JP" altLang="en-US" dirty="0">
              <a:latin typeface="メイリオ" panose="020B0604030504040204" pitchFamily="50" charset="-128"/>
              <a:ea typeface="メイリオ" panose="020B0604030504040204" pitchFamily="50" charset="-128"/>
            </a:endParaRPr>
          </a:p>
        </p:txBody>
      </p:sp>
      <p:sp>
        <p:nvSpPr>
          <p:cNvPr id="9" name="正方形/長方形 8"/>
          <p:cNvSpPr/>
          <p:nvPr/>
        </p:nvSpPr>
        <p:spPr>
          <a:xfrm>
            <a:off x="209550" y="5710916"/>
            <a:ext cx="8768195" cy="629683"/>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defRPr/>
            </a:pPr>
            <a:r>
              <a:rPr lang="ja-JP" altLang="en-US" sz="1600" dirty="0" smtClean="0">
                <a:solidFill>
                  <a:schemeClr val="tx1"/>
                </a:solidFill>
                <a:latin typeface="メイリオ" panose="020B0604030504040204" pitchFamily="50" charset="-128"/>
                <a:ea typeface="メイリオ" panose="020B0604030504040204" pitchFamily="50" charset="-128"/>
              </a:rPr>
              <a:t>自閉症の人の１人ひとりの学習スタイルに合わせて、「今、何をするのか」「次に、どうなるのか」を予測可能に、周囲の環境を調整し、分かりやすく伝える方法</a:t>
            </a: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699818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07504" y="116632"/>
            <a:ext cx="8928992" cy="576064"/>
          </a:xfrm>
        </p:spPr>
        <p:txBody>
          <a:bodyPr>
            <a:noAutofit/>
          </a:bodyPr>
          <a:lstStyle/>
          <a:p>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．強度</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行動</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障害の経過を整理（まとめ）</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728410" y="1524895"/>
            <a:ext cx="7970421" cy="923330"/>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1960</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年代後半から強度行動障害に類似の状態像の困難さが指摘される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医学的には、重度・最重度知的障害で自閉症が大多数のグループ</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特定</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の支援困難な対象として認識されたのは</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1980</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年代後半</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415336" y="2613999"/>
            <a:ext cx="7970421" cy="461665"/>
          </a:xfrm>
          <a:prstGeom prst="rect">
            <a:avLst/>
          </a:prstGeom>
        </p:spPr>
        <p:txBody>
          <a:bodyPr wrap="square">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強度行動</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障害研究と制度改正の流れ</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423608" y="1007759"/>
            <a:ext cx="7970421" cy="461665"/>
          </a:xfrm>
          <a:prstGeom prst="rect">
            <a:avLst/>
          </a:prstGeom>
        </p:spPr>
        <p:txBody>
          <a:bodyPr wrap="square">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長い</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間、支援の手がかりが見つけられなかった存在</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423608" y="4490419"/>
            <a:ext cx="7970421" cy="461665"/>
          </a:xfrm>
          <a:prstGeom prst="rect">
            <a:avLst/>
          </a:prstGeom>
        </p:spPr>
        <p:txBody>
          <a:bodyPr wrap="square">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強度行動</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障害者支援の基本的な枠組み（基礎研修用）</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736683" y="4996967"/>
            <a:ext cx="7970421" cy="1200329"/>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強度行動障害支援者養成研修の内容は過去の重要な研究成果の整理から</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６つの基本的な枠組み</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地域生活を</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支える</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dirty="0" err="1" smtClean="0">
                <a:latin typeface="メイリオ" panose="020B0604030504040204" pitchFamily="50" charset="-128"/>
                <a:ea typeface="メイリオ" panose="020B0604030504040204" pitchFamily="50" charset="-128"/>
                <a:cs typeface="メイリオ" panose="020B0604030504040204" pitchFamily="50" charset="-128"/>
              </a:rPr>
              <a:t>つの</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ツールと長期的な支えとなる補助ツール</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障害特性に配慮した支援としての「構造化」</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728410" y="3080131"/>
            <a:ext cx="7970421" cy="1200329"/>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25</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年前より強度</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行動</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障害研究。</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年前から支援の枠組みがほぼ固まる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強度行動障害</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対象と</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した特別な制度は様々な経過から現在も続く</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全国に専門的な支援が広まらない。支援方法以外の要因を明らかに</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虐待として痛ましい事件が何度も繰り返される（早急な対応）</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4084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6731" y="1356942"/>
            <a:ext cx="8678862" cy="4752975"/>
          </a:xfrm>
          <a:prstGeom prst="rect">
            <a:avLst/>
          </a:prstGeom>
          <a:solidFill>
            <a:srgbClr val="FFDDFF"/>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4" name="テキスト ボックス 3"/>
          <p:cNvSpPr txBox="1"/>
          <p:nvPr/>
        </p:nvSpPr>
        <p:spPr>
          <a:xfrm>
            <a:off x="403731" y="1491977"/>
            <a:ext cx="8424862" cy="4032250"/>
          </a:xfrm>
          <a:prstGeom prst="rect">
            <a:avLst/>
          </a:prstGeom>
          <a:noFill/>
        </p:spPr>
        <p:txBody>
          <a:bodyPr>
            <a:spAutoFit/>
          </a:bodyPr>
          <a:lstStyle/>
          <a:p>
            <a:pPr algn="ctr" eaLnBrk="1" fontAlgn="auto" hangingPunct="1">
              <a:spcBef>
                <a:spcPts val="0"/>
              </a:spcBef>
              <a:spcAft>
                <a:spcPts val="0"/>
              </a:spcAft>
              <a:defRPr/>
            </a:pPr>
            <a:r>
              <a:rPr lang="ja-JP" altLang="en-US" sz="2800" dirty="0">
                <a:latin typeface="+mn-lt"/>
                <a:ea typeface="+mn-ea"/>
              </a:rPr>
              <a:t>今後の強度行動障害者への支援体制整備（イメージ）</a:t>
            </a:r>
            <a:endParaRPr lang="en-US" altLang="ja-JP" sz="2800" dirty="0">
              <a:latin typeface="+mn-lt"/>
              <a:ea typeface="+mn-ea"/>
            </a:endParaRPr>
          </a:p>
          <a:p>
            <a:pPr eaLnBrk="1" fontAlgn="auto" hangingPunct="1">
              <a:spcBef>
                <a:spcPts val="0"/>
              </a:spcBef>
              <a:spcAft>
                <a:spcPts val="0"/>
              </a:spcAft>
              <a:defRPr/>
            </a:pPr>
            <a:endParaRPr lang="en-US" altLang="ja-JP" dirty="0">
              <a:latin typeface="+mn-lt"/>
              <a:ea typeface="+mn-ea"/>
            </a:endParaRPr>
          </a:p>
          <a:p>
            <a:pPr eaLnBrk="1" fontAlgn="auto" hangingPunct="1">
              <a:spcBef>
                <a:spcPts val="0"/>
              </a:spcBef>
              <a:spcAft>
                <a:spcPts val="0"/>
              </a:spcAft>
              <a:defRPr/>
            </a:pPr>
            <a:endParaRPr lang="en-US" altLang="ja-JP" dirty="0">
              <a:latin typeface="+mn-lt"/>
              <a:ea typeface="+mn-ea"/>
            </a:endParaRPr>
          </a:p>
          <a:p>
            <a:pPr eaLnBrk="1" fontAlgn="auto" hangingPunct="1">
              <a:spcBef>
                <a:spcPts val="0"/>
              </a:spcBef>
              <a:spcAft>
                <a:spcPts val="0"/>
              </a:spcAft>
              <a:defRPr/>
            </a:pPr>
            <a:r>
              <a:rPr lang="ja-JP" altLang="en-US" sz="2400" b="1" dirty="0">
                <a:latin typeface="+mn-lt"/>
                <a:ea typeface="+mn-ea"/>
              </a:rPr>
              <a:t>１．専門的な人材の育成</a:t>
            </a:r>
            <a:endParaRPr lang="en-US" altLang="ja-JP" sz="2400" b="1" dirty="0">
              <a:latin typeface="+mn-lt"/>
              <a:ea typeface="+mn-ea"/>
            </a:endParaRPr>
          </a:p>
          <a:p>
            <a:pPr eaLnBrk="1" fontAlgn="auto" hangingPunct="1">
              <a:spcBef>
                <a:spcPts val="0"/>
              </a:spcBef>
              <a:spcAft>
                <a:spcPts val="0"/>
              </a:spcAft>
              <a:defRPr/>
            </a:pPr>
            <a:r>
              <a:rPr lang="ja-JP" altLang="en-US" sz="2400" dirty="0">
                <a:latin typeface="+mn-lt"/>
                <a:ea typeface="+mn-ea"/>
              </a:rPr>
              <a:t>　（１）虐待防止・身体拘束廃止の観点から</a:t>
            </a:r>
            <a:endParaRPr lang="en-US" altLang="ja-JP" sz="2400" dirty="0">
              <a:latin typeface="+mn-lt"/>
              <a:ea typeface="+mn-ea"/>
            </a:endParaRPr>
          </a:p>
          <a:p>
            <a:pPr eaLnBrk="1" fontAlgn="auto" hangingPunct="1">
              <a:spcBef>
                <a:spcPts val="0"/>
              </a:spcBef>
              <a:spcAft>
                <a:spcPts val="0"/>
              </a:spcAft>
              <a:defRPr/>
            </a:pPr>
            <a:r>
              <a:rPr lang="ja-JP" altLang="en-US" sz="2400" dirty="0">
                <a:latin typeface="+mn-lt"/>
                <a:ea typeface="+mn-ea"/>
              </a:rPr>
              <a:t>　（２）</a:t>
            </a:r>
            <a:r>
              <a:rPr lang="ja-JP" altLang="en-US" sz="2400" u="wavyDbl" dirty="0">
                <a:latin typeface="+mn-lt"/>
                <a:ea typeface="+mn-ea"/>
              </a:rPr>
              <a:t>強度行動障害への対応を中心とした研修体系</a:t>
            </a:r>
            <a:endParaRPr lang="en-US" altLang="ja-JP" sz="2400" u="wavyDbl" dirty="0">
              <a:latin typeface="+mn-lt"/>
              <a:ea typeface="+mn-ea"/>
            </a:endParaRPr>
          </a:p>
          <a:p>
            <a:pPr eaLnBrk="1" fontAlgn="auto" hangingPunct="1">
              <a:spcBef>
                <a:spcPts val="0"/>
              </a:spcBef>
              <a:spcAft>
                <a:spcPts val="0"/>
              </a:spcAft>
              <a:defRPr/>
            </a:pPr>
            <a:endParaRPr lang="en-US" altLang="ja-JP" sz="2400" b="1" dirty="0">
              <a:latin typeface="+mn-lt"/>
              <a:ea typeface="+mn-ea"/>
            </a:endParaRPr>
          </a:p>
          <a:p>
            <a:pPr eaLnBrk="1" fontAlgn="auto" hangingPunct="1">
              <a:spcBef>
                <a:spcPts val="0"/>
              </a:spcBef>
              <a:spcAft>
                <a:spcPts val="0"/>
              </a:spcAft>
              <a:defRPr/>
            </a:pPr>
            <a:r>
              <a:rPr lang="ja-JP" altLang="en-US" sz="2400" b="1" dirty="0">
                <a:latin typeface="+mn-lt"/>
                <a:ea typeface="+mn-ea"/>
              </a:rPr>
              <a:t>２．訪問系サービスの普及拡大、質の向上</a:t>
            </a:r>
            <a:endParaRPr lang="en-US" altLang="ja-JP" sz="2400" b="1" dirty="0">
              <a:latin typeface="+mn-lt"/>
              <a:ea typeface="+mn-ea"/>
            </a:endParaRPr>
          </a:p>
          <a:p>
            <a:pPr eaLnBrk="1" fontAlgn="auto" hangingPunct="1">
              <a:spcBef>
                <a:spcPts val="0"/>
              </a:spcBef>
              <a:spcAft>
                <a:spcPts val="0"/>
              </a:spcAft>
              <a:defRPr/>
            </a:pPr>
            <a:r>
              <a:rPr lang="ja-JP" altLang="en-US" sz="2400" b="1" dirty="0">
                <a:latin typeface="+mn-lt"/>
                <a:ea typeface="+mn-ea"/>
              </a:rPr>
              <a:t>　　（行動援護、重度訪問介護</a:t>
            </a:r>
            <a:r>
              <a:rPr lang="ja-JP" altLang="en-US" sz="2400" dirty="0">
                <a:latin typeface="+mn-lt"/>
                <a:ea typeface="+mn-ea"/>
              </a:rPr>
              <a:t>）</a:t>
            </a:r>
            <a:endParaRPr lang="en-US" altLang="ja-JP" sz="2400" dirty="0">
              <a:latin typeface="+mn-lt"/>
              <a:ea typeface="+mn-ea"/>
            </a:endParaRPr>
          </a:p>
          <a:p>
            <a:pPr eaLnBrk="1" fontAlgn="auto" hangingPunct="1">
              <a:spcBef>
                <a:spcPts val="0"/>
              </a:spcBef>
              <a:spcAft>
                <a:spcPts val="0"/>
              </a:spcAft>
              <a:defRPr/>
            </a:pPr>
            <a:endParaRPr lang="en-US" altLang="ja-JP" sz="2400" b="1" dirty="0">
              <a:latin typeface="+mn-lt"/>
              <a:ea typeface="+mn-ea"/>
            </a:endParaRPr>
          </a:p>
          <a:p>
            <a:pPr eaLnBrk="1" fontAlgn="auto" hangingPunct="1">
              <a:spcBef>
                <a:spcPts val="0"/>
              </a:spcBef>
              <a:spcAft>
                <a:spcPts val="0"/>
              </a:spcAft>
              <a:defRPr/>
            </a:pPr>
            <a:r>
              <a:rPr lang="ja-JP" altLang="en-US" sz="2400" b="1" dirty="0">
                <a:latin typeface="+mn-lt"/>
                <a:ea typeface="+mn-ea"/>
              </a:rPr>
              <a:t>３．施設、通所等の拠点型サービスの人材育成機能の地域展開</a:t>
            </a:r>
            <a:endParaRPr lang="en-US" altLang="ja-JP" sz="2400" b="1" dirty="0">
              <a:latin typeface="+mn-lt"/>
              <a:ea typeface="+mn-ea"/>
            </a:endParaRPr>
          </a:p>
        </p:txBody>
      </p:sp>
      <p:sp>
        <p:nvSpPr>
          <p:cNvPr id="5" name="角丸四角形吹き出し 4"/>
          <p:cNvSpPr/>
          <p:nvPr/>
        </p:nvSpPr>
        <p:spPr>
          <a:xfrm>
            <a:off x="6325106" y="3733429"/>
            <a:ext cx="2305050" cy="720725"/>
          </a:xfrm>
          <a:prstGeom prst="wedgeRoundRectCallout">
            <a:avLst>
              <a:gd name="adj1" fmla="val -31656"/>
              <a:gd name="adj2" fmla="val -63302"/>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b="1" dirty="0"/>
              <a:t>強度行動障害支援者養成研修の実施</a:t>
            </a:r>
          </a:p>
        </p:txBody>
      </p:sp>
      <p:sp>
        <p:nvSpPr>
          <p:cNvPr id="6" name="テキスト ボックス 5"/>
          <p:cNvSpPr txBox="1"/>
          <p:nvPr/>
        </p:nvSpPr>
        <p:spPr>
          <a:xfrm>
            <a:off x="5483888" y="6244207"/>
            <a:ext cx="3344705" cy="369332"/>
          </a:xfrm>
          <a:prstGeom prst="rect">
            <a:avLst/>
          </a:prstGeom>
          <a:noFill/>
        </p:spPr>
        <p:txBody>
          <a:bodyPr wrap="square">
            <a:spAutoFit/>
          </a:bodyPr>
          <a:lstStyle/>
          <a:p>
            <a:pPr algn="ctr" eaLnBrk="1" fontAlgn="auto" hangingPunct="1">
              <a:spcBef>
                <a:spcPts val="0"/>
              </a:spcBef>
              <a:spcAft>
                <a:spcPts val="0"/>
              </a:spcAft>
              <a:defRPr/>
            </a:pPr>
            <a:r>
              <a:rPr lang="ja-JP" altLang="en-US" dirty="0" smtClean="0">
                <a:solidFill>
                  <a:schemeClr val="tx1">
                    <a:lumMod val="85000"/>
                    <a:lumOff val="15000"/>
                  </a:schemeClr>
                </a:solidFill>
                <a:latin typeface="メイリオ" pitchFamily="50" charset="-128"/>
                <a:ea typeface="メイリオ" pitchFamily="50" charset="-128"/>
                <a:cs typeface="メイリオ" pitchFamily="50" charset="-128"/>
              </a:rPr>
              <a:t>（平成</a:t>
            </a:r>
            <a:r>
              <a:rPr lang="en-US" altLang="ja-JP" dirty="0" smtClean="0">
                <a:solidFill>
                  <a:schemeClr val="tx1">
                    <a:lumMod val="85000"/>
                    <a:lumOff val="15000"/>
                  </a:schemeClr>
                </a:solidFill>
                <a:latin typeface="メイリオ" pitchFamily="50" charset="-128"/>
                <a:ea typeface="メイリオ" pitchFamily="50" charset="-128"/>
                <a:cs typeface="メイリオ" pitchFamily="50" charset="-128"/>
              </a:rPr>
              <a:t>26</a:t>
            </a:r>
            <a:r>
              <a:rPr lang="ja-JP" altLang="en-US" dirty="0" smtClean="0">
                <a:solidFill>
                  <a:schemeClr val="tx1">
                    <a:lumMod val="85000"/>
                    <a:lumOff val="15000"/>
                  </a:schemeClr>
                </a:solidFill>
                <a:latin typeface="メイリオ" pitchFamily="50" charset="-128"/>
                <a:ea typeface="メイリオ" pitchFamily="50" charset="-128"/>
                <a:cs typeface="メイリオ" pitchFamily="50" charset="-128"/>
              </a:rPr>
              <a:t>年</a:t>
            </a:r>
            <a:r>
              <a:rPr lang="en-US" altLang="ja-JP" dirty="0" smtClean="0">
                <a:solidFill>
                  <a:schemeClr val="tx1">
                    <a:lumMod val="85000"/>
                    <a:lumOff val="15000"/>
                  </a:schemeClr>
                </a:solidFill>
                <a:latin typeface="メイリオ" pitchFamily="50" charset="-128"/>
                <a:ea typeface="メイリオ" pitchFamily="50" charset="-128"/>
                <a:cs typeface="メイリオ" pitchFamily="50" charset="-128"/>
              </a:rPr>
              <a:t>2</a:t>
            </a:r>
            <a:r>
              <a:rPr lang="ja-JP" altLang="en-US" dirty="0" smtClean="0">
                <a:solidFill>
                  <a:schemeClr val="tx1">
                    <a:lumMod val="85000"/>
                    <a:lumOff val="15000"/>
                  </a:schemeClr>
                </a:solidFill>
                <a:latin typeface="メイリオ" pitchFamily="50" charset="-128"/>
                <a:ea typeface="メイリオ" pitchFamily="50" charset="-128"/>
                <a:cs typeface="メイリオ" pitchFamily="50" charset="-128"/>
              </a:rPr>
              <a:t>月厚労省資料</a:t>
            </a: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a:t>
            </a:r>
          </a:p>
        </p:txBody>
      </p:sp>
      <p:sp>
        <p:nvSpPr>
          <p:cNvPr id="7" name="タイトル 1"/>
          <p:cNvSpPr>
            <a:spLocks noGrp="1"/>
          </p:cNvSpPr>
          <p:nvPr>
            <p:ph type="title"/>
          </p:nvPr>
        </p:nvSpPr>
        <p:spPr>
          <a:xfrm>
            <a:off x="276731" y="825874"/>
            <a:ext cx="5207157" cy="531813"/>
          </a:xfrm>
        </p:spPr>
        <p:txBody>
          <a:bodyPr rtlCol="0" anchor="b">
            <a:noAutofit/>
          </a:bodyPr>
          <a:lstStyle/>
          <a:p>
            <a:pPr fontAlgn="auto">
              <a:spcAft>
                <a:spcPts val="0"/>
              </a:spcAft>
              <a:defRPr/>
            </a:pPr>
            <a:r>
              <a:rPr lang="ja-JP" altLang="en-US" sz="1800" dirty="0">
                <a:solidFill>
                  <a:schemeClr val="tx1">
                    <a:lumMod val="85000"/>
                    <a:lumOff val="15000"/>
                  </a:schemeClr>
                </a:solidFill>
                <a:latin typeface="メイリオ" pitchFamily="50" charset="-128"/>
                <a:ea typeface="メイリオ" pitchFamily="50" charset="-128"/>
                <a:cs typeface="メイリオ" pitchFamily="50" charset="-128"/>
              </a:rPr>
              <a:t>強度行動障害支援者養成</a:t>
            </a:r>
            <a:r>
              <a:rPr lang="ja-JP" altLang="en-US" sz="1800" dirty="0" smtClean="0">
                <a:solidFill>
                  <a:schemeClr val="tx1">
                    <a:lumMod val="85000"/>
                    <a:lumOff val="15000"/>
                  </a:schemeClr>
                </a:solidFill>
                <a:latin typeface="メイリオ" pitchFamily="50" charset="-128"/>
                <a:ea typeface="メイリオ" pitchFamily="50" charset="-128"/>
                <a:cs typeface="メイリオ" pitchFamily="50" charset="-128"/>
              </a:rPr>
              <a:t>研修に求められること</a:t>
            </a:r>
            <a:endParaRPr lang="ja-JP" altLang="en-US" sz="18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8" name="正方形/長方形 7"/>
          <p:cNvSpPr/>
          <p:nvPr/>
        </p:nvSpPr>
        <p:spPr>
          <a:xfrm>
            <a:off x="62802" y="214246"/>
            <a:ext cx="8892791" cy="584775"/>
          </a:xfrm>
          <a:prstGeom prst="rect">
            <a:avLst/>
          </a:prstGeom>
        </p:spPr>
        <p:txBody>
          <a:bodyPr wrap="square">
            <a:spAutoFit/>
          </a:bodyPr>
          <a:lstStyle/>
          <a:p>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．強度</a:t>
            </a:r>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行動障害支援者養成</a:t>
            </a: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研修のスキーム</a:t>
            </a:r>
            <a:endPar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71943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107950" y="3068638"/>
            <a:ext cx="8812213" cy="1439862"/>
          </a:xfrm>
          <a:prstGeom prst="roundRect">
            <a:avLst>
              <a:gd name="adj" fmla="val 6899"/>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18" name="角丸四角形 17"/>
          <p:cNvSpPr/>
          <p:nvPr/>
        </p:nvSpPr>
        <p:spPr>
          <a:xfrm>
            <a:off x="109538" y="5300663"/>
            <a:ext cx="8856662" cy="1441450"/>
          </a:xfrm>
          <a:prstGeom prst="roundRect">
            <a:avLst>
              <a:gd name="adj" fmla="val 6899"/>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17" name="角丸四角形 16"/>
          <p:cNvSpPr/>
          <p:nvPr/>
        </p:nvSpPr>
        <p:spPr>
          <a:xfrm>
            <a:off x="107950" y="692150"/>
            <a:ext cx="8856663" cy="2376488"/>
          </a:xfrm>
          <a:prstGeom prst="roundRect">
            <a:avLst>
              <a:gd name="adj" fmla="val 6899"/>
            </a:avLst>
          </a:prstGeom>
          <a:solidFill>
            <a:srgbClr val="CC99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cxnSp>
        <p:nvCxnSpPr>
          <p:cNvPr id="11" name="直線コネクタ 10"/>
          <p:cNvCxnSpPr/>
          <p:nvPr/>
        </p:nvCxnSpPr>
        <p:spPr>
          <a:xfrm>
            <a:off x="2217738" y="1268413"/>
            <a:ext cx="0" cy="431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6" name="表 5"/>
          <p:cNvGraphicFramePr>
            <a:graphicFrameLocks noGrp="1"/>
          </p:cNvGraphicFramePr>
          <p:nvPr/>
        </p:nvGraphicFramePr>
        <p:xfrm>
          <a:off x="1830388" y="1484313"/>
          <a:ext cx="6629400" cy="1189037"/>
        </p:xfrm>
        <a:graphic>
          <a:graphicData uri="http://schemas.openxmlformats.org/drawingml/2006/table">
            <a:tbl>
              <a:tblPr firstRow="1" bandRow="1">
                <a:tableStyleId>{5940675A-B579-460E-94D1-54222C63F5DA}</a:tableStyleId>
              </a:tblPr>
              <a:tblGrid>
                <a:gridCol w="6629400"/>
              </a:tblGrid>
              <a:tr h="1189037">
                <a:tc>
                  <a:txBody>
                    <a:bodyPr/>
                    <a:lstStyle/>
                    <a:p>
                      <a:r>
                        <a:rPr kumimoji="1" lang="ja-JP" altLang="en-US" sz="1200" dirty="0" smtClean="0">
                          <a:solidFill>
                            <a:schemeClr val="tx1"/>
                          </a:solidFill>
                        </a:rPr>
                        <a:t>○平成</a:t>
                      </a:r>
                      <a:r>
                        <a:rPr kumimoji="1" lang="en-US" altLang="ja-JP" sz="1200" dirty="0" smtClean="0">
                          <a:solidFill>
                            <a:schemeClr val="tx1"/>
                          </a:solidFill>
                        </a:rPr>
                        <a:t>5</a:t>
                      </a:r>
                      <a:r>
                        <a:rPr kumimoji="1" lang="ja-JP" altLang="en-US" sz="1200" dirty="0" smtClean="0">
                          <a:solidFill>
                            <a:schemeClr val="tx1"/>
                          </a:solidFill>
                        </a:rPr>
                        <a:t>年</a:t>
                      </a:r>
                      <a:endParaRPr kumimoji="1" lang="en-US" altLang="ja-JP" sz="1200" dirty="0" smtClean="0">
                        <a:solidFill>
                          <a:schemeClr val="tx1"/>
                        </a:solidFill>
                      </a:endParaRPr>
                    </a:p>
                    <a:p>
                      <a:r>
                        <a:rPr kumimoji="1" lang="ja-JP" altLang="en-US" sz="1200" dirty="0" smtClean="0">
                          <a:solidFill>
                            <a:schemeClr val="tx1"/>
                          </a:solidFill>
                        </a:rPr>
                        <a:t>　強度行動障害者特別処遇事業</a:t>
                      </a:r>
                      <a:endParaRPr kumimoji="1" lang="en-US" altLang="ja-JP" sz="1200" dirty="0" smtClean="0">
                        <a:solidFill>
                          <a:schemeClr val="tx1"/>
                        </a:solidFill>
                      </a:endParaRPr>
                    </a:p>
                    <a:p>
                      <a:r>
                        <a:rPr kumimoji="1" lang="ja-JP" altLang="en-US" sz="1200" dirty="0" smtClean="0">
                          <a:solidFill>
                            <a:schemeClr val="tx1"/>
                          </a:solidFill>
                        </a:rPr>
                        <a:t>　　　　　○平成</a:t>
                      </a:r>
                      <a:r>
                        <a:rPr kumimoji="1" lang="en-US" altLang="ja-JP" sz="1200" dirty="0" smtClean="0">
                          <a:solidFill>
                            <a:schemeClr val="tx1"/>
                          </a:solidFill>
                        </a:rPr>
                        <a:t>10</a:t>
                      </a:r>
                      <a:r>
                        <a:rPr kumimoji="1" lang="ja-JP" altLang="en-US" sz="1200" dirty="0" smtClean="0">
                          <a:solidFill>
                            <a:schemeClr val="tx1"/>
                          </a:solidFill>
                        </a:rPr>
                        <a:t>年</a:t>
                      </a:r>
                      <a:endParaRPr kumimoji="1" lang="en-US" altLang="ja-JP" sz="1200" dirty="0" smtClean="0">
                        <a:solidFill>
                          <a:schemeClr val="tx1"/>
                        </a:solidFill>
                      </a:endParaRPr>
                    </a:p>
                    <a:p>
                      <a:r>
                        <a:rPr kumimoji="1" lang="ja-JP" altLang="en-US" sz="1200" dirty="0" smtClean="0">
                          <a:solidFill>
                            <a:schemeClr val="tx1"/>
                          </a:solidFill>
                        </a:rPr>
                        <a:t>　　　　　　　強度行動障害特別加算費</a:t>
                      </a:r>
                      <a:endParaRPr kumimoji="1" lang="en-US" altLang="ja-JP" sz="1200" dirty="0" smtClean="0">
                        <a:solidFill>
                          <a:schemeClr val="tx1"/>
                        </a:solidFill>
                      </a:endParaRPr>
                    </a:p>
                    <a:p>
                      <a:r>
                        <a:rPr kumimoji="1" lang="ja-JP" altLang="en-US" sz="1200" dirty="0" smtClean="0">
                          <a:solidFill>
                            <a:schemeClr val="tx1"/>
                          </a:solidFill>
                        </a:rPr>
                        <a:t>　　　　　　　　　　　　　　　　　○平成</a:t>
                      </a:r>
                      <a:r>
                        <a:rPr kumimoji="1" lang="en-US" altLang="ja-JP" sz="1200" dirty="0" smtClean="0">
                          <a:solidFill>
                            <a:schemeClr val="tx1"/>
                          </a:solidFill>
                        </a:rPr>
                        <a:t>18</a:t>
                      </a:r>
                      <a:r>
                        <a:rPr kumimoji="1" lang="ja-JP" altLang="en-US" sz="1200" dirty="0" smtClean="0">
                          <a:solidFill>
                            <a:schemeClr val="tx1"/>
                          </a:solidFill>
                        </a:rPr>
                        <a:t>年</a:t>
                      </a:r>
                      <a:r>
                        <a:rPr kumimoji="1" lang="en-US" altLang="ja-JP" sz="1200" dirty="0" smtClean="0">
                          <a:solidFill>
                            <a:schemeClr val="tx1"/>
                          </a:solidFill>
                        </a:rPr>
                        <a:t>10</a:t>
                      </a:r>
                      <a:r>
                        <a:rPr kumimoji="1" lang="ja-JP" altLang="en-US" sz="1200" dirty="0" smtClean="0">
                          <a:solidFill>
                            <a:schemeClr val="tx1"/>
                          </a:solidFill>
                        </a:rPr>
                        <a:t>月　重度障害者支援加算（</a:t>
                      </a:r>
                      <a:r>
                        <a:rPr kumimoji="1" lang="en-US" altLang="ja-JP" sz="1200" dirty="0" smtClean="0">
                          <a:solidFill>
                            <a:schemeClr val="tx1"/>
                          </a:solidFill>
                        </a:rPr>
                        <a:t>Ⅱ</a:t>
                      </a:r>
                      <a:r>
                        <a:rPr kumimoji="1" lang="ja-JP" altLang="en-US" sz="1200" dirty="0" smtClean="0">
                          <a:solidFill>
                            <a:schemeClr val="tx1"/>
                          </a:solidFill>
                        </a:rPr>
                        <a:t>）区分</a:t>
                      </a:r>
                      <a:r>
                        <a:rPr kumimoji="1" lang="en-US" altLang="ja-JP" sz="1200" dirty="0" smtClean="0">
                          <a:solidFill>
                            <a:schemeClr val="tx1"/>
                          </a:solidFill>
                        </a:rPr>
                        <a:t>6 </a:t>
                      </a:r>
                      <a:r>
                        <a:rPr kumimoji="1" lang="ja-JP" altLang="en-US" sz="1200" dirty="0" smtClean="0">
                          <a:solidFill>
                            <a:schemeClr val="tx1"/>
                          </a:solidFill>
                        </a:rPr>
                        <a:t>・</a:t>
                      </a:r>
                      <a:r>
                        <a:rPr kumimoji="1" lang="en-US" altLang="ja-JP" sz="1200" dirty="0" smtClean="0">
                          <a:solidFill>
                            <a:schemeClr val="tx1"/>
                          </a:solidFill>
                        </a:rPr>
                        <a:t>15</a:t>
                      </a:r>
                      <a:r>
                        <a:rPr kumimoji="1" lang="ja-JP" altLang="en-US" sz="1200" dirty="0" smtClean="0">
                          <a:solidFill>
                            <a:schemeClr val="tx1"/>
                          </a:solidFill>
                        </a:rPr>
                        <a:t>点以上）</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　　　　　　　　　　　　　　　　　　　　　　　　　○平成</a:t>
                      </a:r>
                      <a:r>
                        <a:rPr kumimoji="1" lang="en-US" altLang="ja-JP" sz="1200" dirty="0" smtClean="0">
                          <a:solidFill>
                            <a:schemeClr val="tx1"/>
                          </a:solidFill>
                        </a:rPr>
                        <a:t>24</a:t>
                      </a:r>
                      <a:r>
                        <a:rPr kumimoji="1" lang="ja-JP" altLang="en-US" sz="1200" dirty="0" smtClean="0">
                          <a:solidFill>
                            <a:schemeClr val="tx1"/>
                          </a:solidFill>
                        </a:rPr>
                        <a:t>年</a:t>
                      </a:r>
                      <a:r>
                        <a:rPr kumimoji="1" lang="en-US" altLang="ja-JP" sz="1200" dirty="0" smtClean="0">
                          <a:solidFill>
                            <a:schemeClr val="tx1"/>
                          </a:solidFill>
                        </a:rPr>
                        <a:t>4</a:t>
                      </a:r>
                      <a:r>
                        <a:rPr kumimoji="1" lang="ja-JP" altLang="en-US" sz="1200" dirty="0" smtClean="0">
                          <a:solidFill>
                            <a:schemeClr val="tx1"/>
                          </a:solidFill>
                        </a:rPr>
                        <a:t>月　重度障害者支援加算（</a:t>
                      </a:r>
                      <a:r>
                        <a:rPr kumimoji="1" lang="en-US" altLang="ja-JP" sz="1200" dirty="0" smtClean="0">
                          <a:solidFill>
                            <a:schemeClr val="tx1"/>
                          </a:solidFill>
                        </a:rPr>
                        <a:t>Ⅱ</a:t>
                      </a:r>
                      <a:r>
                        <a:rPr kumimoji="1" lang="ja-JP" altLang="en-US" sz="1200" dirty="0" smtClean="0">
                          <a:solidFill>
                            <a:schemeClr val="tx1"/>
                          </a:solidFill>
                        </a:rPr>
                        <a:t>）区分</a:t>
                      </a:r>
                      <a:r>
                        <a:rPr kumimoji="1" lang="en-US" altLang="ja-JP" sz="1200" dirty="0" smtClean="0">
                          <a:solidFill>
                            <a:schemeClr val="tx1"/>
                          </a:solidFill>
                        </a:rPr>
                        <a:t>6 </a:t>
                      </a:r>
                      <a:r>
                        <a:rPr kumimoji="1" lang="ja-JP" altLang="en-US" sz="1200" dirty="0" smtClean="0">
                          <a:solidFill>
                            <a:schemeClr val="tx1"/>
                          </a:solidFill>
                        </a:rPr>
                        <a:t>・</a:t>
                      </a:r>
                      <a:r>
                        <a:rPr kumimoji="1" lang="en-US" altLang="ja-JP" sz="1200" dirty="0" smtClean="0">
                          <a:solidFill>
                            <a:schemeClr val="tx1"/>
                          </a:solidFill>
                        </a:rPr>
                        <a:t>8</a:t>
                      </a:r>
                      <a:r>
                        <a:rPr kumimoji="1" lang="ja-JP" altLang="en-US" sz="1200" dirty="0" smtClean="0">
                          <a:solidFill>
                            <a:schemeClr val="tx1"/>
                          </a:solidFill>
                        </a:rPr>
                        <a:t>点以上）</a:t>
                      </a:r>
                      <a:endParaRPr kumimoji="1" lang="en-US" altLang="ja-JP" sz="1200" dirty="0" smtClean="0">
                        <a:solidFill>
                          <a:schemeClr val="tx1"/>
                        </a:solidFill>
                      </a:endParaRPr>
                    </a:p>
                  </a:txBody>
                  <a:tcPr marT="45732" marB="45732" anchor="ctr">
                    <a:solidFill>
                      <a:schemeClr val="bg1"/>
                    </a:solidFill>
                  </a:tcPr>
                </a:tc>
              </a:tr>
            </a:tbl>
          </a:graphicData>
        </a:graphic>
      </p:graphicFrame>
      <p:graphicFrame>
        <p:nvGraphicFramePr>
          <p:cNvPr id="14" name="表 13"/>
          <p:cNvGraphicFramePr>
            <a:graphicFrameLocks noGrp="1"/>
          </p:cNvGraphicFramePr>
          <p:nvPr/>
        </p:nvGraphicFramePr>
        <p:xfrm>
          <a:off x="3638550" y="6165850"/>
          <a:ext cx="4972050" cy="457200"/>
        </p:xfrm>
        <a:graphic>
          <a:graphicData uri="http://schemas.openxmlformats.org/drawingml/2006/table">
            <a:tbl>
              <a:tblPr firstRow="1" bandRow="1">
                <a:tableStyleId>{5940675A-B579-460E-94D1-54222C63F5DA}</a:tableStyleId>
              </a:tblPr>
              <a:tblGrid>
                <a:gridCol w="4972050"/>
              </a:tblGrid>
              <a:tr h="4054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平成</a:t>
                      </a:r>
                      <a:r>
                        <a:rPr kumimoji="1" lang="en-US" altLang="ja-JP" sz="1200" dirty="0" smtClean="0">
                          <a:solidFill>
                            <a:schemeClr val="tx1"/>
                          </a:solidFill>
                        </a:rPr>
                        <a:t>17</a:t>
                      </a:r>
                      <a:r>
                        <a:rPr kumimoji="1" lang="ja-JP" altLang="en-US" sz="1200" dirty="0" smtClean="0">
                          <a:solidFill>
                            <a:schemeClr val="tx1"/>
                          </a:solidFill>
                        </a:rPr>
                        <a:t>年</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発達障害者支援センター</a:t>
                      </a:r>
                      <a:endParaRPr kumimoji="1" lang="en-US" altLang="ja-JP" sz="1200" dirty="0" smtClean="0">
                        <a:solidFill>
                          <a:schemeClr val="tx1"/>
                        </a:solidFill>
                      </a:endParaRPr>
                    </a:p>
                  </a:txBody>
                  <a:tcPr marL="91419" marR="91419" anchor="ctr">
                    <a:solidFill>
                      <a:schemeClr val="bg1"/>
                    </a:solidFill>
                  </a:tcPr>
                </a:tc>
              </a:tr>
            </a:tbl>
          </a:graphicData>
        </a:graphic>
      </p:graphicFrame>
      <p:cxnSp>
        <p:nvCxnSpPr>
          <p:cNvPr id="16" name="直線矢印コネクタ 15"/>
          <p:cNvCxnSpPr/>
          <p:nvPr/>
        </p:nvCxnSpPr>
        <p:spPr>
          <a:xfrm flipH="1">
            <a:off x="4933950" y="5924550"/>
            <a:ext cx="20638" cy="2413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8" name="表 7"/>
          <p:cNvGraphicFramePr>
            <a:graphicFrameLocks noGrp="1"/>
          </p:cNvGraphicFramePr>
          <p:nvPr/>
        </p:nvGraphicFramePr>
        <p:xfrm>
          <a:off x="3014663" y="5492750"/>
          <a:ext cx="2592387" cy="457200"/>
        </p:xfrm>
        <a:graphic>
          <a:graphicData uri="http://schemas.openxmlformats.org/drawingml/2006/table">
            <a:tbl>
              <a:tblPr firstRow="1" bandRow="1">
                <a:tableStyleId>{5940675A-B579-460E-94D1-54222C63F5DA}</a:tableStyleId>
              </a:tblPr>
              <a:tblGrid>
                <a:gridCol w="2592387"/>
              </a:tblGrid>
              <a:tr h="4054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平成</a:t>
                      </a:r>
                      <a:r>
                        <a:rPr kumimoji="1" lang="en-US" altLang="ja-JP" sz="1200" dirty="0" smtClean="0">
                          <a:solidFill>
                            <a:schemeClr val="tx1"/>
                          </a:solidFill>
                        </a:rPr>
                        <a:t>14</a:t>
                      </a:r>
                      <a:r>
                        <a:rPr kumimoji="1" lang="ja-JP" altLang="en-US" sz="1200" dirty="0" smtClean="0">
                          <a:solidFill>
                            <a:schemeClr val="tx1"/>
                          </a:solidFill>
                        </a:rPr>
                        <a:t>年</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自閉症・発達障害支援センター創設</a:t>
                      </a:r>
                      <a:endParaRPr kumimoji="1" lang="en-US" altLang="ja-JP" sz="1200" dirty="0" smtClean="0">
                        <a:solidFill>
                          <a:schemeClr val="tx1"/>
                        </a:solidFill>
                      </a:endParaRPr>
                    </a:p>
                  </a:txBody>
                  <a:tcPr marL="91443" marR="91443" anchor="ctr">
                    <a:solidFill>
                      <a:schemeClr val="bg1"/>
                    </a:solidFill>
                  </a:tcPr>
                </a:tc>
              </a:tr>
            </a:tbl>
          </a:graphicData>
        </a:graphic>
      </p:graphicFrame>
      <p:graphicFrame>
        <p:nvGraphicFramePr>
          <p:cNvPr id="5" name="表 4"/>
          <p:cNvGraphicFramePr>
            <a:graphicFrameLocks noGrp="1"/>
          </p:cNvGraphicFramePr>
          <p:nvPr/>
        </p:nvGraphicFramePr>
        <p:xfrm>
          <a:off x="1138238" y="836613"/>
          <a:ext cx="2232025" cy="457200"/>
        </p:xfrm>
        <a:graphic>
          <a:graphicData uri="http://schemas.openxmlformats.org/drawingml/2006/table">
            <a:tbl>
              <a:tblPr firstRow="1" bandRow="1">
                <a:tableStyleId>{5940675A-B579-460E-94D1-54222C63F5DA}</a:tableStyleId>
              </a:tblPr>
              <a:tblGrid>
                <a:gridCol w="2232025"/>
              </a:tblGrid>
              <a:tr h="4054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昭和</a:t>
                      </a:r>
                      <a:r>
                        <a:rPr kumimoji="1" lang="en-US" altLang="ja-JP" sz="1200" dirty="0" smtClean="0">
                          <a:solidFill>
                            <a:schemeClr val="tx1"/>
                          </a:solidFill>
                        </a:rPr>
                        <a:t>55</a:t>
                      </a:r>
                      <a:r>
                        <a:rPr kumimoji="1" lang="ja-JP" altLang="en-US" sz="1200" dirty="0" smtClean="0">
                          <a:solidFill>
                            <a:schemeClr val="tx1"/>
                          </a:solidFill>
                        </a:rPr>
                        <a:t>年</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第</a:t>
                      </a:r>
                      <a:r>
                        <a:rPr kumimoji="1" lang="en-US" altLang="ja-JP" sz="1200" dirty="0" smtClean="0">
                          <a:solidFill>
                            <a:schemeClr val="tx1"/>
                          </a:solidFill>
                        </a:rPr>
                        <a:t>1</a:t>
                      </a:r>
                      <a:r>
                        <a:rPr kumimoji="1" lang="ja-JP" altLang="en-US" sz="1200" dirty="0" smtClean="0">
                          <a:solidFill>
                            <a:schemeClr val="tx1"/>
                          </a:solidFill>
                        </a:rPr>
                        <a:t>種・第</a:t>
                      </a:r>
                      <a:r>
                        <a:rPr kumimoji="1" lang="en-US" altLang="ja-JP" sz="1200" dirty="0" smtClean="0">
                          <a:solidFill>
                            <a:schemeClr val="tx1"/>
                          </a:solidFill>
                        </a:rPr>
                        <a:t>2</a:t>
                      </a:r>
                      <a:r>
                        <a:rPr kumimoji="1" lang="ja-JP" altLang="en-US" sz="1200" dirty="0" smtClean="0">
                          <a:solidFill>
                            <a:schemeClr val="tx1"/>
                          </a:solidFill>
                        </a:rPr>
                        <a:t>種自閉症児施設</a:t>
                      </a:r>
                      <a:endParaRPr kumimoji="1" lang="en-US" altLang="ja-JP" sz="1200" dirty="0" smtClean="0">
                        <a:solidFill>
                          <a:schemeClr val="tx1"/>
                        </a:solidFill>
                      </a:endParaRPr>
                    </a:p>
                  </a:txBody>
                  <a:tcPr marL="91431" marR="91431" anchor="ctr">
                    <a:solidFill>
                      <a:schemeClr val="bg1"/>
                    </a:solidFill>
                  </a:tcPr>
                </a:tc>
              </a:tr>
            </a:tbl>
          </a:graphicData>
        </a:graphic>
      </p:graphicFrame>
      <p:sp>
        <p:nvSpPr>
          <p:cNvPr id="20" name="正方形/長方形 19"/>
          <p:cNvSpPr/>
          <p:nvPr/>
        </p:nvSpPr>
        <p:spPr>
          <a:xfrm>
            <a:off x="395288" y="981075"/>
            <a:ext cx="431800" cy="18002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eaLnBrk="1" fontAlgn="auto" hangingPunct="1">
              <a:spcBef>
                <a:spcPts val="0"/>
              </a:spcBef>
              <a:spcAft>
                <a:spcPts val="0"/>
              </a:spcAft>
              <a:defRPr/>
            </a:pPr>
            <a:r>
              <a:rPr lang="ja-JP" altLang="en-US" sz="1600" dirty="0">
                <a:solidFill>
                  <a:schemeClr val="tx1"/>
                </a:solidFill>
              </a:rPr>
              <a:t>施設入所支援</a:t>
            </a:r>
          </a:p>
        </p:txBody>
      </p:sp>
      <p:sp>
        <p:nvSpPr>
          <p:cNvPr id="21" name="正方形/長方形 20"/>
          <p:cNvSpPr/>
          <p:nvPr/>
        </p:nvSpPr>
        <p:spPr>
          <a:xfrm>
            <a:off x="422275" y="5445125"/>
            <a:ext cx="433388" cy="11525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eaLnBrk="1" fontAlgn="auto" hangingPunct="1">
              <a:spcBef>
                <a:spcPts val="0"/>
              </a:spcBef>
              <a:spcAft>
                <a:spcPts val="0"/>
              </a:spcAft>
              <a:defRPr/>
            </a:pPr>
            <a:r>
              <a:rPr lang="ja-JP" altLang="en-US" sz="1600" dirty="0">
                <a:solidFill>
                  <a:schemeClr val="tx1"/>
                </a:solidFill>
              </a:rPr>
              <a:t>専門的拠点</a:t>
            </a:r>
          </a:p>
        </p:txBody>
      </p:sp>
      <p:sp>
        <p:nvSpPr>
          <p:cNvPr id="3105" name="テキスト ボックス 26"/>
          <p:cNvSpPr txBox="1">
            <a:spLocks noChangeArrowheads="1"/>
          </p:cNvSpPr>
          <p:nvPr/>
        </p:nvSpPr>
        <p:spPr bwMode="auto">
          <a:xfrm>
            <a:off x="390525" y="-1"/>
            <a:ext cx="86963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ja-JP" altLang="en-US" dirty="0"/>
              <a:t>強度行動障害の施策の経過</a:t>
            </a:r>
            <a:r>
              <a:rPr lang="ja-JP" altLang="en-US" sz="2400" dirty="0" smtClean="0"/>
              <a:t>（</a:t>
            </a:r>
            <a:r>
              <a:rPr lang="ja-JP" altLang="en-US" sz="2400" dirty="0"/>
              <a:t>平成</a:t>
            </a:r>
            <a:r>
              <a:rPr lang="en-US" altLang="ja-JP" sz="2400" dirty="0"/>
              <a:t>26</a:t>
            </a:r>
            <a:r>
              <a:rPr lang="ja-JP" altLang="en-US" sz="2400" dirty="0"/>
              <a:t>年</a:t>
            </a:r>
            <a:r>
              <a:rPr lang="en-US" altLang="ja-JP" sz="2400" dirty="0"/>
              <a:t>10</a:t>
            </a:r>
            <a:r>
              <a:rPr lang="ja-JP" altLang="en-US" sz="2400" dirty="0"/>
              <a:t>月厚労省資料</a:t>
            </a:r>
            <a:r>
              <a:rPr lang="ja-JP" altLang="en-US" sz="2400" dirty="0" smtClean="0"/>
              <a:t>）</a:t>
            </a:r>
            <a:endParaRPr lang="ja-JP" altLang="en-US" sz="2400" dirty="0"/>
          </a:p>
        </p:txBody>
      </p:sp>
      <p:sp>
        <p:nvSpPr>
          <p:cNvPr id="3106" name="テキスト ボックス 1"/>
          <p:cNvSpPr txBox="1">
            <a:spLocks noChangeArrowheads="1"/>
          </p:cNvSpPr>
          <p:nvPr/>
        </p:nvSpPr>
        <p:spPr bwMode="auto">
          <a:xfrm>
            <a:off x="1166813" y="444500"/>
            <a:ext cx="8032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ja-JP" altLang="en-US" sz="1200"/>
              <a:t>昭和</a:t>
            </a:r>
            <a:r>
              <a:rPr lang="en-US" altLang="ja-JP" sz="1200"/>
              <a:t>55</a:t>
            </a:r>
            <a:r>
              <a:rPr lang="ja-JP" altLang="en-US" sz="1200"/>
              <a:t>年</a:t>
            </a:r>
          </a:p>
        </p:txBody>
      </p:sp>
      <p:sp>
        <p:nvSpPr>
          <p:cNvPr id="3107" name="テキスト ボックス 25"/>
          <p:cNvSpPr txBox="1">
            <a:spLocks noChangeArrowheads="1"/>
          </p:cNvSpPr>
          <p:nvPr/>
        </p:nvSpPr>
        <p:spPr bwMode="auto">
          <a:xfrm>
            <a:off x="7885113" y="444500"/>
            <a:ext cx="8032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ja-JP" altLang="en-US" sz="1200"/>
              <a:t>平成</a:t>
            </a:r>
            <a:r>
              <a:rPr lang="en-US" altLang="ja-JP" sz="1200"/>
              <a:t>25</a:t>
            </a:r>
            <a:r>
              <a:rPr lang="ja-JP" altLang="en-US" sz="1200"/>
              <a:t>年</a:t>
            </a:r>
          </a:p>
        </p:txBody>
      </p:sp>
      <p:cxnSp>
        <p:nvCxnSpPr>
          <p:cNvPr id="7" name="直線矢印コネクタ 6"/>
          <p:cNvCxnSpPr>
            <a:stCxn id="3106" idx="3"/>
            <a:endCxn id="3107" idx="1"/>
          </p:cNvCxnSpPr>
          <p:nvPr/>
        </p:nvCxnSpPr>
        <p:spPr>
          <a:xfrm flipV="1">
            <a:off x="1970088" y="582613"/>
            <a:ext cx="59150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1835150" y="3213100"/>
            <a:ext cx="1657350" cy="1152525"/>
          </a:xfrm>
          <a:prstGeom prst="rect">
            <a:avLst/>
          </a:prstGeom>
          <a:solidFill>
            <a:schemeClr val="bg1"/>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200" dirty="0">
                <a:solidFill>
                  <a:schemeClr val="tx1"/>
                </a:solidFill>
              </a:rPr>
              <a:t>平成</a:t>
            </a:r>
            <a:r>
              <a:rPr lang="en-US" altLang="ja-JP" sz="1200" dirty="0">
                <a:solidFill>
                  <a:schemeClr val="tx1"/>
                </a:solidFill>
              </a:rPr>
              <a:t>5</a:t>
            </a:r>
            <a:r>
              <a:rPr lang="ja-JP" altLang="en-US" sz="1200" dirty="0">
                <a:solidFill>
                  <a:schemeClr val="tx1"/>
                </a:solidFill>
              </a:rPr>
              <a:t>年</a:t>
            </a:r>
            <a:endParaRPr lang="en-US" altLang="ja-JP" sz="1200" dirty="0">
              <a:solidFill>
                <a:schemeClr val="tx1"/>
              </a:solidFill>
            </a:endParaRPr>
          </a:p>
          <a:p>
            <a:pPr eaLnBrk="1" fontAlgn="auto" hangingPunct="1">
              <a:spcBef>
                <a:spcPts val="0"/>
              </a:spcBef>
              <a:spcAft>
                <a:spcPts val="0"/>
              </a:spcAft>
              <a:defRPr/>
            </a:pPr>
            <a:r>
              <a:rPr lang="ja-JP" altLang="en-US" sz="1200" dirty="0">
                <a:solidFill>
                  <a:schemeClr val="tx1"/>
                </a:solidFill>
              </a:rPr>
              <a:t>知的障害者</a:t>
            </a:r>
            <a:endParaRPr lang="en-US" altLang="ja-JP" sz="1200" dirty="0">
              <a:solidFill>
                <a:schemeClr val="tx1"/>
              </a:solidFill>
            </a:endParaRPr>
          </a:p>
          <a:p>
            <a:pPr eaLnBrk="1" fontAlgn="auto" hangingPunct="1">
              <a:spcBef>
                <a:spcPts val="0"/>
              </a:spcBef>
              <a:spcAft>
                <a:spcPts val="0"/>
              </a:spcAft>
              <a:defRPr/>
            </a:pPr>
            <a:r>
              <a:rPr lang="ja-JP" altLang="en-US" sz="1200" dirty="0">
                <a:solidFill>
                  <a:schemeClr val="tx1"/>
                </a:solidFill>
              </a:rPr>
              <a:t>ガイドヘルパー制度</a:t>
            </a:r>
            <a:endParaRPr lang="en-US" altLang="ja-JP" sz="1200" dirty="0">
              <a:solidFill>
                <a:schemeClr val="tx1"/>
              </a:solidFill>
            </a:endParaRPr>
          </a:p>
          <a:p>
            <a:pPr eaLnBrk="1" fontAlgn="auto" hangingPunct="1">
              <a:spcBef>
                <a:spcPts val="0"/>
              </a:spcBef>
              <a:spcAft>
                <a:spcPts val="0"/>
              </a:spcAft>
              <a:defRPr/>
            </a:pPr>
            <a:r>
              <a:rPr lang="ja-JP" altLang="en-US" sz="1200" dirty="0">
                <a:solidFill>
                  <a:schemeClr val="tx1"/>
                </a:solidFill>
              </a:rPr>
              <a:t>　　　　　　平成</a:t>
            </a:r>
            <a:r>
              <a:rPr lang="en-US" altLang="ja-JP" sz="1200" dirty="0">
                <a:solidFill>
                  <a:schemeClr val="tx1"/>
                </a:solidFill>
              </a:rPr>
              <a:t>15</a:t>
            </a:r>
            <a:r>
              <a:rPr lang="ja-JP" altLang="en-US" sz="1200" dirty="0">
                <a:solidFill>
                  <a:schemeClr val="tx1"/>
                </a:solidFill>
              </a:rPr>
              <a:t>年</a:t>
            </a:r>
            <a:endParaRPr lang="en-US" altLang="ja-JP" sz="1200" dirty="0">
              <a:solidFill>
                <a:schemeClr val="tx1"/>
              </a:solidFill>
            </a:endParaRPr>
          </a:p>
          <a:p>
            <a:pPr eaLnBrk="1" fontAlgn="auto" hangingPunct="1">
              <a:spcBef>
                <a:spcPts val="0"/>
              </a:spcBef>
              <a:spcAft>
                <a:spcPts val="0"/>
              </a:spcAft>
              <a:defRPr/>
            </a:pPr>
            <a:r>
              <a:rPr lang="ja-JP" altLang="en-US" sz="1200" dirty="0">
                <a:solidFill>
                  <a:schemeClr val="tx1"/>
                </a:solidFill>
              </a:rPr>
              <a:t>　　　　　　　移動介護</a:t>
            </a:r>
          </a:p>
        </p:txBody>
      </p:sp>
      <p:sp>
        <p:nvSpPr>
          <p:cNvPr id="28" name="正方形/長方形 27"/>
          <p:cNvSpPr/>
          <p:nvPr/>
        </p:nvSpPr>
        <p:spPr>
          <a:xfrm>
            <a:off x="3492500" y="3933825"/>
            <a:ext cx="4967288" cy="4318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200" dirty="0">
                <a:solidFill>
                  <a:schemeClr val="tx1"/>
                </a:solidFill>
              </a:rPr>
              <a:t>　　○平成</a:t>
            </a:r>
            <a:r>
              <a:rPr lang="en-US" altLang="ja-JP" sz="1200" dirty="0">
                <a:solidFill>
                  <a:schemeClr val="tx1"/>
                </a:solidFill>
              </a:rPr>
              <a:t>18</a:t>
            </a:r>
            <a:r>
              <a:rPr lang="ja-JP" altLang="en-US" sz="1200" dirty="0">
                <a:solidFill>
                  <a:schemeClr val="tx1"/>
                </a:solidFill>
              </a:rPr>
              <a:t>年　市町村地域生活支援事業・移動支援事業</a:t>
            </a:r>
          </a:p>
        </p:txBody>
      </p:sp>
      <p:sp>
        <p:nvSpPr>
          <p:cNvPr id="31" name="角丸四角形 30"/>
          <p:cNvSpPr/>
          <p:nvPr/>
        </p:nvSpPr>
        <p:spPr>
          <a:xfrm>
            <a:off x="107950" y="4508500"/>
            <a:ext cx="8812213" cy="792163"/>
          </a:xfrm>
          <a:prstGeom prst="roundRect">
            <a:avLst>
              <a:gd name="adj" fmla="val 6899"/>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200" dirty="0">
                <a:solidFill>
                  <a:schemeClr val="tx1"/>
                </a:solidFill>
              </a:rPr>
              <a:t>　　　　　　　　　　　　　　　　　　　　　　　　　　　　　　　　</a:t>
            </a:r>
            <a:endParaRPr lang="en-US" altLang="ja-JP" sz="1200" dirty="0">
              <a:solidFill>
                <a:schemeClr val="tx1"/>
              </a:solidFill>
            </a:endParaRPr>
          </a:p>
          <a:p>
            <a:pPr eaLnBrk="1" fontAlgn="auto" hangingPunct="1">
              <a:spcBef>
                <a:spcPts val="0"/>
              </a:spcBef>
              <a:spcAft>
                <a:spcPts val="0"/>
              </a:spcAft>
              <a:defRPr/>
            </a:pPr>
            <a:r>
              <a:rPr lang="ja-JP" altLang="en-US" sz="1200" dirty="0">
                <a:solidFill>
                  <a:schemeClr val="tx1"/>
                </a:solidFill>
              </a:rPr>
              <a:t>　　　　　　　　　　　　　　　　　　　　　　　　　　　　　　　　　　　○平成</a:t>
            </a:r>
            <a:r>
              <a:rPr lang="en-US" altLang="ja-JP" sz="1200" dirty="0">
                <a:solidFill>
                  <a:schemeClr val="tx1"/>
                </a:solidFill>
              </a:rPr>
              <a:t>18</a:t>
            </a:r>
            <a:r>
              <a:rPr lang="ja-JP" altLang="en-US" sz="1200" dirty="0">
                <a:solidFill>
                  <a:schemeClr val="tx1"/>
                </a:solidFill>
              </a:rPr>
              <a:t>年</a:t>
            </a:r>
            <a:r>
              <a:rPr lang="en-US" altLang="ja-JP" sz="1200" dirty="0">
                <a:solidFill>
                  <a:schemeClr val="tx1"/>
                </a:solidFill>
              </a:rPr>
              <a:t>10</a:t>
            </a:r>
            <a:r>
              <a:rPr lang="ja-JP" altLang="en-US" sz="1200" dirty="0">
                <a:solidFill>
                  <a:schemeClr val="tx1"/>
                </a:solidFill>
              </a:rPr>
              <a:t>月</a:t>
            </a:r>
            <a:endParaRPr lang="en-US" altLang="ja-JP" sz="1200" dirty="0">
              <a:solidFill>
                <a:schemeClr val="tx1"/>
              </a:solidFill>
            </a:endParaRPr>
          </a:p>
          <a:p>
            <a:pPr eaLnBrk="1" fontAlgn="auto" hangingPunct="1">
              <a:spcBef>
                <a:spcPts val="0"/>
              </a:spcBef>
              <a:spcAft>
                <a:spcPts val="0"/>
              </a:spcAft>
              <a:defRPr/>
            </a:pPr>
            <a:r>
              <a:rPr lang="ja-JP" altLang="en-US" sz="1200" dirty="0">
                <a:solidFill>
                  <a:schemeClr val="tx1"/>
                </a:solidFill>
              </a:rPr>
              <a:t>　　　　　　　　　　　　　　　　　　　　　　　　　　　　　　　　　　　　短期入所・共同生活介護　　重度障害者支援加算</a:t>
            </a:r>
            <a:r>
              <a:rPr lang="ja-JP" altLang="en-US" sz="1000" dirty="0">
                <a:solidFill>
                  <a:schemeClr val="tx1"/>
                </a:solidFill>
              </a:rPr>
              <a:t>（</a:t>
            </a:r>
            <a:r>
              <a:rPr lang="en-US" altLang="ja-JP" sz="1000" dirty="0">
                <a:solidFill>
                  <a:schemeClr val="tx1"/>
                </a:solidFill>
              </a:rPr>
              <a:t>※Ⅰ</a:t>
            </a:r>
            <a:r>
              <a:rPr lang="ja-JP" altLang="en-US" sz="1000" dirty="0" err="1">
                <a:solidFill>
                  <a:schemeClr val="tx1"/>
                </a:solidFill>
              </a:rPr>
              <a:t>，</a:t>
            </a:r>
            <a:r>
              <a:rPr lang="en-US" altLang="ja-JP" sz="1000" dirty="0">
                <a:solidFill>
                  <a:schemeClr val="tx1"/>
                </a:solidFill>
              </a:rPr>
              <a:t>Ⅱ</a:t>
            </a:r>
            <a:r>
              <a:rPr lang="ja-JP" altLang="en-US" sz="1000" dirty="0">
                <a:solidFill>
                  <a:schemeClr val="tx1"/>
                </a:solidFill>
              </a:rPr>
              <a:t>の合計人数）</a:t>
            </a:r>
          </a:p>
        </p:txBody>
      </p:sp>
      <p:sp>
        <p:nvSpPr>
          <p:cNvPr id="22" name="正方形/長方形 21"/>
          <p:cNvSpPr/>
          <p:nvPr/>
        </p:nvSpPr>
        <p:spPr>
          <a:xfrm>
            <a:off x="390525" y="3213100"/>
            <a:ext cx="431800" cy="19446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eaLnBrk="1" fontAlgn="auto" hangingPunct="1">
              <a:spcBef>
                <a:spcPts val="0"/>
              </a:spcBef>
              <a:spcAft>
                <a:spcPts val="0"/>
              </a:spcAft>
              <a:defRPr/>
            </a:pPr>
            <a:r>
              <a:rPr lang="ja-JP" altLang="en-US" sz="1600" dirty="0">
                <a:solidFill>
                  <a:schemeClr val="tx1"/>
                </a:solidFill>
              </a:rPr>
              <a:t>在宅サービス</a:t>
            </a:r>
          </a:p>
        </p:txBody>
      </p:sp>
      <p:graphicFrame>
        <p:nvGraphicFramePr>
          <p:cNvPr id="9" name="表 8"/>
          <p:cNvGraphicFramePr>
            <a:graphicFrameLocks noGrp="1"/>
          </p:cNvGraphicFramePr>
          <p:nvPr/>
        </p:nvGraphicFramePr>
        <p:xfrm>
          <a:off x="3348038" y="3213100"/>
          <a:ext cx="5111750" cy="720725"/>
        </p:xfrm>
        <a:graphic>
          <a:graphicData uri="http://schemas.openxmlformats.org/drawingml/2006/table">
            <a:tbl>
              <a:tblPr firstRow="1" bandRow="1">
                <a:tableStyleId>{5940675A-B579-460E-94D1-54222C63F5DA}</a:tableStyleId>
              </a:tblPr>
              <a:tblGrid>
                <a:gridCol w="5111750"/>
              </a:tblGrid>
              <a:tr h="720725">
                <a:tc>
                  <a:txBody>
                    <a:bodyPr/>
                    <a:lstStyle/>
                    <a:p>
                      <a:r>
                        <a:rPr kumimoji="1" lang="ja-JP" altLang="en-US" sz="1200" dirty="0" smtClean="0">
                          <a:solidFill>
                            <a:schemeClr val="tx1"/>
                          </a:solidFill>
                        </a:rPr>
                        <a:t>○平成</a:t>
                      </a:r>
                      <a:r>
                        <a:rPr kumimoji="1" lang="en-US" altLang="ja-JP" sz="1200" dirty="0" smtClean="0">
                          <a:solidFill>
                            <a:schemeClr val="tx1"/>
                          </a:solidFill>
                        </a:rPr>
                        <a:t>17</a:t>
                      </a:r>
                      <a:r>
                        <a:rPr kumimoji="1" lang="ja-JP" altLang="en-US" sz="1200" dirty="0" smtClean="0">
                          <a:solidFill>
                            <a:schemeClr val="tx1"/>
                          </a:solidFill>
                        </a:rPr>
                        <a:t>年　行動援護開始（対象者基準　</a:t>
                      </a:r>
                      <a:r>
                        <a:rPr kumimoji="1" lang="en-US" altLang="ja-JP" sz="1200" dirty="0" smtClean="0">
                          <a:solidFill>
                            <a:schemeClr val="tx1"/>
                          </a:solidFill>
                        </a:rPr>
                        <a:t>9</a:t>
                      </a:r>
                      <a:r>
                        <a:rPr kumimoji="1" lang="ja-JP" altLang="en-US" sz="1200" dirty="0" smtClean="0">
                          <a:solidFill>
                            <a:schemeClr val="tx1"/>
                          </a:solidFill>
                        </a:rPr>
                        <a:t>項目＋てんかん中</a:t>
                      </a:r>
                      <a:r>
                        <a:rPr kumimoji="1" lang="en-US" altLang="ja-JP" sz="1200" dirty="0" smtClean="0">
                          <a:solidFill>
                            <a:schemeClr val="tx1"/>
                          </a:solidFill>
                        </a:rPr>
                        <a:t>10</a:t>
                      </a:r>
                      <a:r>
                        <a:rPr kumimoji="1" lang="ja-JP" altLang="en-US" sz="1200" dirty="0" smtClean="0">
                          <a:solidFill>
                            <a:schemeClr val="tx1"/>
                          </a:solidFill>
                        </a:rPr>
                        <a:t>点以上）</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　　○平成</a:t>
                      </a:r>
                      <a:r>
                        <a:rPr kumimoji="1" lang="en-US" altLang="ja-JP" sz="1200" dirty="0" smtClean="0">
                          <a:solidFill>
                            <a:schemeClr val="tx1"/>
                          </a:solidFill>
                        </a:rPr>
                        <a:t>18</a:t>
                      </a:r>
                      <a:r>
                        <a:rPr kumimoji="1" lang="ja-JP" altLang="en-US" sz="1200" dirty="0" smtClean="0">
                          <a:solidFill>
                            <a:schemeClr val="tx1"/>
                          </a:solidFill>
                        </a:rPr>
                        <a:t>年</a:t>
                      </a:r>
                      <a:r>
                        <a:rPr kumimoji="1" lang="en-US" altLang="ja-JP" sz="1200" dirty="0" smtClean="0">
                          <a:solidFill>
                            <a:schemeClr val="tx1"/>
                          </a:solidFill>
                        </a:rPr>
                        <a:t>10</a:t>
                      </a:r>
                      <a:r>
                        <a:rPr kumimoji="1" lang="ja-JP" altLang="en-US" sz="1200" dirty="0" smtClean="0">
                          <a:solidFill>
                            <a:schemeClr val="tx1"/>
                          </a:solidFill>
                        </a:rPr>
                        <a:t>月（区分</a:t>
                      </a:r>
                      <a:r>
                        <a:rPr kumimoji="1" lang="en-US" altLang="ja-JP" sz="1200" dirty="0" smtClean="0">
                          <a:solidFill>
                            <a:schemeClr val="tx1"/>
                          </a:solidFill>
                        </a:rPr>
                        <a:t>3</a:t>
                      </a:r>
                      <a:r>
                        <a:rPr kumimoji="1" lang="ja-JP" altLang="en-US" sz="1200" dirty="0" smtClean="0">
                          <a:solidFill>
                            <a:schemeClr val="tx1"/>
                          </a:solidFill>
                        </a:rPr>
                        <a:t>以上　</a:t>
                      </a:r>
                      <a:r>
                        <a:rPr kumimoji="1" lang="en-US" altLang="ja-JP" sz="1200" dirty="0" smtClean="0">
                          <a:solidFill>
                            <a:schemeClr val="tx1"/>
                          </a:solidFill>
                        </a:rPr>
                        <a:t>11</a:t>
                      </a:r>
                      <a:r>
                        <a:rPr kumimoji="1" lang="ja-JP" altLang="en-US" sz="1200" dirty="0" smtClean="0">
                          <a:solidFill>
                            <a:schemeClr val="tx1"/>
                          </a:solidFill>
                        </a:rPr>
                        <a:t>項目＋てんかん中</a:t>
                      </a:r>
                      <a:r>
                        <a:rPr kumimoji="1" lang="en-US" altLang="ja-JP" sz="1200" dirty="0" smtClean="0">
                          <a:solidFill>
                            <a:schemeClr val="tx1"/>
                          </a:solidFill>
                        </a:rPr>
                        <a:t>10</a:t>
                      </a:r>
                      <a:r>
                        <a:rPr kumimoji="1" lang="ja-JP" altLang="en-US" sz="1200" dirty="0" smtClean="0">
                          <a:solidFill>
                            <a:schemeClr val="tx1"/>
                          </a:solidFill>
                        </a:rPr>
                        <a:t>点以上）</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　　　　　　　　　　○平成</a:t>
                      </a:r>
                      <a:r>
                        <a:rPr kumimoji="1" lang="en-US" altLang="ja-JP" sz="1200" dirty="0" smtClean="0">
                          <a:solidFill>
                            <a:schemeClr val="tx1"/>
                          </a:solidFill>
                        </a:rPr>
                        <a:t>20</a:t>
                      </a:r>
                      <a:r>
                        <a:rPr kumimoji="1" lang="ja-JP" altLang="en-US" sz="1200" dirty="0" smtClean="0">
                          <a:solidFill>
                            <a:schemeClr val="tx1"/>
                          </a:solidFill>
                        </a:rPr>
                        <a:t>年</a:t>
                      </a:r>
                      <a:r>
                        <a:rPr kumimoji="1" lang="en-US" altLang="ja-JP" sz="1200" dirty="0" smtClean="0">
                          <a:solidFill>
                            <a:schemeClr val="tx1"/>
                          </a:solidFill>
                        </a:rPr>
                        <a:t>4</a:t>
                      </a:r>
                      <a:r>
                        <a:rPr kumimoji="1" lang="ja-JP" altLang="en-US" sz="1200" dirty="0" smtClean="0">
                          <a:solidFill>
                            <a:schemeClr val="tx1"/>
                          </a:solidFill>
                        </a:rPr>
                        <a:t>月（区分</a:t>
                      </a:r>
                      <a:r>
                        <a:rPr kumimoji="1" lang="en-US" altLang="ja-JP" sz="1200" dirty="0" smtClean="0">
                          <a:solidFill>
                            <a:schemeClr val="tx1"/>
                          </a:solidFill>
                        </a:rPr>
                        <a:t>3</a:t>
                      </a:r>
                      <a:r>
                        <a:rPr kumimoji="1" lang="ja-JP" altLang="en-US" sz="1200" dirty="0" smtClean="0">
                          <a:solidFill>
                            <a:schemeClr val="tx1"/>
                          </a:solidFill>
                        </a:rPr>
                        <a:t>以上　</a:t>
                      </a:r>
                      <a:r>
                        <a:rPr kumimoji="1" lang="en-US" altLang="ja-JP" sz="1200" dirty="0" smtClean="0">
                          <a:solidFill>
                            <a:schemeClr val="tx1"/>
                          </a:solidFill>
                        </a:rPr>
                        <a:t>11</a:t>
                      </a:r>
                      <a:r>
                        <a:rPr kumimoji="1" lang="ja-JP" altLang="en-US" sz="1200" dirty="0" smtClean="0">
                          <a:solidFill>
                            <a:schemeClr val="tx1"/>
                          </a:solidFill>
                        </a:rPr>
                        <a:t>項目＋てんかん中</a:t>
                      </a:r>
                      <a:r>
                        <a:rPr kumimoji="1" lang="en-US" altLang="ja-JP" sz="1200" dirty="0" smtClean="0">
                          <a:solidFill>
                            <a:schemeClr val="tx1"/>
                          </a:solidFill>
                        </a:rPr>
                        <a:t>8</a:t>
                      </a:r>
                      <a:r>
                        <a:rPr kumimoji="1" lang="ja-JP" altLang="en-US" sz="1200" dirty="0" smtClean="0">
                          <a:solidFill>
                            <a:schemeClr val="tx1"/>
                          </a:solidFill>
                        </a:rPr>
                        <a:t>点以上）</a:t>
                      </a:r>
                      <a:endParaRPr kumimoji="1" lang="en-US" altLang="ja-JP" sz="1200" dirty="0" smtClean="0">
                        <a:solidFill>
                          <a:schemeClr val="tx1"/>
                        </a:solidFill>
                      </a:endParaRPr>
                    </a:p>
                  </a:txBody>
                  <a:tcPr marL="91425" marR="91425" marT="45761" marB="45761" anchor="ctr">
                    <a:solidFill>
                      <a:schemeClr val="bg1"/>
                    </a:solidFill>
                  </a:tcPr>
                </a:tc>
              </a:tr>
            </a:tbl>
          </a:graphicData>
        </a:graphic>
      </p:graphicFrame>
      <p:sp>
        <p:nvSpPr>
          <p:cNvPr id="10" name="四角形吹き出し 9"/>
          <p:cNvSpPr/>
          <p:nvPr/>
        </p:nvSpPr>
        <p:spPr>
          <a:xfrm>
            <a:off x="3025775" y="2636838"/>
            <a:ext cx="5360988" cy="431800"/>
          </a:xfrm>
          <a:prstGeom prst="wedgeRectCallout">
            <a:avLst>
              <a:gd name="adj1" fmla="val -24848"/>
              <a:gd name="adj2" fmla="val 100190"/>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000" dirty="0">
                <a:solidFill>
                  <a:schemeClr val="tx1"/>
                </a:solidFill>
              </a:rPr>
              <a:t>利用者　平成</a:t>
            </a:r>
            <a:r>
              <a:rPr lang="en-US" altLang="ja-JP" sz="1000" dirty="0">
                <a:solidFill>
                  <a:schemeClr val="tx1"/>
                </a:solidFill>
              </a:rPr>
              <a:t>19</a:t>
            </a:r>
            <a:r>
              <a:rPr lang="ja-JP" altLang="en-US" sz="1000" dirty="0">
                <a:solidFill>
                  <a:schemeClr val="tx1"/>
                </a:solidFill>
              </a:rPr>
              <a:t>年</a:t>
            </a:r>
            <a:r>
              <a:rPr lang="en-US" altLang="ja-JP" sz="1000" dirty="0">
                <a:solidFill>
                  <a:schemeClr val="tx1"/>
                </a:solidFill>
              </a:rPr>
              <a:t>11</a:t>
            </a:r>
            <a:r>
              <a:rPr lang="ja-JP" altLang="en-US" sz="1000" dirty="0">
                <a:solidFill>
                  <a:schemeClr val="tx1"/>
                </a:solidFill>
              </a:rPr>
              <a:t>月</a:t>
            </a:r>
            <a:r>
              <a:rPr lang="en-US" altLang="ja-JP" sz="1000" dirty="0">
                <a:solidFill>
                  <a:schemeClr val="tx1"/>
                </a:solidFill>
              </a:rPr>
              <a:t>3204</a:t>
            </a:r>
            <a:r>
              <a:rPr lang="ja-JP" altLang="en-US" sz="1000" dirty="0">
                <a:solidFill>
                  <a:schemeClr val="tx1"/>
                </a:solidFill>
              </a:rPr>
              <a:t>人　平成</a:t>
            </a:r>
            <a:r>
              <a:rPr lang="en-US" altLang="ja-JP" sz="1000" dirty="0">
                <a:solidFill>
                  <a:schemeClr val="tx1"/>
                </a:solidFill>
              </a:rPr>
              <a:t>20</a:t>
            </a:r>
            <a:r>
              <a:rPr lang="ja-JP" altLang="en-US" sz="1000" dirty="0">
                <a:solidFill>
                  <a:schemeClr val="tx1"/>
                </a:solidFill>
              </a:rPr>
              <a:t>年</a:t>
            </a:r>
            <a:r>
              <a:rPr lang="en-US" altLang="ja-JP" sz="1000" dirty="0">
                <a:solidFill>
                  <a:schemeClr val="tx1"/>
                </a:solidFill>
              </a:rPr>
              <a:t>4</a:t>
            </a:r>
            <a:r>
              <a:rPr lang="ja-JP" altLang="en-US" sz="1000" dirty="0">
                <a:solidFill>
                  <a:schemeClr val="tx1"/>
                </a:solidFill>
              </a:rPr>
              <a:t>月</a:t>
            </a:r>
            <a:r>
              <a:rPr lang="en-US" altLang="ja-JP" sz="1000" dirty="0">
                <a:solidFill>
                  <a:schemeClr val="tx1"/>
                </a:solidFill>
              </a:rPr>
              <a:t>3296</a:t>
            </a:r>
            <a:r>
              <a:rPr lang="ja-JP" altLang="en-US" sz="1000" dirty="0">
                <a:solidFill>
                  <a:schemeClr val="tx1"/>
                </a:solidFill>
              </a:rPr>
              <a:t>人　平成</a:t>
            </a:r>
            <a:r>
              <a:rPr lang="en-US" altLang="ja-JP" sz="1000" dirty="0">
                <a:solidFill>
                  <a:schemeClr val="tx1"/>
                </a:solidFill>
              </a:rPr>
              <a:t>22</a:t>
            </a:r>
            <a:r>
              <a:rPr lang="ja-JP" altLang="en-US" sz="1000" dirty="0">
                <a:solidFill>
                  <a:schemeClr val="tx1"/>
                </a:solidFill>
              </a:rPr>
              <a:t>年</a:t>
            </a:r>
            <a:r>
              <a:rPr lang="en-US" altLang="ja-JP" sz="1000" dirty="0">
                <a:solidFill>
                  <a:schemeClr val="tx1"/>
                </a:solidFill>
              </a:rPr>
              <a:t>1</a:t>
            </a:r>
            <a:r>
              <a:rPr lang="ja-JP" altLang="en-US" sz="1000" dirty="0">
                <a:solidFill>
                  <a:schemeClr val="tx1"/>
                </a:solidFill>
              </a:rPr>
              <a:t>月</a:t>
            </a:r>
            <a:r>
              <a:rPr lang="en-US" altLang="ja-JP" sz="1000" dirty="0">
                <a:solidFill>
                  <a:schemeClr val="tx1"/>
                </a:solidFill>
              </a:rPr>
              <a:t>4528</a:t>
            </a:r>
            <a:r>
              <a:rPr lang="ja-JP" altLang="en-US" sz="1000" dirty="0">
                <a:solidFill>
                  <a:schemeClr val="tx1"/>
                </a:solidFill>
              </a:rPr>
              <a:t>人　平成</a:t>
            </a:r>
            <a:r>
              <a:rPr lang="en-US" altLang="ja-JP" sz="1000" dirty="0">
                <a:solidFill>
                  <a:schemeClr val="tx1"/>
                </a:solidFill>
              </a:rPr>
              <a:t>25</a:t>
            </a:r>
            <a:r>
              <a:rPr lang="ja-JP" altLang="en-US" sz="1000" dirty="0">
                <a:solidFill>
                  <a:schemeClr val="tx1"/>
                </a:solidFill>
              </a:rPr>
              <a:t>年</a:t>
            </a:r>
            <a:r>
              <a:rPr lang="en-US" altLang="ja-JP" sz="1000" dirty="0">
                <a:solidFill>
                  <a:schemeClr val="tx1"/>
                </a:solidFill>
              </a:rPr>
              <a:t>4</a:t>
            </a:r>
            <a:r>
              <a:rPr lang="ja-JP" altLang="en-US" sz="1000" dirty="0">
                <a:solidFill>
                  <a:schemeClr val="tx1"/>
                </a:solidFill>
              </a:rPr>
              <a:t>月</a:t>
            </a:r>
            <a:r>
              <a:rPr lang="en-US" altLang="ja-JP" sz="1000" dirty="0">
                <a:solidFill>
                  <a:schemeClr val="tx1"/>
                </a:solidFill>
              </a:rPr>
              <a:t>7013</a:t>
            </a:r>
          </a:p>
          <a:p>
            <a:pPr eaLnBrk="1" fontAlgn="auto" hangingPunct="1">
              <a:spcBef>
                <a:spcPts val="0"/>
              </a:spcBef>
              <a:spcAft>
                <a:spcPts val="0"/>
              </a:spcAft>
              <a:defRPr/>
            </a:pPr>
            <a:r>
              <a:rPr lang="ja-JP" altLang="en-US" sz="1000" dirty="0">
                <a:solidFill>
                  <a:schemeClr val="tx1"/>
                </a:solidFill>
              </a:rPr>
              <a:t>　事業所数　　　　　　　　　　　　　　　　　　　　　</a:t>
            </a:r>
            <a:r>
              <a:rPr lang="en-US" altLang="ja-JP" sz="1000" dirty="0">
                <a:solidFill>
                  <a:schemeClr val="tx1"/>
                </a:solidFill>
              </a:rPr>
              <a:t>739</a:t>
            </a:r>
            <a:r>
              <a:rPr lang="ja-JP" altLang="en-US" sz="1000" dirty="0">
                <a:solidFill>
                  <a:schemeClr val="tx1"/>
                </a:solidFill>
              </a:rPr>
              <a:t>事業所　　　　　　　</a:t>
            </a:r>
            <a:r>
              <a:rPr lang="en-US" altLang="ja-JP" sz="1000" dirty="0">
                <a:solidFill>
                  <a:schemeClr val="tx1"/>
                </a:solidFill>
              </a:rPr>
              <a:t>901</a:t>
            </a:r>
            <a:r>
              <a:rPr lang="ja-JP" altLang="en-US" sz="1000" dirty="0">
                <a:solidFill>
                  <a:schemeClr val="tx1"/>
                </a:solidFill>
              </a:rPr>
              <a:t>事業所　　　　　</a:t>
            </a:r>
            <a:r>
              <a:rPr lang="en-US" altLang="ja-JP" sz="1000" dirty="0">
                <a:solidFill>
                  <a:schemeClr val="tx1"/>
                </a:solidFill>
              </a:rPr>
              <a:t>1204</a:t>
            </a:r>
            <a:r>
              <a:rPr lang="ja-JP" altLang="en-US" sz="1000" dirty="0">
                <a:solidFill>
                  <a:schemeClr val="tx1"/>
                </a:solidFill>
              </a:rPr>
              <a:t>事業所</a:t>
            </a:r>
          </a:p>
        </p:txBody>
      </p:sp>
      <p:sp>
        <p:nvSpPr>
          <p:cNvPr id="29" name="四角形吹き出し 28"/>
          <p:cNvSpPr/>
          <p:nvPr/>
        </p:nvSpPr>
        <p:spPr>
          <a:xfrm>
            <a:off x="4200525" y="1628775"/>
            <a:ext cx="4184650" cy="395288"/>
          </a:xfrm>
          <a:prstGeom prst="wedgeRectCallout">
            <a:avLst>
              <a:gd name="adj1" fmla="val -33225"/>
              <a:gd name="adj2" fmla="val 98503"/>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000" dirty="0">
                <a:solidFill>
                  <a:schemeClr val="tx1"/>
                </a:solidFill>
              </a:rPr>
              <a:t>利用者　平成</a:t>
            </a:r>
            <a:r>
              <a:rPr lang="en-US" altLang="ja-JP" sz="1000" dirty="0">
                <a:solidFill>
                  <a:schemeClr val="tx1"/>
                </a:solidFill>
              </a:rPr>
              <a:t>23</a:t>
            </a:r>
            <a:r>
              <a:rPr lang="ja-JP" altLang="en-US" sz="1000" dirty="0">
                <a:solidFill>
                  <a:schemeClr val="tx1"/>
                </a:solidFill>
              </a:rPr>
              <a:t>年</a:t>
            </a:r>
            <a:r>
              <a:rPr lang="en-US" altLang="ja-JP" sz="1000" dirty="0">
                <a:solidFill>
                  <a:schemeClr val="tx1"/>
                </a:solidFill>
              </a:rPr>
              <a:t>4</a:t>
            </a:r>
            <a:r>
              <a:rPr lang="ja-JP" altLang="en-US" sz="1000" dirty="0">
                <a:solidFill>
                  <a:schemeClr val="tx1"/>
                </a:solidFill>
              </a:rPr>
              <a:t>月</a:t>
            </a:r>
            <a:r>
              <a:rPr lang="en-US" altLang="ja-JP" sz="1000" dirty="0">
                <a:solidFill>
                  <a:schemeClr val="tx1"/>
                </a:solidFill>
              </a:rPr>
              <a:t>2432</a:t>
            </a:r>
            <a:r>
              <a:rPr lang="ja-JP" altLang="en-US" sz="1000" dirty="0">
                <a:solidFill>
                  <a:schemeClr val="tx1"/>
                </a:solidFill>
              </a:rPr>
              <a:t>人　平成</a:t>
            </a:r>
            <a:r>
              <a:rPr lang="en-US" altLang="ja-JP" sz="1000" dirty="0">
                <a:solidFill>
                  <a:schemeClr val="tx1"/>
                </a:solidFill>
              </a:rPr>
              <a:t>24</a:t>
            </a:r>
            <a:r>
              <a:rPr lang="ja-JP" altLang="en-US" sz="1000" dirty="0">
                <a:solidFill>
                  <a:schemeClr val="tx1"/>
                </a:solidFill>
              </a:rPr>
              <a:t>年</a:t>
            </a:r>
            <a:r>
              <a:rPr lang="en-US" altLang="ja-JP" sz="1000" dirty="0">
                <a:solidFill>
                  <a:schemeClr val="tx1"/>
                </a:solidFill>
              </a:rPr>
              <a:t>4</a:t>
            </a:r>
            <a:r>
              <a:rPr lang="ja-JP" altLang="en-US" sz="1000" dirty="0">
                <a:solidFill>
                  <a:schemeClr val="tx1"/>
                </a:solidFill>
              </a:rPr>
              <a:t>月</a:t>
            </a:r>
            <a:r>
              <a:rPr lang="en-US" altLang="ja-JP" sz="1000" dirty="0">
                <a:solidFill>
                  <a:schemeClr val="tx1"/>
                </a:solidFill>
              </a:rPr>
              <a:t>8667</a:t>
            </a:r>
            <a:r>
              <a:rPr lang="ja-JP" altLang="en-US" sz="1000" dirty="0">
                <a:solidFill>
                  <a:schemeClr val="tx1"/>
                </a:solidFill>
              </a:rPr>
              <a:t>人　平成</a:t>
            </a:r>
            <a:r>
              <a:rPr lang="en-US" altLang="ja-JP" sz="1000" dirty="0">
                <a:solidFill>
                  <a:schemeClr val="tx1"/>
                </a:solidFill>
              </a:rPr>
              <a:t>25</a:t>
            </a:r>
            <a:r>
              <a:rPr lang="ja-JP" altLang="en-US" sz="1000" dirty="0">
                <a:solidFill>
                  <a:schemeClr val="tx1"/>
                </a:solidFill>
              </a:rPr>
              <a:t>年</a:t>
            </a:r>
            <a:r>
              <a:rPr lang="en-US" altLang="ja-JP" sz="1000" dirty="0">
                <a:solidFill>
                  <a:schemeClr val="tx1"/>
                </a:solidFill>
              </a:rPr>
              <a:t>4</a:t>
            </a:r>
            <a:r>
              <a:rPr lang="ja-JP" altLang="en-US" sz="1000" dirty="0">
                <a:solidFill>
                  <a:schemeClr val="tx1"/>
                </a:solidFill>
              </a:rPr>
              <a:t>月</a:t>
            </a:r>
            <a:r>
              <a:rPr lang="en-US" altLang="ja-JP" sz="1000" dirty="0">
                <a:solidFill>
                  <a:schemeClr val="tx1"/>
                </a:solidFill>
              </a:rPr>
              <a:t>14901</a:t>
            </a:r>
            <a:r>
              <a:rPr lang="ja-JP" altLang="en-US" sz="1000" dirty="0">
                <a:solidFill>
                  <a:schemeClr val="tx1"/>
                </a:solidFill>
              </a:rPr>
              <a:t>人</a:t>
            </a:r>
            <a:endParaRPr lang="en-US" altLang="ja-JP" sz="1000" dirty="0">
              <a:solidFill>
                <a:schemeClr val="tx1"/>
              </a:solidFill>
            </a:endParaRPr>
          </a:p>
          <a:p>
            <a:pPr eaLnBrk="1" fontAlgn="auto" hangingPunct="1">
              <a:spcBef>
                <a:spcPts val="0"/>
              </a:spcBef>
              <a:spcAft>
                <a:spcPts val="0"/>
              </a:spcAft>
              <a:defRPr/>
            </a:pPr>
            <a:r>
              <a:rPr lang="ja-JP" altLang="en-US" sz="1000" dirty="0">
                <a:solidFill>
                  <a:schemeClr val="tx1"/>
                </a:solidFill>
              </a:rPr>
              <a:t>施設数　　　　　　　　　　</a:t>
            </a:r>
            <a:r>
              <a:rPr lang="en-US" altLang="ja-JP" sz="1000" dirty="0">
                <a:solidFill>
                  <a:schemeClr val="tx1"/>
                </a:solidFill>
              </a:rPr>
              <a:t>308</a:t>
            </a:r>
            <a:r>
              <a:rPr lang="ja-JP" altLang="en-US" sz="1000" dirty="0">
                <a:solidFill>
                  <a:schemeClr val="tx1"/>
                </a:solidFill>
              </a:rPr>
              <a:t>施設　　　　　　　　</a:t>
            </a:r>
            <a:r>
              <a:rPr lang="en-US" altLang="ja-JP" sz="1000" dirty="0">
                <a:solidFill>
                  <a:schemeClr val="tx1"/>
                </a:solidFill>
              </a:rPr>
              <a:t>638</a:t>
            </a:r>
            <a:r>
              <a:rPr lang="ja-JP" altLang="en-US" sz="1000" dirty="0">
                <a:solidFill>
                  <a:schemeClr val="tx1"/>
                </a:solidFill>
              </a:rPr>
              <a:t>施設　　　　　　　　　</a:t>
            </a:r>
            <a:r>
              <a:rPr lang="en-US" altLang="ja-JP" sz="1000" dirty="0">
                <a:solidFill>
                  <a:schemeClr val="tx1"/>
                </a:solidFill>
              </a:rPr>
              <a:t>975</a:t>
            </a:r>
            <a:r>
              <a:rPr lang="ja-JP" altLang="en-US" sz="1000" dirty="0">
                <a:solidFill>
                  <a:schemeClr val="tx1"/>
                </a:solidFill>
              </a:rPr>
              <a:t>施設</a:t>
            </a:r>
          </a:p>
        </p:txBody>
      </p:sp>
      <p:sp>
        <p:nvSpPr>
          <p:cNvPr id="4" name="正方形/長方形 3"/>
          <p:cNvSpPr/>
          <p:nvPr/>
        </p:nvSpPr>
        <p:spPr>
          <a:xfrm>
            <a:off x="8459788" y="1484313"/>
            <a:ext cx="360362" cy="352901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lgn="ctr" eaLnBrk="1" fontAlgn="auto" hangingPunct="1">
              <a:spcBef>
                <a:spcPts val="0"/>
              </a:spcBef>
              <a:spcAft>
                <a:spcPts val="0"/>
              </a:spcAft>
              <a:defRPr/>
            </a:pPr>
            <a:r>
              <a:rPr lang="ja-JP" altLang="en-US" sz="1400" dirty="0"/>
              <a:t>強度行動障害支援者養成研修（基礎研修）</a:t>
            </a:r>
          </a:p>
        </p:txBody>
      </p:sp>
      <p:sp>
        <p:nvSpPr>
          <p:cNvPr id="30" name="四角形吹き出し 29"/>
          <p:cNvSpPr/>
          <p:nvPr/>
        </p:nvSpPr>
        <p:spPr>
          <a:xfrm>
            <a:off x="4171950" y="4378325"/>
            <a:ext cx="4183063" cy="396875"/>
          </a:xfrm>
          <a:prstGeom prst="wedgeRectCallout">
            <a:avLst>
              <a:gd name="adj1" fmla="val -8075"/>
              <a:gd name="adj2" fmla="val 101666"/>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00" dirty="0">
                <a:solidFill>
                  <a:schemeClr val="tx1"/>
                </a:solidFill>
              </a:rPr>
              <a:t>短期入所　平成</a:t>
            </a:r>
            <a:r>
              <a:rPr lang="en-US" altLang="ja-JP" sz="1000" dirty="0">
                <a:solidFill>
                  <a:schemeClr val="tx1"/>
                </a:solidFill>
              </a:rPr>
              <a:t>23</a:t>
            </a:r>
            <a:r>
              <a:rPr lang="ja-JP" altLang="en-US" sz="1000" dirty="0">
                <a:solidFill>
                  <a:schemeClr val="tx1"/>
                </a:solidFill>
              </a:rPr>
              <a:t>年</a:t>
            </a:r>
            <a:r>
              <a:rPr lang="en-US" altLang="ja-JP" sz="1000" dirty="0">
                <a:solidFill>
                  <a:schemeClr val="tx1"/>
                </a:solidFill>
              </a:rPr>
              <a:t>4</a:t>
            </a:r>
            <a:r>
              <a:rPr lang="ja-JP" altLang="en-US" sz="1000" dirty="0">
                <a:solidFill>
                  <a:schemeClr val="tx1"/>
                </a:solidFill>
              </a:rPr>
              <a:t>月</a:t>
            </a:r>
            <a:r>
              <a:rPr lang="en-US" altLang="ja-JP" sz="1000" dirty="0">
                <a:solidFill>
                  <a:schemeClr val="tx1"/>
                </a:solidFill>
              </a:rPr>
              <a:t>780</a:t>
            </a:r>
            <a:r>
              <a:rPr lang="ja-JP" altLang="en-US" sz="1000" dirty="0">
                <a:solidFill>
                  <a:schemeClr val="tx1"/>
                </a:solidFill>
              </a:rPr>
              <a:t>人　平成</a:t>
            </a:r>
            <a:r>
              <a:rPr lang="en-US" altLang="ja-JP" sz="1000" dirty="0">
                <a:solidFill>
                  <a:schemeClr val="tx1"/>
                </a:solidFill>
              </a:rPr>
              <a:t>24</a:t>
            </a:r>
            <a:r>
              <a:rPr lang="ja-JP" altLang="en-US" sz="1000" dirty="0">
                <a:solidFill>
                  <a:schemeClr val="tx1"/>
                </a:solidFill>
              </a:rPr>
              <a:t>年</a:t>
            </a:r>
            <a:r>
              <a:rPr lang="en-US" altLang="ja-JP" sz="1000" dirty="0">
                <a:solidFill>
                  <a:schemeClr val="tx1"/>
                </a:solidFill>
              </a:rPr>
              <a:t>4</a:t>
            </a:r>
            <a:r>
              <a:rPr lang="ja-JP" altLang="en-US" sz="1000" dirty="0">
                <a:solidFill>
                  <a:schemeClr val="tx1"/>
                </a:solidFill>
              </a:rPr>
              <a:t>月</a:t>
            </a:r>
            <a:r>
              <a:rPr lang="en-US" altLang="ja-JP" sz="1000" dirty="0">
                <a:solidFill>
                  <a:schemeClr val="tx1"/>
                </a:solidFill>
              </a:rPr>
              <a:t>1164</a:t>
            </a:r>
            <a:r>
              <a:rPr lang="ja-JP" altLang="en-US" sz="1000" dirty="0">
                <a:solidFill>
                  <a:schemeClr val="tx1"/>
                </a:solidFill>
              </a:rPr>
              <a:t>人　平成</a:t>
            </a:r>
            <a:r>
              <a:rPr lang="en-US" altLang="ja-JP" sz="1000" dirty="0">
                <a:solidFill>
                  <a:schemeClr val="tx1"/>
                </a:solidFill>
              </a:rPr>
              <a:t>25</a:t>
            </a:r>
            <a:r>
              <a:rPr lang="ja-JP" altLang="en-US" sz="1000" dirty="0">
                <a:solidFill>
                  <a:schemeClr val="tx1"/>
                </a:solidFill>
              </a:rPr>
              <a:t>年</a:t>
            </a:r>
            <a:r>
              <a:rPr lang="en-US" altLang="ja-JP" sz="1000" dirty="0">
                <a:solidFill>
                  <a:schemeClr val="tx1"/>
                </a:solidFill>
              </a:rPr>
              <a:t>4</a:t>
            </a:r>
            <a:r>
              <a:rPr lang="ja-JP" altLang="en-US" sz="1000" dirty="0">
                <a:solidFill>
                  <a:schemeClr val="tx1"/>
                </a:solidFill>
              </a:rPr>
              <a:t>月</a:t>
            </a:r>
            <a:r>
              <a:rPr lang="en-US" altLang="ja-JP" sz="1000" dirty="0">
                <a:solidFill>
                  <a:schemeClr val="tx1"/>
                </a:solidFill>
              </a:rPr>
              <a:t>1905</a:t>
            </a:r>
            <a:r>
              <a:rPr lang="ja-JP" altLang="en-US" sz="1000" dirty="0">
                <a:solidFill>
                  <a:schemeClr val="tx1"/>
                </a:solidFill>
              </a:rPr>
              <a:t>人</a:t>
            </a:r>
            <a:endParaRPr lang="en-US" altLang="ja-JP" sz="1000" dirty="0">
              <a:solidFill>
                <a:schemeClr val="tx1"/>
              </a:solidFill>
            </a:endParaRPr>
          </a:p>
          <a:p>
            <a:pPr eaLnBrk="1" fontAlgn="auto" hangingPunct="1">
              <a:spcBef>
                <a:spcPts val="0"/>
              </a:spcBef>
              <a:spcAft>
                <a:spcPts val="0"/>
              </a:spcAft>
              <a:defRPr/>
            </a:pPr>
            <a:r>
              <a:rPr lang="ja-JP" altLang="en-US" sz="1000" dirty="0">
                <a:solidFill>
                  <a:schemeClr val="tx1"/>
                </a:solidFill>
              </a:rPr>
              <a:t>共同生活介護　　　　　　</a:t>
            </a:r>
            <a:r>
              <a:rPr lang="en-US" altLang="ja-JP" sz="1000" dirty="0">
                <a:solidFill>
                  <a:schemeClr val="tx1"/>
                </a:solidFill>
              </a:rPr>
              <a:t>113</a:t>
            </a:r>
            <a:r>
              <a:rPr lang="ja-JP" altLang="en-US" sz="1000" dirty="0">
                <a:solidFill>
                  <a:schemeClr val="tx1"/>
                </a:solidFill>
              </a:rPr>
              <a:t>人　　　　　　　　　　</a:t>
            </a:r>
            <a:r>
              <a:rPr lang="en-US" altLang="ja-JP" sz="1000" dirty="0">
                <a:solidFill>
                  <a:schemeClr val="tx1"/>
                </a:solidFill>
              </a:rPr>
              <a:t>399</a:t>
            </a:r>
            <a:r>
              <a:rPr lang="ja-JP" altLang="en-US" sz="1000" dirty="0">
                <a:solidFill>
                  <a:schemeClr val="tx1"/>
                </a:solidFill>
              </a:rPr>
              <a:t>人　　　　　　　　　　</a:t>
            </a:r>
            <a:r>
              <a:rPr lang="en-US" altLang="ja-JP" sz="1000" dirty="0">
                <a:solidFill>
                  <a:schemeClr val="tx1"/>
                </a:solidFill>
              </a:rPr>
              <a:t>1656</a:t>
            </a:r>
            <a:r>
              <a:rPr lang="ja-JP" altLang="en-US" sz="1000" dirty="0">
                <a:solidFill>
                  <a:schemeClr val="tx1"/>
                </a:solidFill>
              </a:rPr>
              <a:t>人</a:t>
            </a:r>
          </a:p>
        </p:txBody>
      </p:sp>
    </p:spTree>
    <p:extLst>
      <p:ext uri="{BB962C8B-B14F-4D97-AF65-F5344CB8AC3E}">
        <p14:creationId xmlns:p14="http://schemas.microsoft.com/office/powerpoint/2010/main" val="4064976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p:cNvSpPr/>
          <p:nvPr/>
        </p:nvSpPr>
        <p:spPr>
          <a:xfrm>
            <a:off x="257173" y="90487"/>
            <a:ext cx="8648702" cy="560387"/>
          </a:xfrm>
          <a:prstGeom prst="rect">
            <a:avLst/>
          </a:prstGeom>
          <a:noFill/>
          <a:ln w="15875">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2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2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年度段階の研修スキーム（厚労省資料）</a:t>
            </a:r>
            <a:endParaRPr lang="ja-JP" altLang="en-US" sz="2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38" name="テキスト ボックス 1"/>
          <p:cNvSpPr txBox="1">
            <a:spLocks noChangeArrowheads="1"/>
          </p:cNvSpPr>
          <p:nvPr/>
        </p:nvSpPr>
        <p:spPr bwMode="auto">
          <a:xfrm>
            <a:off x="236538" y="5846763"/>
            <a:ext cx="6536051"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見直しに当たっての趣旨</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p>
          <a:p>
            <a:pPr eaLnBrk="1" hangingPunct="1">
              <a:lnSpc>
                <a:spcPct val="100000"/>
              </a:lnSpc>
              <a:spcBef>
                <a:spcPct val="0"/>
              </a:spcBef>
              <a:buFontTx/>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○専門的な人材の育成（強度行動障害の特性から虐待につながりやすい→虐待防止の観点）</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ct val="100000"/>
              </a:lnSpc>
              <a:spcBef>
                <a:spcPct val="0"/>
              </a:spcBef>
              <a:buFontTx/>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○知的障害者等の支援者のキャリアパスの形成</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ct val="100000"/>
              </a:lnSpc>
              <a:spcBef>
                <a:spcPct val="0"/>
              </a:spcBef>
              <a:buFontTx/>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○施設、通所等の拠点型サービスの人材育成機能の地域展開</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ct val="100000"/>
              </a:lnSpc>
              <a:spcBef>
                <a:spcPct val="0"/>
              </a:spcBef>
              <a:buFontTx/>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○訪問系サービスの普及拡大、質の向上（行動援護、重度訪問介護）</a:t>
            </a:r>
          </a:p>
        </p:txBody>
      </p:sp>
      <p:pic>
        <p:nvPicPr>
          <p:cNvPr id="3" name="図 2"/>
          <p:cNvPicPr>
            <a:picLocks noChangeAspect="1"/>
          </p:cNvPicPr>
          <p:nvPr/>
        </p:nvPicPr>
        <p:blipFill>
          <a:blip r:embed="rId2"/>
          <a:stretch>
            <a:fillRect/>
          </a:stretch>
        </p:blipFill>
        <p:spPr>
          <a:xfrm>
            <a:off x="431733" y="570487"/>
            <a:ext cx="8185154" cy="5276276"/>
          </a:xfrm>
          <a:prstGeom prst="rect">
            <a:avLst/>
          </a:prstGeom>
        </p:spPr>
      </p:pic>
      <p:sp>
        <p:nvSpPr>
          <p:cNvPr id="5" name="テキスト ボックス 4"/>
          <p:cNvSpPr txBox="1"/>
          <p:nvPr/>
        </p:nvSpPr>
        <p:spPr>
          <a:xfrm>
            <a:off x="5700839" y="6488668"/>
            <a:ext cx="3344705" cy="369332"/>
          </a:xfrm>
          <a:prstGeom prst="rect">
            <a:avLst/>
          </a:prstGeom>
          <a:noFill/>
        </p:spPr>
        <p:txBody>
          <a:bodyPr wrap="square">
            <a:spAutoFit/>
          </a:bodyPr>
          <a:lstStyle/>
          <a:p>
            <a:pPr algn="ctr" eaLnBrk="1" fontAlgn="auto" hangingPunct="1">
              <a:spcBef>
                <a:spcPts val="0"/>
              </a:spcBef>
              <a:spcAft>
                <a:spcPts val="0"/>
              </a:spcAft>
              <a:defRPr/>
            </a:pPr>
            <a:r>
              <a:rPr lang="ja-JP" altLang="en-US" dirty="0" smtClean="0">
                <a:solidFill>
                  <a:schemeClr val="tx1">
                    <a:lumMod val="85000"/>
                    <a:lumOff val="15000"/>
                  </a:schemeClr>
                </a:solidFill>
                <a:latin typeface="メイリオ" pitchFamily="50" charset="-128"/>
                <a:ea typeface="メイリオ" pitchFamily="50" charset="-128"/>
                <a:cs typeface="メイリオ" pitchFamily="50" charset="-128"/>
              </a:rPr>
              <a:t>（平成</a:t>
            </a:r>
            <a:r>
              <a:rPr lang="en-US" altLang="ja-JP" dirty="0" smtClean="0">
                <a:solidFill>
                  <a:schemeClr val="tx1">
                    <a:lumMod val="85000"/>
                    <a:lumOff val="15000"/>
                  </a:schemeClr>
                </a:solidFill>
                <a:latin typeface="メイリオ" pitchFamily="50" charset="-128"/>
                <a:ea typeface="メイリオ" pitchFamily="50" charset="-128"/>
                <a:cs typeface="メイリオ" pitchFamily="50" charset="-128"/>
              </a:rPr>
              <a:t>26</a:t>
            </a:r>
            <a:r>
              <a:rPr lang="ja-JP" altLang="en-US" dirty="0" smtClean="0">
                <a:solidFill>
                  <a:schemeClr val="tx1">
                    <a:lumMod val="85000"/>
                    <a:lumOff val="15000"/>
                  </a:schemeClr>
                </a:solidFill>
                <a:latin typeface="メイリオ" pitchFamily="50" charset="-128"/>
                <a:ea typeface="メイリオ" pitchFamily="50" charset="-128"/>
                <a:cs typeface="メイリオ" pitchFamily="50" charset="-128"/>
              </a:rPr>
              <a:t>年</a:t>
            </a:r>
            <a:r>
              <a:rPr lang="en-US" altLang="ja-JP" dirty="0" smtClean="0">
                <a:solidFill>
                  <a:schemeClr val="tx1">
                    <a:lumMod val="85000"/>
                    <a:lumOff val="15000"/>
                  </a:schemeClr>
                </a:solidFill>
                <a:latin typeface="メイリオ" pitchFamily="50" charset="-128"/>
                <a:ea typeface="メイリオ" pitchFamily="50" charset="-128"/>
                <a:cs typeface="メイリオ" pitchFamily="50" charset="-128"/>
              </a:rPr>
              <a:t>2</a:t>
            </a:r>
            <a:r>
              <a:rPr lang="ja-JP" altLang="en-US" dirty="0" smtClean="0">
                <a:solidFill>
                  <a:schemeClr val="tx1">
                    <a:lumMod val="85000"/>
                    <a:lumOff val="15000"/>
                  </a:schemeClr>
                </a:solidFill>
                <a:latin typeface="メイリオ" pitchFamily="50" charset="-128"/>
                <a:ea typeface="メイリオ" pitchFamily="50" charset="-128"/>
                <a:cs typeface="メイリオ" pitchFamily="50" charset="-128"/>
              </a:rPr>
              <a:t>月厚労省資料</a:t>
            </a:r>
            <a:r>
              <a:rPr lang="ja-JP" altLang="en-US" dirty="0">
                <a:solidFill>
                  <a:schemeClr val="tx1">
                    <a:lumMod val="85000"/>
                    <a:lumOff val="15000"/>
                  </a:schemeClr>
                </a:solidFill>
                <a:latin typeface="メイリオ" pitchFamily="50" charset="-128"/>
                <a:ea typeface="メイリオ" pitchFamily="50" charset="-128"/>
                <a:cs typeface="メイリオ" pitchFamily="50" charset="-128"/>
              </a:rPr>
              <a:t>）</a:t>
            </a:r>
          </a:p>
        </p:txBody>
      </p:sp>
    </p:spTree>
    <p:extLst>
      <p:ext uri="{BB962C8B-B14F-4D97-AF65-F5344CB8AC3E}">
        <p14:creationId xmlns:p14="http://schemas.microsoft.com/office/powerpoint/2010/main" val="1934252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タイトル 1"/>
          <p:cNvSpPr>
            <a:spLocks noGrp="1"/>
          </p:cNvSpPr>
          <p:nvPr>
            <p:ph type="title"/>
          </p:nvPr>
        </p:nvSpPr>
        <p:spPr>
          <a:xfrm>
            <a:off x="93750" y="93967"/>
            <a:ext cx="8919621" cy="531813"/>
          </a:xfrm>
        </p:spPr>
        <p:txBody>
          <a:bodyPr rtlCol="0" anchor="b">
            <a:noAutofit/>
          </a:bodyPr>
          <a:lstStyle/>
          <a:p>
            <a:pPr fontAlgn="auto">
              <a:spcAft>
                <a:spcPts val="0"/>
              </a:spcAft>
              <a:defRPr/>
            </a:pPr>
            <a:r>
              <a:rPr lang="ja-JP" altLang="en-US" sz="2400" dirty="0">
                <a:solidFill>
                  <a:schemeClr val="tx1">
                    <a:lumMod val="85000"/>
                    <a:lumOff val="15000"/>
                  </a:schemeClr>
                </a:solidFill>
                <a:latin typeface="メイリオ" pitchFamily="50" charset="-128"/>
                <a:ea typeface="メイリオ" pitchFamily="50" charset="-128"/>
                <a:cs typeface="メイリオ" pitchFamily="50" charset="-128"/>
              </a:rPr>
              <a:t>強度行動障害支援者養成</a:t>
            </a:r>
            <a:r>
              <a:rPr lang="ja-JP" altLang="en-US" sz="2400" dirty="0" smtClean="0">
                <a:solidFill>
                  <a:schemeClr val="tx1">
                    <a:lumMod val="85000"/>
                    <a:lumOff val="15000"/>
                  </a:schemeClr>
                </a:solidFill>
                <a:latin typeface="メイリオ" pitchFamily="50" charset="-128"/>
                <a:ea typeface="メイリオ" pitchFamily="50" charset="-128"/>
                <a:cs typeface="メイリオ" pitchFamily="50" charset="-128"/>
              </a:rPr>
              <a:t>研修のシンプルなモデル</a:t>
            </a:r>
            <a:endParaRPr lang="ja-JP" altLang="en-US" sz="2400" dirty="0">
              <a:solidFill>
                <a:schemeClr val="tx1">
                  <a:lumMod val="85000"/>
                  <a:lumOff val="15000"/>
                </a:schemeClr>
              </a:solidFill>
              <a:latin typeface="メイリオ" pitchFamily="50" charset="-128"/>
              <a:ea typeface="メイリオ" pitchFamily="50" charset="-128"/>
              <a:cs typeface="メイリオ" pitchFamily="50" charset="-128"/>
            </a:endParaRPr>
          </a:p>
        </p:txBody>
      </p:sp>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601" y="1214993"/>
            <a:ext cx="1005609" cy="1048046"/>
          </a:xfrm>
          <a:prstGeom prst="rect">
            <a:avLst/>
          </a:prstGeom>
        </p:spPr>
      </p:pic>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7847" y="5576107"/>
            <a:ext cx="775116" cy="787971"/>
          </a:xfrm>
          <a:prstGeom prst="rect">
            <a:avLst/>
          </a:prstGeom>
        </p:spPr>
      </p:pic>
      <p:sp>
        <p:nvSpPr>
          <p:cNvPr id="69" name="1 つの角を切り取った四角形 68"/>
          <p:cNvSpPr/>
          <p:nvPr/>
        </p:nvSpPr>
        <p:spPr>
          <a:xfrm>
            <a:off x="1666558" y="1047216"/>
            <a:ext cx="4114800"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dirty="0" smtClean="0">
                <a:latin typeface="メイリオ" panose="020B0604030504040204" pitchFamily="50" charset="-128"/>
                <a:ea typeface="メイリオ" panose="020B0604030504040204" pitchFamily="50" charset="-128"/>
              </a:rPr>
              <a:t>サービス等利用計画：相談支援専門員</a:t>
            </a:r>
            <a:endParaRPr lang="ja-JP" altLang="en-US" dirty="0">
              <a:latin typeface="メイリオ" panose="020B0604030504040204" pitchFamily="50" charset="-128"/>
              <a:ea typeface="メイリオ" panose="020B0604030504040204" pitchFamily="50" charset="-128"/>
            </a:endParaRPr>
          </a:p>
        </p:txBody>
      </p:sp>
      <p:sp>
        <p:nvSpPr>
          <p:cNvPr id="70" name="正方形/長方形 69"/>
          <p:cNvSpPr/>
          <p:nvPr/>
        </p:nvSpPr>
        <p:spPr>
          <a:xfrm>
            <a:off x="1666559" y="1380591"/>
            <a:ext cx="4114798" cy="946788"/>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dirty="0">
                <a:solidFill>
                  <a:schemeClr val="tx1"/>
                </a:solidFill>
                <a:latin typeface="メイリオ" panose="020B0604030504040204" pitchFamily="50" charset="-128"/>
                <a:ea typeface="メイリオ" panose="020B0604030504040204" pitchFamily="50" charset="-128"/>
              </a:rPr>
              <a:t>利用する</a:t>
            </a:r>
            <a:r>
              <a:rPr lang="ja-JP" altLang="en-US" dirty="0" smtClean="0">
                <a:solidFill>
                  <a:schemeClr val="tx1"/>
                </a:solidFill>
                <a:latin typeface="メイリオ" panose="020B0604030504040204" pitchFamily="50" charset="-128"/>
                <a:ea typeface="メイリオ" panose="020B0604030504040204" pitchFamily="50" charset="-128"/>
              </a:rPr>
              <a:t>サービス</a:t>
            </a:r>
            <a:r>
              <a:rPr lang="ja-JP" altLang="en-US" dirty="0">
                <a:solidFill>
                  <a:schemeClr val="tx1"/>
                </a:solidFill>
                <a:latin typeface="メイリオ" panose="020B0604030504040204" pitchFamily="50" charset="-128"/>
                <a:ea typeface="メイリオ" panose="020B0604030504040204" pitchFamily="50" charset="-128"/>
              </a:rPr>
              <a:t>をより計画的</a:t>
            </a:r>
            <a:r>
              <a:rPr lang="ja-JP" altLang="en-US" dirty="0" smtClean="0">
                <a:solidFill>
                  <a:schemeClr val="tx1"/>
                </a:solidFill>
                <a:latin typeface="メイリオ" panose="020B0604030504040204" pitchFamily="50" charset="-128"/>
                <a:ea typeface="メイリオ" panose="020B0604030504040204" pitchFamily="50" charset="-128"/>
              </a:rPr>
              <a:t>に、そして生活</a:t>
            </a:r>
            <a:r>
              <a:rPr lang="ja-JP" altLang="en-US" dirty="0">
                <a:solidFill>
                  <a:schemeClr val="tx1"/>
                </a:solidFill>
                <a:latin typeface="メイリオ" panose="020B0604030504040204" pitchFamily="50" charset="-128"/>
                <a:ea typeface="メイリオ" panose="020B0604030504040204" pitchFamily="50" charset="-128"/>
              </a:rPr>
              <a:t>の質をさらに向上させるために作成</a:t>
            </a:r>
            <a:r>
              <a:rPr lang="ja-JP" altLang="en-US" dirty="0" smtClean="0">
                <a:solidFill>
                  <a:schemeClr val="tx1"/>
                </a:solidFill>
                <a:latin typeface="メイリオ" panose="020B0604030504040204" pitchFamily="50" charset="-128"/>
                <a:ea typeface="メイリオ" panose="020B0604030504040204" pitchFamily="50" charset="-128"/>
              </a:rPr>
              <a:t>する</a:t>
            </a:r>
            <a:endParaRPr lang="en-US" altLang="ja-JP" dirty="0" smtClean="0">
              <a:solidFill>
                <a:schemeClr val="tx1"/>
              </a:solidFill>
              <a:latin typeface="メイリオ" panose="020B0604030504040204" pitchFamily="50" charset="-128"/>
              <a:ea typeface="メイリオ" panose="020B0604030504040204" pitchFamily="50" charset="-128"/>
            </a:endParaRPr>
          </a:p>
        </p:txBody>
      </p:sp>
      <p:pic>
        <p:nvPicPr>
          <p:cNvPr id="71" name="図 7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3959" y="2511181"/>
            <a:ext cx="1005609" cy="1048046"/>
          </a:xfrm>
          <a:prstGeom prst="rect">
            <a:avLst/>
          </a:prstGeom>
        </p:spPr>
      </p:pic>
      <p:sp>
        <p:nvSpPr>
          <p:cNvPr id="72" name="1 つの角を切り取った四角形 71"/>
          <p:cNvSpPr/>
          <p:nvPr/>
        </p:nvSpPr>
        <p:spPr>
          <a:xfrm>
            <a:off x="1666560" y="2499936"/>
            <a:ext cx="4114800"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dirty="0">
                <a:latin typeface="メイリオ" panose="020B0604030504040204" pitchFamily="50" charset="-128"/>
                <a:ea typeface="メイリオ" panose="020B0604030504040204" pitchFamily="50" charset="-128"/>
              </a:rPr>
              <a:t>個別支援計画</a:t>
            </a:r>
            <a:r>
              <a:rPr lang="ja-JP" altLang="en-US" dirty="0" smtClean="0">
                <a:latin typeface="メイリオ" panose="020B0604030504040204" pitchFamily="50" charset="-128"/>
                <a:ea typeface="メイリオ" panose="020B0604030504040204" pitchFamily="50" charset="-128"/>
              </a:rPr>
              <a:t>：サービス管理責任者</a:t>
            </a:r>
            <a:endParaRPr lang="ja-JP" altLang="en-US" dirty="0">
              <a:latin typeface="メイリオ" panose="020B0604030504040204" pitchFamily="50" charset="-128"/>
              <a:ea typeface="メイリオ" panose="020B0604030504040204" pitchFamily="50" charset="-128"/>
            </a:endParaRPr>
          </a:p>
        </p:txBody>
      </p:sp>
      <p:sp>
        <p:nvSpPr>
          <p:cNvPr id="73" name="正方形/長方形 72"/>
          <p:cNvSpPr/>
          <p:nvPr/>
        </p:nvSpPr>
        <p:spPr>
          <a:xfrm>
            <a:off x="1666561" y="2833311"/>
            <a:ext cx="4114800" cy="895349"/>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dirty="0" smtClean="0">
                <a:solidFill>
                  <a:schemeClr val="tx1"/>
                </a:solidFill>
                <a:latin typeface="メイリオ" panose="020B0604030504040204" pitchFamily="50" charset="-128"/>
                <a:ea typeface="メイリオ" panose="020B0604030504040204" pitchFamily="50" charset="-128"/>
              </a:rPr>
              <a:t>当該サービス事業所において、サービス等利用計画に則り、適切な支援内容等の取り決めを明文化したもの</a:t>
            </a:r>
            <a:endParaRPr lang="en-US" altLang="ja-JP" dirty="0" smtClean="0">
              <a:solidFill>
                <a:schemeClr val="tx1"/>
              </a:solidFill>
              <a:latin typeface="メイリオ" panose="020B0604030504040204" pitchFamily="50" charset="-128"/>
              <a:ea typeface="メイリオ" panose="020B0604030504040204" pitchFamily="50" charset="-128"/>
            </a:endParaRPr>
          </a:p>
        </p:txBody>
      </p:sp>
      <p:pic>
        <p:nvPicPr>
          <p:cNvPr id="74" name="図 7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601" y="3973279"/>
            <a:ext cx="1005609" cy="1048046"/>
          </a:xfrm>
          <a:prstGeom prst="rect">
            <a:avLst/>
          </a:prstGeom>
        </p:spPr>
      </p:pic>
      <p:sp>
        <p:nvSpPr>
          <p:cNvPr id="75" name="1 つの角を切り取った四角形 74"/>
          <p:cNvSpPr/>
          <p:nvPr/>
        </p:nvSpPr>
        <p:spPr>
          <a:xfrm>
            <a:off x="1666559" y="3898576"/>
            <a:ext cx="4114800"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dirty="0" smtClean="0">
                <a:latin typeface="メイリオ" panose="020B0604030504040204" pitchFamily="50" charset="-128"/>
                <a:ea typeface="メイリオ" panose="020B0604030504040204" pitchFamily="50" charset="-128"/>
              </a:rPr>
              <a:t>支援手順書・記録フォーム</a:t>
            </a:r>
            <a:endParaRPr lang="ja-JP" altLang="en-US"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666560" y="4231951"/>
            <a:ext cx="4114800" cy="895349"/>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dirty="0" smtClean="0">
                <a:solidFill>
                  <a:schemeClr val="tx1"/>
                </a:solidFill>
                <a:latin typeface="メイリオ" panose="020B0604030504040204" pitchFamily="50" charset="-128"/>
                <a:ea typeface="メイリオ" panose="020B0604030504040204" pitchFamily="50" charset="-128"/>
              </a:rPr>
              <a:t>個別支援計画の内容から、具体的な活動とそのスケジュール、必要な構造化</a:t>
            </a:r>
            <a:r>
              <a:rPr lang="ja-JP" altLang="en-US" dirty="0">
                <a:solidFill>
                  <a:schemeClr val="tx1"/>
                </a:solidFill>
                <a:latin typeface="メイリオ" panose="020B0604030504040204" pitchFamily="50" charset="-128"/>
                <a:ea typeface="メイリオ" panose="020B0604030504040204" pitchFamily="50" charset="-128"/>
              </a:rPr>
              <a:t>の</a:t>
            </a:r>
            <a:r>
              <a:rPr lang="ja-JP" altLang="en-US" dirty="0" smtClean="0">
                <a:solidFill>
                  <a:schemeClr val="tx1"/>
                </a:solidFill>
                <a:latin typeface="メイリオ" panose="020B0604030504040204" pitchFamily="50" charset="-128"/>
                <a:ea typeface="メイリオ" panose="020B0604030504040204" pitchFamily="50" charset="-128"/>
              </a:rPr>
              <a:t>方法等を詳細に記載したもの</a:t>
            </a:r>
            <a:endParaRPr lang="en-US" altLang="ja-JP" dirty="0" smtClean="0">
              <a:solidFill>
                <a:schemeClr val="tx1"/>
              </a:solidFill>
              <a:latin typeface="メイリオ" panose="020B0604030504040204" pitchFamily="50" charset="-128"/>
              <a:ea typeface="メイリオ" panose="020B0604030504040204" pitchFamily="50" charset="-128"/>
            </a:endParaRPr>
          </a:p>
        </p:txBody>
      </p:sp>
      <p:sp>
        <p:nvSpPr>
          <p:cNvPr id="77" name="1 つの角を切り取った四角形 76"/>
          <p:cNvSpPr/>
          <p:nvPr/>
        </p:nvSpPr>
        <p:spPr>
          <a:xfrm>
            <a:off x="1666559" y="5299857"/>
            <a:ext cx="4114800"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dirty="0" smtClean="0">
                <a:latin typeface="メイリオ" panose="020B0604030504040204" pitchFamily="50" charset="-128"/>
                <a:ea typeface="メイリオ" panose="020B0604030504040204" pitchFamily="50" charset="-128"/>
              </a:rPr>
              <a:t>支援の実施・記録とその整理</a:t>
            </a:r>
            <a:endParaRPr lang="ja-JP" altLang="en-US" dirty="0">
              <a:latin typeface="メイリオ" panose="020B0604030504040204" pitchFamily="50" charset="-128"/>
              <a:ea typeface="メイリオ" panose="020B0604030504040204" pitchFamily="50" charset="-128"/>
            </a:endParaRPr>
          </a:p>
        </p:txBody>
      </p:sp>
      <p:sp>
        <p:nvSpPr>
          <p:cNvPr id="78" name="正方形/長方形 77"/>
          <p:cNvSpPr/>
          <p:nvPr/>
        </p:nvSpPr>
        <p:spPr>
          <a:xfrm>
            <a:off x="1666560" y="5633232"/>
            <a:ext cx="4114800" cy="895349"/>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dirty="0" smtClean="0">
                <a:solidFill>
                  <a:schemeClr val="tx1"/>
                </a:solidFill>
                <a:latin typeface="メイリオ" panose="020B0604030504040204" pitchFamily="50" charset="-128"/>
                <a:ea typeface="メイリオ" panose="020B0604030504040204" pitchFamily="50" charset="-128"/>
              </a:rPr>
              <a:t>支援手順書の内容を理解し、実施する。またその結果を記録し、定期的に記録を整理し、報告する</a:t>
            </a:r>
            <a:endParaRPr lang="en-US" altLang="ja-JP" dirty="0" smtClean="0">
              <a:solidFill>
                <a:schemeClr val="tx1"/>
              </a:solidFill>
              <a:latin typeface="メイリオ" panose="020B0604030504040204" pitchFamily="50" charset="-128"/>
              <a:ea typeface="メイリオ" panose="020B0604030504040204" pitchFamily="50" charset="-128"/>
            </a:endParaRPr>
          </a:p>
        </p:txBody>
      </p:sp>
      <p:sp>
        <p:nvSpPr>
          <p:cNvPr id="9" name="上下矢印 8"/>
          <p:cNvSpPr/>
          <p:nvPr/>
        </p:nvSpPr>
        <p:spPr>
          <a:xfrm>
            <a:off x="5893746" y="3728661"/>
            <a:ext cx="502417" cy="1398640"/>
          </a:xfrm>
          <a:prstGeom prst="upDownArrow">
            <a:avLst>
              <a:gd name="adj1" fmla="val 62000"/>
              <a:gd name="adj2" fmla="val 50000"/>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accent2">
                    <a:lumMod val="75000"/>
                  </a:schemeClr>
                </a:solidFill>
              </a:rPr>
              <a:t>実践研修</a:t>
            </a:r>
            <a:endParaRPr kumimoji="1" lang="ja-JP" altLang="en-US" dirty="0">
              <a:solidFill>
                <a:schemeClr val="accent2">
                  <a:lumMod val="75000"/>
                </a:schemeClr>
              </a:solidFill>
            </a:endParaRPr>
          </a:p>
        </p:txBody>
      </p:sp>
      <p:sp>
        <p:nvSpPr>
          <p:cNvPr id="79" name="上下矢印 78"/>
          <p:cNvSpPr/>
          <p:nvPr/>
        </p:nvSpPr>
        <p:spPr>
          <a:xfrm>
            <a:off x="5893746" y="5129941"/>
            <a:ext cx="502417" cy="1398640"/>
          </a:xfrm>
          <a:prstGeom prst="upDownArrow">
            <a:avLst>
              <a:gd name="adj1" fmla="val 62000"/>
              <a:gd name="adj2" fmla="val 50000"/>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accent6">
                    <a:lumMod val="75000"/>
                  </a:schemeClr>
                </a:solidFill>
              </a:rPr>
              <a:t>基礎</a:t>
            </a:r>
            <a:r>
              <a:rPr kumimoji="1" lang="ja-JP" altLang="en-US" dirty="0" smtClean="0">
                <a:solidFill>
                  <a:schemeClr val="accent6">
                    <a:lumMod val="75000"/>
                  </a:schemeClr>
                </a:solidFill>
              </a:rPr>
              <a:t>研修</a:t>
            </a:r>
            <a:endParaRPr kumimoji="1" lang="ja-JP" altLang="en-US" dirty="0">
              <a:solidFill>
                <a:schemeClr val="accent6">
                  <a:lumMod val="75000"/>
                </a:schemeClr>
              </a:solidFill>
            </a:endParaRPr>
          </a:p>
        </p:txBody>
      </p:sp>
      <p:sp>
        <p:nvSpPr>
          <p:cNvPr id="80" name="正方形/長方形 79"/>
          <p:cNvSpPr/>
          <p:nvPr/>
        </p:nvSpPr>
        <p:spPr>
          <a:xfrm>
            <a:off x="6508548" y="3728661"/>
            <a:ext cx="2374194" cy="2799920"/>
          </a:xfrm>
          <a:prstGeom prst="rect">
            <a:avLst/>
          </a:prstGeom>
          <a:solidFill>
            <a:schemeClr val="bg1">
              <a:lumMod val="95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dirty="0" smtClean="0">
                <a:solidFill>
                  <a:schemeClr val="tx1"/>
                </a:solidFill>
                <a:latin typeface="メイリオ" panose="020B0604030504040204" pitchFamily="50" charset="-128"/>
                <a:ea typeface="メイリオ" panose="020B0604030504040204" pitchFamily="50" charset="-128"/>
              </a:rPr>
              <a:t>直接支援を提供する、日々の支援に身近な存在が、強度行動障害者の障害特性を理解し、構造化をはじめとした基本的な支援の枠組みを理解し、詳細な計画立案ならびに実直に支援を継続することが重要！</a:t>
            </a:r>
            <a:endParaRPr lang="en-US" altLang="ja-JP" dirty="0" smtClean="0">
              <a:solidFill>
                <a:schemeClr val="tx1"/>
              </a:solidFill>
              <a:latin typeface="メイリオ" panose="020B0604030504040204" pitchFamily="50" charset="-128"/>
              <a:ea typeface="メイリオ" panose="020B0604030504040204" pitchFamily="50" charset="-128"/>
            </a:endParaRPr>
          </a:p>
        </p:txBody>
      </p:sp>
      <p:sp>
        <p:nvSpPr>
          <p:cNvPr id="81" name="正方形/長方形 80"/>
          <p:cNvSpPr/>
          <p:nvPr/>
        </p:nvSpPr>
        <p:spPr>
          <a:xfrm>
            <a:off x="6508548" y="1047216"/>
            <a:ext cx="2374194" cy="2548337"/>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dirty="0" smtClean="0">
                <a:solidFill>
                  <a:schemeClr val="tx1"/>
                </a:solidFill>
                <a:latin typeface="メイリオ" panose="020B0604030504040204" pitchFamily="50" charset="-128"/>
                <a:ea typeface="メイリオ" panose="020B0604030504040204" pitchFamily="50" charset="-128"/>
              </a:rPr>
              <a:t>「支援手順書・記録フォーム」「支援の実施・記録とその整理」の内容について正確に理解していない人が、「サービス等利用計画」や「個別支援計画」を作成できるの？</a:t>
            </a:r>
            <a:endParaRPr lang="en-US" altLang="ja-JP" dirty="0" smtClean="0">
              <a:solidFill>
                <a:schemeClr val="tx1"/>
              </a:solidFill>
              <a:latin typeface="メイリオ" panose="020B0604030504040204" pitchFamily="50" charset="-128"/>
              <a:ea typeface="メイリオ" panose="020B0604030504040204" pitchFamily="50" charset="-128"/>
            </a:endParaRPr>
          </a:p>
        </p:txBody>
      </p:sp>
      <p:sp>
        <p:nvSpPr>
          <p:cNvPr id="2" name="上下矢印 1"/>
          <p:cNvSpPr/>
          <p:nvPr/>
        </p:nvSpPr>
        <p:spPr>
          <a:xfrm>
            <a:off x="855018" y="2216697"/>
            <a:ext cx="168700" cy="253368"/>
          </a:xfrm>
          <a:prstGeom prst="upDownArrow">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上下矢印 21"/>
          <p:cNvSpPr/>
          <p:nvPr/>
        </p:nvSpPr>
        <p:spPr>
          <a:xfrm>
            <a:off x="831055" y="3601976"/>
            <a:ext cx="168700" cy="253368"/>
          </a:xfrm>
          <a:prstGeom prst="upDownArrow">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上下矢印 22"/>
          <p:cNvSpPr/>
          <p:nvPr/>
        </p:nvSpPr>
        <p:spPr>
          <a:xfrm>
            <a:off x="825878" y="5127300"/>
            <a:ext cx="168700" cy="253368"/>
          </a:xfrm>
          <a:prstGeom prst="upDownArrow">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666558" y="553813"/>
            <a:ext cx="6831710" cy="369332"/>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「基礎研修」と「実践研修」に分け、各研修で目指すもの</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33499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タイトル 1"/>
          <p:cNvSpPr>
            <a:spLocks noGrp="1"/>
          </p:cNvSpPr>
          <p:nvPr>
            <p:ph type="title"/>
          </p:nvPr>
        </p:nvSpPr>
        <p:spPr>
          <a:xfrm>
            <a:off x="7938" y="113434"/>
            <a:ext cx="9136061" cy="531813"/>
          </a:xfrm>
        </p:spPr>
        <p:txBody>
          <a:bodyPr rtlCol="0" anchor="b">
            <a:noAutofit/>
          </a:bodyPr>
          <a:lstStyle/>
          <a:p>
            <a:pPr fontAlgn="auto">
              <a:spcAft>
                <a:spcPts val="0"/>
              </a:spcAft>
              <a:defRPr/>
            </a:pPr>
            <a:r>
              <a:rPr lang="ja-JP" altLang="en-US" sz="3200" dirty="0">
                <a:solidFill>
                  <a:schemeClr val="tx1">
                    <a:lumMod val="85000"/>
                    <a:lumOff val="15000"/>
                  </a:schemeClr>
                </a:solidFill>
                <a:latin typeface="メイリオ" pitchFamily="50" charset="-128"/>
                <a:ea typeface="メイリオ" pitchFamily="50" charset="-128"/>
                <a:cs typeface="メイリオ" pitchFamily="50" charset="-128"/>
              </a:rPr>
              <a:t>強度行動障害支援者養成</a:t>
            </a:r>
            <a:r>
              <a:rPr lang="ja-JP" altLang="en-US" sz="3200" dirty="0" smtClean="0">
                <a:solidFill>
                  <a:schemeClr val="tx1">
                    <a:lumMod val="85000"/>
                    <a:lumOff val="15000"/>
                  </a:schemeClr>
                </a:solidFill>
                <a:latin typeface="メイリオ" pitchFamily="50" charset="-128"/>
                <a:ea typeface="メイリオ" pitchFamily="50" charset="-128"/>
                <a:cs typeface="メイリオ" pitchFamily="50" charset="-128"/>
              </a:rPr>
              <a:t>研修に求められること</a:t>
            </a:r>
            <a:endParaRPr lang="ja-JP" altLang="en-US" sz="3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3" name="テキスト ボックス 32"/>
          <p:cNvSpPr txBox="1"/>
          <p:nvPr/>
        </p:nvSpPr>
        <p:spPr bwMode="auto">
          <a:xfrm>
            <a:off x="716437" y="658813"/>
            <a:ext cx="7409976" cy="307975"/>
          </a:xfrm>
          <a:prstGeom prst="rect">
            <a:avLst/>
          </a:prstGeom>
          <a:noFill/>
        </p:spPr>
        <p:txBody>
          <a:bodyPr wrap="square">
            <a:spAutoFit/>
          </a:bodyPr>
          <a:lstStyle/>
          <a:p>
            <a:pPr algn="ct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強度行動障害支援者養成研修（基礎研修・実践研修）</a:t>
            </a: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のスキーム</a:t>
            </a:r>
            <a:endParaRPr lang="ja-JP" altLang="en-US"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131763" y="5641975"/>
            <a:ext cx="2235200" cy="871538"/>
          </a:xfrm>
          <a:prstGeom prst="roundRect">
            <a:avLst/>
          </a:prstGeom>
          <a:solidFill>
            <a:schemeClr val="bg1">
              <a:lumMod val="95000"/>
            </a:schemeClr>
          </a:solidFill>
          <a:ln cmpd="sng">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1" name="テキスト ボックス 10"/>
          <p:cNvSpPr txBox="1"/>
          <p:nvPr/>
        </p:nvSpPr>
        <p:spPr>
          <a:xfrm>
            <a:off x="219075" y="5661025"/>
            <a:ext cx="1724025" cy="277813"/>
          </a:xfrm>
          <a:prstGeom prst="rect">
            <a:avLst/>
          </a:prstGeom>
          <a:noFill/>
        </p:spPr>
        <p:txBody>
          <a:bodyPr wrap="none">
            <a:spAutoFit/>
          </a:bodyPr>
          <a:lstStyle/>
          <a:p>
            <a:pP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居住（夜間）サービス</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 name="角丸四角形 1"/>
          <p:cNvSpPr/>
          <p:nvPr/>
        </p:nvSpPr>
        <p:spPr>
          <a:xfrm>
            <a:off x="244475" y="5938838"/>
            <a:ext cx="942975" cy="4984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 name="テキスト ボックス 12"/>
          <p:cNvSpPr txBox="1"/>
          <p:nvPr/>
        </p:nvSpPr>
        <p:spPr>
          <a:xfrm>
            <a:off x="315913" y="6076950"/>
            <a:ext cx="800100" cy="276225"/>
          </a:xfrm>
          <a:prstGeom prst="rect">
            <a:avLst/>
          </a:prstGeom>
          <a:noFill/>
        </p:spPr>
        <p:txBody>
          <a:bodyPr wrap="none">
            <a:spAutoFit/>
          </a:bodyPr>
          <a:lstStyle/>
          <a:p>
            <a:pP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入所施設</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4" name="角丸四角形 13"/>
          <p:cNvSpPr/>
          <p:nvPr/>
        </p:nvSpPr>
        <p:spPr>
          <a:xfrm>
            <a:off x="1327150" y="5938838"/>
            <a:ext cx="942975" cy="4984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テキスト ボックス 14"/>
          <p:cNvSpPr txBox="1"/>
          <p:nvPr/>
        </p:nvSpPr>
        <p:spPr>
          <a:xfrm>
            <a:off x="1398588" y="5995988"/>
            <a:ext cx="800100" cy="461962"/>
          </a:xfrm>
          <a:prstGeom prst="rect">
            <a:avLst/>
          </a:prstGeom>
          <a:noFill/>
        </p:spPr>
        <p:txBody>
          <a:bodyPr wrap="none">
            <a:spAutoFit/>
          </a:bodyPr>
          <a:lstStyle/>
          <a:p>
            <a:pPr algn="ct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グループ</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a:p>
            <a:pPr algn="ct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ホーム</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6" name="角丸四角形 15"/>
          <p:cNvSpPr/>
          <p:nvPr/>
        </p:nvSpPr>
        <p:spPr>
          <a:xfrm>
            <a:off x="2409825" y="5641975"/>
            <a:ext cx="3336925" cy="873125"/>
          </a:xfrm>
          <a:prstGeom prst="roundRect">
            <a:avLst/>
          </a:prstGeom>
          <a:solidFill>
            <a:schemeClr val="bg1">
              <a:lumMod val="95000"/>
            </a:schemeClr>
          </a:solidFill>
          <a:ln cmpd="sng">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7" name="テキスト ボックス 16"/>
          <p:cNvSpPr txBox="1"/>
          <p:nvPr/>
        </p:nvSpPr>
        <p:spPr>
          <a:xfrm>
            <a:off x="2489200" y="5662613"/>
            <a:ext cx="1724025" cy="276225"/>
          </a:xfrm>
          <a:prstGeom prst="rect">
            <a:avLst/>
          </a:prstGeom>
          <a:noFill/>
        </p:spPr>
        <p:txBody>
          <a:bodyPr wrap="none">
            <a:spAutoFit/>
          </a:bodyPr>
          <a:lstStyle/>
          <a:p>
            <a:pP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通所（日中）サービス</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8" name="角丸四角形 17"/>
          <p:cNvSpPr/>
          <p:nvPr/>
        </p:nvSpPr>
        <p:spPr>
          <a:xfrm>
            <a:off x="2557463" y="5938838"/>
            <a:ext cx="942975" cy="4984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テキスト ボックス 18"/>
          <p:cNvSpPr txBox="1"/>
          <p:nvPr/>
        </p:nvSpPr>
        <p:spPr>
          <a:xfrm>
            <a:off x="2628900" y="6076950"/>
            <a:ext cx="800100" cy="277813"/>
          </a:xfrm>
          <a:prstGeom prst="rect">
            <a:avLst/>
          </a:prstGeom>
          <a:noFill/>
        </p:spPr>
        <p:txBody>
          <a:bodyPr wrap="none">
            <a:spAutoFit/>
          </a:bodyPr>
          <a:lstStyle/>
          <a:p>
            <a:pP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生活介護</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0" name="角丸四角形 19"/>
          <p:cNvSpPr/>
          <p:nvPr/>
        </p:nvSpPr>
        <p:spPr>
          <a:xfrm>
            <a:off x="3640138" y="5938838"/>
            <a:ext cx="942975" cy="4984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 name="テキスト ボックス 20"/>
          <p:cNvSpPr txBox="1"/>
          <p:nvPr/>
        </p:nvSpPr>
        <p:spPr>
          <a:xfrm>
            <a:off x="3711575" y="6086475"/>
            <a:ext cx="800100" cy="276225"/>
          </a:xfrm>
          <a:prstGeom prst="rect">
            <a:avLst/>
          </a:prstGeom>
          <a:noFill/>
        </p:spPr>
        <p:txBody>
          <a:bodyPr wrap="none">
            <a:spAutoFit/>
          </a:bodyPr>
          <a:lstStyle/>
          <a:p>
            <a:pPr algn="ct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就労支援</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22" name="角丸四角形 21"/>
          <p:cNvSpPr/>
          <p:nvPr/>
        </p:nvSpPr>
        <p:spPr>
          <a:xfrm>
            <a:off x="4694238" y="5938838"/>
            <a:ext cx="941387" cy="4984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 name="テキスト ボックス 22"/>
          <p:cNvSpPr txBox="1"/>
          <p:nvPr/>
        </p:nvSpPr>
        <p:spPr>
          <a:xfrm>
            <a:off x="4764088" y="6000750"/>
            <a:ext cx="801687" cy="461963"/>
          </a:xfrm>
          <a:prstGeom prst="rect">
            <a:avLst/>
          </a:prstGeom>
          <a:noFill/>
        </p:spPr>
        <p:txBody>
          <a:bodyPr wrap="none">
            <a:spAutoFit/>
          </a:bodyPr>
          <a:lstStyle/>
          <a:p>
            <a:pPr algn="ct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地域活動</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a:p>
            <a:pPr algn="ct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支援ｾﾝﾀｰ</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2" name="角丸四角形 31"/>
          <p:cNvSpPr/>
          <p:nvPr/>
        </p:nvSpPr>
        <p:spPr>
          <a:xfrm>
            <a:off x="5815013" y="5640388"/>
            <a:ext cx="2243137" cy="873125"/>
          </a:xfrm>
          <a:prstGeom prst="roundRect">
            <a:avLst/>
          </a:prstGeom>
          <a:solidFill>
            <a:schemeClr val="bg1">
              <a:lumMod val="95000"/>
            </a:schemeClr>
          </a:solidFill>
          <a:ln cmpd="sng">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4" name="テキスト ボックス 33"/>
          <p:cNvSpPr txBox="1"/>
          <p:nvPr/>
        </p:nvSpPr>
        <p:spPr>
          <a:xfrm>
            <a:off x="5815013" y="5670550"/>
            <a:ext cx="2032000" cy="277813"/>
          </a:xfrm>
          <a:prstGeom prst="rect">
            <a:avLst/>
          </a:prstGeom>
          <a:noFill/>
        </p:spPr>
        <p:txBody>
          <a:bodyPr wrap="none">
            <a:spAutoFit/>
          </a:bodyPr>
          <a:lstStyle/>
          <a:p>
            <a:pP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訪問（ヘルパー）サービス</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5" name="角丸四角形 34"/>
          <p:cNvSpPr/>
          <p:nvPr/>
        </p:nvSpPr>
        <p:spPr>
          <a:xfrm>
            <a:off x="5897563" y="5937250"/>
            <a:ext cx="942975" cy="4984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6" name="テキスト ボックス 35"/>
          <p:cNvSpPr txBox="1"/>
          <p:nvPr/>
        </p:nvSpPr>
        <p:spPr>
          <a:xfrm>
            <a:off x="5969000" y="6075363"/>
            <a:ext cx="800100" cy="277812"/>
          </a:xfrm>
          <a:prstGeom prst="rect">
            <a:avLst/>
          </a:prstGeom>
          <a:noFill/>
        </p:spPr>
        <p:txBody>
          <a:bodyPr wrap="none">
            <a:spAutoFit/>
          </a:bodyPr>
          <a:lstStyle/>
          <a:p>
            <a:pP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居宅介護</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7" name="角丸四角形 36"/>
          <p:cNvSpPr/>
          <p:nvPr/>
        </p:nvSpPr>
        <p:spPr>
          <a:xfrm>
            <a:off x="6980238" y="5937250"/>
            <a:ext cx="942975" cy="4984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 name="テキスト ボックス 37"/>
          <p:cNvSpPr txBox="1"/>
          <p:nvPr/>
        </p:nvSpPr>
        <p:spPr>
          <a:xfrm>
            <a:off x="7051675" y="6048375"/>
            <a:ext cx="800100" cy="277813"/>
          </a:xfrm>
          <a:prstGeom prst="rect">
            <a:avLst/>
          </a:prstGeom>
          <a:noFill/>
        </p:spPr>
        <p:txBody>
          <a:bodyPr wrap="none">
            <a:spAutoFit/>
          </a:bodyPr>
          <a:lstStyle/>
          <a:p>
            <a:pPr algn="ct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行動援護</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39" name="角丸四角形 38"/>
          <p:cNvSpPr/>
          <p:nvPr/>
        </p:nvSpPr>
        <p:spPr>
          <a:xfrm>
            <a:off x="8126413" y="5613400"/>
            <a:ext cx="887412" cy="900113"/>
          </a:xfrm>
          <a:prstGeom prst="roundRect">
            <a:avLst/>
          </a:prstGeom>
          <a:solidFill>
            <a:schemeClr val="bg1">
              <a:lumMod val="95000"/>
            </a:schemeClr>
          </a:solidFill>
          <a:ln cmpd="sng">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0" name="テキスト ボックス 39"/>
          <p:cNvSpPr txBox="1"/>
          <p:nvPr/>
        </p:nvSpPr>
        <p:spPr>
          <a:xfrm>
            <a:off x="8313738" y="5883275"/>
            <a:ext cx="512762" cy="461963"/>
          </a:xfrm>
          <a:prstGeom prst="rect">
            <a:avLst/>
          </a:prstGeom>
          <a:noFill/>
        </p:spPr>
        <p:txBody>
          <a:bodyPr>
            <a:spAutoFit/>
          </a:bodyPr>
          <a:lstStyle/>
          <a:p>
            <a:pP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相談</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支援</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1" name="角丸四角形 40"/>
          <p:cNvSpPr/>
          <p:nvPr/>
        </p:nvSpPr>
        <p:spPr>
          <a:xfrm>
            <a:off x="612775" y="3259654"/>
            <a:ext cx="7700963" cy="1815584"/>
          </a:xfrm>
          <a:prstGeom prst="roundRect">
            <a:avLst>
              <a:gd name="adj" fmla="val 12031"/>
            </a:avLst>
          </a:prstGeom>
          <a:noFill/>
          <a:ln cmpd="sng">
            <a:solidFill>
              <a:schemeClr val="accent3">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2" name="角丸四角形 41"/>
          <p:cNvSpPr/>
          <p:nvPr/>
        </p:nvSpPr>
        <p:spPr>
          <a:xfrm>
            <a:off x="1798638" y="4373563"/>
            <a:ext cx="5421312" cy="3937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4" name="テキスト ボックス 43"/>
          <p:cNvSpPr txBox="1"/>
          <p:nvPr/>
        </p:nvSpPr>
        <p:spPr>
          <a:xfrm>
            <a:off x="2895600" y="4443413"/>
            <a:ext cx="3595688" cy="307975"/>
          </a:xfrm>
          <a:prstGeom prst="rect">
            <a:avLst/>
          </a:prstGeom>
          <a:noFill/>
        </p:spPr>
        <p:txBody>
          <a:bodyPr wrap="none">
            <a:spAutoFit/>
          </a:bodyPr>
          <a:lstStyle/>
          <a:p>
            <a:pP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強度行動障害支援者養成研修（</a:t>
            </a:r>
            <a:r>
              <a:rPr lang="ja-JP" altLang="en-US" sz="1400" dirty="0">
                <a:solidFill>
                  <a:schemeClr val="accent6">
                    <a:lumMod val="75000"/>
                  </a:schemeClr>
                </a:solidFill>
                <a:latin typeface="メイリオ" pitchFamily="50" charset="-128"/>
                <a:ea typeface="メイリオ" pitchFamily="50" charset="-128"/>
                <a:cs typeface="メイリオ" pitchFamily="50" charset="-128"/>
              </a:rPr>
              <a:t>基礎研修</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a:t>
            </a:r>
            <a:endParaRPr lang="en-US" altLang="ja-JP"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5" name="テキスト ボックス 44"/>
          <p:cNvSpPr txBox="1"/>
          <p:nvPr/>
        </p:nvSpPr>
        <p:spPr>
          <a:xfrm>
            <a:off x="1178945" y="4749251"/>
            <a:ext cx="5320687" cy="276999"/>
          </a:xfrm>
          <a:prstGeom prst="rect">
            <a:avLst/>
          </a:prstGeom>
          <a:noFill/>
        </p:spPr>
        <p:txBody>
          <a:bodyPr wrap="none">
            <a:spAutoFit/>
          </a:bodyPr>
          <a:lstStyle/>
          <a:p>
            <a:pP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都道府県</a:t>
            </a: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開催：平成</a:t>
            </a:r>
            <a:r>
              <a:rPr lang="en-US" altLang="ja-JP" sz="1200" dirty="0" smtClean="0">
                <a:solidFill>
                  <a:schemeClr val="tx1">
                    <a:lumMod val="85000"/>
                    <a:lumOff val="15000"/>
                  </a:schemeClr>
                </a:solidFill>
                <a:latin typeface="メイリオ" pitchFamily="50" charset="-128"/>
                <a:ea typeface="メイリオ" pitchFamily="50" charset="-128"/>
                <a:cs typeface="メイリオ" pitchFamily="50" charset="-128"/>
              </a:rPr>
              <a:t>25</a:t>
            </a: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年度</a:t>
            </a:r>
            <a:r>
              <a:rPr lang="en-US" altLang="ja-JP" sz="1200" dirty="0" smtClean="0">
                <a:solidFill>
                  <a:schemeClr val="tx1">
                    <a:lumMod val="85000"/>
                    <a:lumOff val="15000"/>
                  </a:schemeClr>
                </a:solidFill>
                <a:latin typeface="メイリオ" pitchFamily="50" charset="-128"/>
                <a:ea typeface="メイリオ" pitchFamily="50" charset="-128"/>
                <a:cs typeface="メイリオ" pitchFamily="50" charset="-128"/>
              </a:rPr>
              <a:t>3</a:t>
            </a: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県開催・平成</a:t>
            </a:r>
            <a:r>
              <a:rPr lang="en-US" altLang="ja-JP" sz="1200" dirty="0" smtClean="0">
                <a:solidFill>
                  <a:schemeClr val="tx1">
                    <a:lumMod val="85000"/>
                    <a:lumOff val="15000"/>
                  </a:schemeClr>
                </a:solidFill>
                <a:latin typeface="メイリオ" pitchFamily="50" charset="-128"/>
                <a:ea typeface="メイリオ" pitchFamily="50" charset="-128"/>
                <a:cs typeface="メイリオ" pitchFamily="50" charset="-128"/>
              </a:rPr>
              <a:t>26</a:t>
            </a: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年度</a:t>
            </a:r>
            <a:r>
              <a:rPr lang="en-US" altLang="ja-JP" sz="1200" dirty="0" smtClean="0">
                <a:solidFill>
                  <a:schemeClr val="tx1">
                    <a:lumMod val="85000"/>
                    <a:lumOff val="15000"/>
                  </a:schemeClr>
                </a:solidFill>
                <a:latin typeface="メイリオ" pitchFamily="50" charset="-128"/>
                <a:ea typeface="メイリオ" pitchFamily="50" charset="-128"/>
                <a:cs typeface="メイリオ" pitchFamily="50" charset="-128"/>
              </a:rPr>
              <a:t>30</a:t>
            </a: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都道府県以上開催予定</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7" name="角丸四角形 46"/>
          <p:cNvSpPr/>
          <p:nvPr/>
        </p:nvSpPr>
        <p:spPr>
          <a:xfrm>
            <a:off x="1798637" y="3478212"/>
            <a:ext cx="5421312" cy="395288"/>
          </a:xfrm>
          <a:prstGeom prst="round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8" name="テキスト ボックス 47"/>
          <p:cNvSpPr txBox="1"/>
          <p:nvPr/>
        </p:nvSpPr>
        <p:spPr>
          <a:xfrm>
            <a:off x="1172665" y="3907907"/>
            <a:ext cx="2031325" cy="461665"/>
          </a:xfrm>
          <a:prstGeom prst="rect">
            <a:avLst/>
          </a:prstGeom>
          <a:noFill/>
        </p:spPr>
        <p:txBody>
          <a:bodyPr wrap="none">
            <a:spAutoFit/>
          </a:bodyPr>
          <a:lstStyle/>
          <a:p>
            <a:pP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国研修（のぞみの園主催</a:t>
            </a: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a:t>
            </a:r>
            <a:endParaRPr lang="en-US" altLang="ja-JP" sz="12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平成</a:t>
            </a:r>
            <a:r>
              <a:rPr lang="en-US" altLang="ja-JP" sz="1200" dirty="0">
                <a:solidFill>
                  <a:schemeClr val="tx1">
                    <a:lumMod val="85000"/>
                    <a:lumOff val="15000"/>
                  </a:schemeClr>
                </a:solidFill>
                <a:latin typeface="メイリオ" pitchFamily="50" charset="-128"/>
                <a:ea typeface="メイリオ" pitchFamily="50" charset="-128"/>
                <a:cs typeface="メイリオ" pitchFamily="50" charset="-128"/>
              </a:rPr>
              <a:t>25</a:t>
            </a: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年度より継続開催</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9" name="テキスト ボックス 48"/>
          <p:cNvSpPr txBox="1"/>
          <p:nvPr/>
        </p:nvSpPr>
        <p:spPr>
          <a:xfrm>
            <a:off x="2266950" y="3566217"/>
            <a:ext cx="4852988" cy="307975"/>
          </a:xfrm>
          <a:prstGeom prst="rect">
            <a:avLst/>
          </a:prstGeom>
          <a:noFill/>
        </p:spPr>
        <p:txBody>
          <a:bodyPr wrap="none">
            <a:spAutoFit/>
          </a:bodyPr>
          <a:lstStyle/>
          <a:p>
            <a:pP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強度行動障害支援者養成研修（</a:t>
            </a:r>
            <a:r>
              <a:rPr lang="ja-JP" altLang="en-US" sz="1400" dirty="0">
                <a:solidFill>
                  <a:schemeClr val="accent6">
                    <a:lumMod val="75000"/>
                  </a:schemeClr>
                </a:solidFill>
                <a:latin typeface="メイリオ" pitchFamily="50" charset="-128"/>
                <a:ea typeface="メイリオ" pitchFamily="50" charset="-128"/>
                <a:cs typeface="メイリオ" pitchFamily="50" charset="-128"/>
              </a:rPr>
              <a:t>基礎研修（指導者研修）</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a:t>
            </a:r>
            <a:endParaRPr lang="en-US" altLang="ja-JP"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50" name="角丸四角形 49"/>
          <p:cNvSpPr/>
          <p:nvPr/>
        </p:nvSpPr>
        <p:spPr>
          <a:xfrm>
            <a:off x="612775" y="1066800"/>
            <a:ext cx="7700963" cy="1791339"/>
          </a:xfrm>
          <a:prstGeom prst="roundRect">
            <a:avLst>
              <a:gd name="adj" fmla="val 12031"/>
            </a:avLst>
          </a:prstGeom>
          <a:noFill/>
          <a:ln cmpd="sng">
            <a:solidFill>
              <a:schemeClr val="accent3">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51" name="角丸四角形 50"/>
          <p:cNvSpPr/>
          <p:nvPr/>
        </p:nvSpPr>
        <p:spPr>
          <a:xfrm>
            <a:off x="1798638" y="2189163"/>
            <a:ext cx="5421312" cy="39528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2" name="テキスト ボックス 51"/>
          <p:cNvSpPr txBox="1"/>
          <p:nvPr/>
        </p:nvSpPr>
        <p:spPr>
          <a:xfrm>
            <a:off x="2895600" y="2259013"/>
            <a:ext cx="3595688" cy="307975"/>
          </a:xfrm>
          <a:prstGeom prst="rect">
            <a:avLst/>
          </a:prstGeom>
          <a:noFill/>
        </p:spPr>
        <p:txBody>
          <a:bodyPr wrap="none">
            <a:spAutoFit/>
          </a:bodyPr>
          <a:lstStyle/>
          <a:p>
            <a:pP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強度行動障害支援者養成研修（</a:t>
            </a:r>
            <a:r>
              <a:rPr lang="ja-JP" altLang="en-US" sz="1400" dirty="0">
                <a:solidFill>
                  <a:schemeClr val="accent2">
                    <a:lumMod val="75000"/>
                  </a:schemeClr>
                </a:solidFill>
                <a:latin typeface="メイリオ" pitchFamily="50" charset="-128"/>
                <a:ea typeface="メイリオ" pitchFamily="50" charset="-128"/>
                <a:cs typeface="メイリオ" pitchFamily="50" charset="-128"/>
              </a:rPr>
              <a:t>実践研修</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a:t>
            </a:r>
            <a:endParaRPr lang="en-US" altLang="ja-JP"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53" name="テキスト ボックス 52"/>
          <p:cNvSpPr txBox="1"/>
          <p:nvPr/>
        </p:nvSpPr>
        <p:spPr>
          <a:xfrm>
            <a:off x="1181213" y="2584450"/>
            <a:ext cx="2339102" cy="276999"/>
          </a:xfrm>
          <a:prstGeom prst="rect">
            <a:avLst/>
          </a:prstGeom>
          <a:noFill/>
        </p:spPr>
        <p:txBody>
          <a:bodyPr wrap="none">
            <a:spAutoFit/>
          </a:bodyPr>
          <a:lstStyle/>
          <a:p>
            <a:pP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都道府県</a:t>
            </a: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開催</a:t>
            </a: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sym typeface="Wingdings" panose="05000000000000000000" pitchFamily="2" charset="2"/>
              </a:rPr>
              <a:t>：（予定調査中）</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54" name="角丸四角形 53"/>
          <p:cNvSpPr/>
          <p:nvPr/>
        </p:nvSpPr>
        <p:spPr>
          <a:xfrm>
            <a:off x="1798638" y="1315530"/>
            <a:ext cx="5421312" cy="395288"/>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5" name="テキスト ボックス 54"/>
          <p:cNvSpPr txBox="1"/>
          <p:nvPr/>
        </p:nvSpPr>
        <p:spPr>
          <a:xfrm>
            <a:off x="1187450" y="1731456"/>
            <a:ext cx="2031325" cy="461665"/>
          </a:xfrm>
          <a:prstGeom prst="rect">
            <a:avLst/>
          </a:prstGeom>
          <a:noFill/>
        </p:spPr>
        <p:txBody>
          <a:bodyPr wrap="none">
            <a:spAutoFit/>
          </a:bodyPr>
          <a:lstStyle/>
          <a:p>
            <a:pPr eaLnBrk="1" fontAlgn="auto" hangingPunct="1">
              <a:spcBef>
                <a:spcPts val="0"/>
              </a:spcBef>
              <a:spcAft>
                <a:spcPts val="0"/>
              </a:spcAft>
              <a:defRPr/>
            </a:pPr>
            <a:r>
              <a:rPr lang="ja-JP" altLang="en-US" sz="1200" dirty="0">
                <a:solidFill>
                  <a:schemeClr val="tx1">
                    <a:lumMod val="85000"/>
                    <a:lumOff val="15000"/>
                  </a:schemeClr>
                </a:solidFill>
                <a:latin typeface="メイリオ" pitchFamily="50" charset="-128"/>
                <a:ea typeface="メイリオ" pitchFamily="50" charset="-128"/>
                <a:cs typeface="メイリオ" pitchFamily="50" charset="-128"/>
              </a:rPr>
              <a:t>国研修（のぞみの園主催</a:t>
            </a: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a:t>
            </a:r>
            <a:endParaRPr lang="en-US" altLang="ja-JP" sz="12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平成</a:t>
            </a:r>
            <a:r>
              <a:rPr lang="en-US" altLang="ja-JP" sz="1200" dirty="0" smtClean="0">
                <a:solidFill>
                  <a:schemeClr val="tx1">
                    <a:lumMod val="85000"/>
                    <a:lumOff val="15000"/>
                  </a:schemeClr>
                </a:solidFill>
                <a:latin typeface="メイリオ" pitchFamily="50" charset="-128"/>
                <a:ea typeface="メイリオ" pitchFamily="50" charset="-128"/>
                <a:cs typeface="メイリオ" pitchFamily="50" charset="-128"/>
              </a:rPr>
              <a:t>26</a:t>
            </a: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年度より継続開催</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56" name="テキスト ボックス 55"/>
          <p:cNvSpPr txBox="1"/>
          <p:nvPr/>
        </p:nvSpPr>
        <p:spPr>
          <a:xfrm>
            <a:off x="2266950" y="1391730"/>
            <a:ext cx="4852988" cy="307975"/>
          </a:xfrm>
          <a:prstGeom prst="rect">
            <a:avLst/>
          </a:prstGeom>
          <a:noFill/>
        </p:spPr>
        <p:txBody>
          <a:bodyPr wrap="none">
            <a:spAutoFit/>
          </a:bodyPr>
          <a:lstStyle/>
          <a:p>
            <a:pPr eaLnBrk="1" fontAlgn="auto" hangingPunct="1">
              <a:spcBef>
                <a:spcPts val="0"/>
              </a:spcBef>
              <a:spcAft>
                <a:spcPts val="0"/>
              </a:spcAft>
              <a:defRPr/>
            </a:pP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強度行動障害支援者養成研修（</a:t>
            </a:r>
            <a:r>
              <a:rPr lang="ja-JP" altLang="en-US" sz="1400" dirty="0">
                <a:solidFill>
                  <a:schemeClr val="accent2">
                    <a:lumMod val="75000"/>
                  </a:schemeClr>
                </a:solidFill>
                <a:latin typeface="メイリオ" pitchFamily="50" charset="-128"/>
                <a:ea typeface="メイリオ" pitchFamily="50" charset="-128"/>
                <a:cs typeface="メイリオ" pitchFamily="50" charset="-128"/>
              </a:rPr>
              <a:t>実践研修（指導者研修）</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a:t>
            </a:r>
            <a:endParaRPr lang="en-US" altLang="ja-JP"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59" name="角丸四角形 58"/>
          <p:cNvSpPr/>
          <p:nvPr/>
        </p:nvSpPr>
        <p:spPr>
          <a:xfrm>
            <a:off x="5362575" y="941316"/>
            <a:ext cx="2951163" cy="312738"/>
          </a:xfrm>
          <a:prstGeom prst="roundRect">
            <a:avLst/>
          </a:prstGeom>
          <a:solidFill>
            <a:schemeClr val="bg1">
              <a:lumMod val="95000"/>
            </a:schemeClr>
          </a:solidFill>
          <a:ln cmpd="sng">
            <a:solidFill>
              <a:schemeClr val="accent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60" name="テキスト ボックス 59"/>
          <p:cNvSpPr txBox="1"/>
          <p:nvPr/>
        </p:nvSpPr>
        <p:spPr>
          <a:xfrm>
            <a:off x="5428238" y="979515"/>
            <a:ext cx="2698175" cy="307777"/>
          </a:xfrm>
          <a:prstGeom prst="rect">
            <a:avLst/>
          </a:prstGeom>
          <a:noFill/>
        </p:spPr>
        <p:txBody>
          <a:bodyPr wrap="none">
            <a:spAutoFit/>
          </a:bodyPr>
          <a:lstStyle/>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中堅</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・指導的役割の従事者対象</a:t>
            </a:r>
            <a:endParaRPr lang="en-US" altLang="ja-JP"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61" name="角丸四角形 60"/>
          <p:cNvSpPr/>
          <p:nvPr/>
        </p:nvSpPr>
        <p:spPr>
          <a:xfrm>
            <a:off x="5362575" y="3105073"/>
            <a:ext cx="2951163" cy="314325"/>
          </a:xfrm>
          <a:prstGeom prst="roundRect">
            <a:avLst/>
          </a:prstGeom>
          <a:solidFill>
            <a:schemeClr val="bg1">
              <a:lumMod val="95000"/>
            </a:schemeClr>
          </a:solidFill>
          <a:ln cmpd="sng">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62" name="テキスト ボックス 61"/>
          <p:cNvSpPr txBox="1"/>
          <p:nvPr/>
        </p:nvSpPr>
        <p:spPr>
          <a:xfrm>
            <a:off x="5436027" y="3126432"/>
            <a:ext cx="2877711" cy="307777"/>
          </a:xfrm>
          <a:prstGeom prst="rect">
            <a:avLst/>
          </a:prstGeom>
          <a:noFill/>
          <a:ln>
            <a:noFill/>
          </a:ln>
        </p:spPr>
        <p:txBody>
          <a:bodyPr wrap="none">
            <a:spAutoFit/>
          </a:bodyPr>
          <a:lstStyle/>
          <a:p>
            <a:pPr eaLnBrk="1" fontAlgn="auto" hangingPunct="1">
              <a:spcBef>
                <a:spcPts val="0"/>
              </a:spcBef>
              <a:spcAft>
                <a:spcPts val="0"/>
              </a:spcAft>
              <a:defRPr/>
            </a:pPr>
            <a:r>
              <a:rPr lang="ja-JP" altLang="en-US" sz="1400" dirty="0" smtClean="0">
                <a:solidFill>
                  <a:schemeClr val="tx1">
                    <a:lumMod val="85000"/>
                    <a:lumOff val="15000"/>
                  </a:schemeClr>
                </a:solidFill>
                <a:latin typeface="メイリオ" pitchFamily="50" charset="-128"/>
                <a:ea typeface="メイリオ" pitchFamily="50" charset="-128"/>
                <a:cs typeface="メイリオ" pitchFamily="50" charset="-128"/>
              </a:rPr>
              <a:t>経験</a:t>
            </a:r>
            <a:r>
              <a:rPr lang="ja-JP" altLang="en-US" sz="1400" dirty="0">
                <a:solidFill>
                  <a:schemeClr val="tx1">
                    <a:lumMod val="85000"/>
                    <a:lumOff val="15000"/>
                  </a:schemeClr>
                </a:solidFill>
                <a:latin typeface="メイリオ" pitchFamily="50" charset="-128"/>
                <a:ea typeface="メイリオ" pitchFamily="50" charset="-128"/>
                <a:cs typeface="メイリオ" pitchFamily="50" charset="-128"/>
              </a:rPr>
              <a:t>年数１年～３年の従事者対象</a:t>
            </a:r>
            <a:endParaRPr lang="en-US" altLang="ja-JP" sz="1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4" name="上矢印 3"/>
          <p:cNvSpPr/>
          <p:nvPr/>
        </p:nvSpPr>
        <p:spPr>
          <a:xfrm>
            <a:off x="3802063" y="5105400"/>
            <a:ext cx="1560512" cy="284163"/>
          </a:xfrm>
          <a:prstGeom prst="up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4" name="上矢印 63"/>
          <p:cNvSpPr/>
          <p:nvPr/>
        </p:nvSpPr>
        <p:spPr>
          <a:xfrm>
            <a:off x="3811587" y="2909888"/>
            <a:ext cx="1560513" cy="282575"/>
          </a:xfrm>
          <a:prstGeom prst="up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左中かっこ 4"/>
          <p:cNvSpPr/>
          <p:nvPr/>
        </p:nvSpPr>
        <p:spPr>
          <a:xfrm rot="5400000">
            <a:off x="4502150" y="1047751"/>
            <a:ext cx="141287" cy="8882062"/>
          </a:xfrm>
          <a:prstGeom prst="leftBrace">
            <a:avLst>
              <a:gd name="adj1" fmla="val 40124"/>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7" name="テキスト ボックス 56"/>
          <p:cNvSpPr txBox="1"/>
          <p:nvPr/>
        </p:nvSpPr>
        <p:spPr>
          <a:xfrm>
            <a:off x="5514717" y="1751955"/>
            <a:ext cx="2646878" cy="461665"/>
          </a:xfrm>
          <a:prstGeom prst="rect">
            <a:avLst/>
          </a:prstGeom>
          <a:noFill/>
        </p:spPr>
        <p:txBody>
          <a:bodyPr wrap="none">
            <a:spAutoFit/>
          </a:bodyPr>
          <a:lstStyle/>
          <a:p>
            <a:pPr eaLnBrk="1" fontAlgn="auto" hangingPunct="1">
              <a:spcBef>
                <a:spcPts val="0"/>
              </a:spcBef>
              <a:spcAft>
                <a:spcPts val="0"/>
              </a:spcAft>
              <a:defRPr/>
            </a:pP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テキスト・運営マニュアル等提供、</a:t>
            </a:r>
            <a:endParaRPr lang="en-US" altLang="ja-JP" sz="12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サポートデスク設置・モニタリング</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6" name="上下矢印 5"/>
          <p:cNvSpPr/>
          <p:nvPr/>
        </p:nvSpPr>
        <p:spPr>
          <a:xfrm>
            <a:off x="4419600" y="1740843"/>
            <a:ext cx="344488" cy="437208"/>
          </a:xfrm>
          <a:prstGeom prst="up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5412189" y="3881736"/>
            <a:ext cx="2646878" cy="461665"/>
          </a:xfrm>
          <a:prstGeom prst="rect">
            <a:avLst/>
          </a:prstGeom>
          <a:noFill/>
        </p:spPr>
        <p:txBody>
          <a:bodyPr wrap="none">
            <a:spAutoFit/>
          </a:bodyPr>
          <a:lstStyle/>
          <a:p>
            <a:pPr eaLnBrk="1" fontAlgn="auto" hangingPunct="1">
              <a:spcBef>
                <a:spcPts val="0"/>
              </a:spcBef>
              <a:spcAft>
                <a:spcPts val="0"/>
              </a:spcAft>
              <a:defRPr/>
            </a:pP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テキスト・運営マニュアル等提供、</a:t>
            </a:r>
            <a:endParaRPr lang="en-US" altLang="ja-JP" sz="1200" dirty="0" smtClean="0">
              <a:solidFill>
                <a:schemeClr val="tx1">
                  <a:lumMod val="85000"/>
                  <a:lumOff val="15000"/>
                </a:schemeClr>
              </a:solidFill>
              <a:latin typeface="メイリオ" pitchFamily="50" charset="-128"/>
              <a:ea typeface="メイリオ" pitchFamily="50" charset="-128"/>
              <a:cs typeface="メイリオ" pitchFamily="50" charset="-128"/>
            </a:endParaRPr>
          </a:p>
          <a:p>
            <a:pPr eaLnBrk="1" fontAlgn="auto" hangingPunct="1">
              <a:spcBef>
                <a:spcPts val="0"/>
              </a:spcBef>
              <a:spcAft>
                <a:spcPts val="0"/>
              </a:spcAft>
              <a:defRPr/>
            </a:pPr>
            <a:r>
              <a:rPr lang="ja-JP" altLang="en-US" sz="1200" dirty="0" smtClean="0">
                <a:solidFill>
                  <a:schemeClr val="tx1">
                    <a:lumMod val="85000"/>
                    <a:lumOff val="15000"/>
                  </a:schemeClr>
                </a:solidFill>
                <a:latin typeface="メイリオ" pitchFamily="50" charset="-128"/>
                <a:ea typeface="メイリオ" pitchFamily="50" charset="-128"/>
                <a:cs typeface="メイリオ" pitchFamily="50" charset="-128"/>
              </a:rPr>
              <a:t>サポートデスク設置・モニタリング</a:t>
            </a:r>
            <a:endParaRPr lang="en-US" altLang="ja-JP" sz="12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65" name="上下矢印 64"/>
          <p:cNvSpPr/>
          <p:nvPr/>
        </p:nvSpPr>
        <p:spPr>
          <a:xfrm>
            <a:off x="4463002" y="3920480"/>
            <a:ext cx="344488" cy="437208"/>
          </a:xfrm>
          <a:prstGeom prst="up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044144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57175" y="1962407"/>
            <a:ext cx="4181475" cy="2075658"/>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altLang="ja-JP" sz="1600" dirty="0" smtClean="0">
                <a:solidFill>
                  <a:schemeClr val="tx1"/>
                </a:solidFill>
                <a:latin typeface="メイリオ" panose="020B0604030504040204" pitchFamily="50" charset="-128"/>
                <a:ea typeface="メイリオ" panose="020B0604030504040204"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rPr>
              <a:t>講義</a:t>
            </a:r>
            <a:r>
              <a:rPr lang="en-US" altLang="ja-JP" sz="1600" dirty="0" smtClean="0">
                <a:solidFill>
                  <a:schemeClr val="tx1"/>
                </a:solidFill>
                <a:latin typeface="メイリオ" panose="020B0604030504040204" pitchFamily="50" charset="-128"/>
                <a:ea typeface="メイリオ" panose="020B0604030504040204" pitchFamily="50" charset="-128"/>
              </a:rPr>
              <a:t>】</a:t>
            </a:r>
          </a:p>
          <a:p>
            <a:pPr marL="285750" indent="-285750" eaLnBrk="1" fontAlgn="auto" hangingPunct="1">
              <a:spcBef>
                <a:spcPts val="0"/>
              </a:spcBef>
              <a:spcAft>
                <a:spcPts val="0"/>
              </a:spcAft>
              <a:buFont typeface="メイリオ" panose="020B0604030504040204" pitchFamily="50" charset="-128"/>
              <a:buChar char="○"/>
              <a:defRPr/>
            </a:pPr>
            <a:r>
              <a:rPr lang="ja-JP" altLang="en-US" sz="1600" dirty="0" smtClean="0">
                <a:solidFill>
                  <a:schemeClr val="tx1"/>
                </a:solidFill>
                <a:latin typeface="メイリオ" panose="020B0604030504040204" pitchFamily="50" charset="-128"/>
                <a:ea typeface="メイリオ" panose="020B0604030504040204" pitchFamily="50" charset="-128"/>
              </a:rPr>
              <a:t>強度行動障害とは（地域で強度行動障害者に支援する体制を構築する重要性）</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メイリオ" panose="020B0604030504040204" pitchFamily="50" charset="-128"/>
              <a:buChar char="○"/>
              <a:defRPr/>
            </a:pPr>
            <a:r>
              <a:rPr lang="ja-JP" altLang="en-US" sz="1600" dirty="0" smtClean="0">
                <a:solidFill>
                  <a:schemeClr val="tx1"/>
                </a:solidFill>
                <a:latin typeface="メイリオ" panose="020B0604030504040204" pitchFamily="50" charset="-128"/>
                <a:ea typeface="メイリオ" panose="020B0604030504040204" pitchFamily="50" charset="-128"/>
              </a:rPr>
              <a:t>様々な強度行動障害者支援の取り組み（実践報告・家族の提言・医療との連携）</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メイリオ" panose="020B0604030504040204" pitchFamily="50" charset="-128"/>
              <a:buChar char="○"/>
              <a:defRPr/>
            </a:pPr>
            <a:r>
              <a:rPr lang="ja-JP" altLang="en-US" sz="1600" dirty="0" smtClean="0">
                <a:solidFill>
                  <a:schemeClr val="tx1"/>
                </a:solidFill>
                <a:latin typeface="メイリオ" panose="020B0604030504040204" pitchFamily="50" charset="-128"/>
                <a:ea typeface="メイリオ" panose="020B0604030504040204" pitchFamily="50" charset="-128"/>
              </a:rPr>
              <a:t>ＰＤＣＡサイクルの重要性（構造化、記録と再計画）</a:t>
            </a: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22" name="1 つの角を切り取った四角形 21"/>
          <p:cNvSpPr/>
          <p:nvPr/>
        </p:nvSpPr>
        <p:spPr>
          <a:xfrm>
            <a:off x="180975" y="666214"/>
            <a:ext cx="3454400"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dirty="0">
                <a:latin typeface="メイリオ" panose="020B0604030504040204" pitchFamily="50" charset="-128"/>
                <a:ea typeface="メイリオ" panose="020B0604030504040204" pitchFamily="50" charset="-128"/>
              </a:rPr>
              <a:t>基礎研修</a:t>
            </a:r>
          </a:p>
        </p:txBody>
      </p:sp>
      <p:sp>
        <p:nvSpPr>
          <p:cNvPr id="23" name="正方形/長方形 22"/>
          <p:cNvSpPr/>
          <p:nvPr/>
        </p:nvSpPr>
        <p:spPr>
          <a:xfrm>
            <a:off x="257175" y="4143633"/>
            <a:ext cx="4181475" cy="1775904"/>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altLang="ja-JP" sz="1600" dirty="0" smtClean="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演習</a:t>
            </a:r>
            <a:r>
              <a:rPr lang="en-US" altLang="ja-JP" sz="1600" dirty="0" smtClean="0">
                <a:solidFill>
                  <a:schemeClr val="tx1"/>
                </a:solidFill>
                <a:latin typeface="メイリオ" panose="020B0604030504040204" pitchFamily="50" charset="-128"/>
                <a:ea typeface="メイリオ" panose="020B0604030504040204" pitchFamily="50" charset="-128"/>
              </a:rPr>
              <a:t>】</a:t>
            </a:r>
          </a:p>
          <a:p>
            <a:pPr marL="285750" indent="-285750" eaLnBrk="1" fontAlgn="auto" hangingPunct="1">
              <a:spcBef>
                <a:spcPts val="0"/>
              </a:spcBef>
              <a:spcAft>
                <a:spcPts val="0"/>
              </a:spcAft>
              <a:buFont typeface="メイリオ" panose="020B0604030504040204" pitchFamily="50" charset="-128"/>
              <a:buChar char="○"/>
              <a:defRPr/>
            </a:pPr>
            <a:r>
              <a:rPr lang="ja-JP" altLang="en-US" sz="1600" dirty="0" smtClean="0">
                <a:solidFill>
                  <a:schemeClr val="tx1"/>
                </a:solidFill>
                <a:latin typeface="メイリオ" panose="020B0604030504040204" pitchFamily="50" charset="-128"/>
                <a:ea typeface="メイリオ" panose="020B0604030504040204" pitchFamily="50" charset="-128"/>
              </a:rPr>
              <a:t>気付き：障害特性の理解の重要性（コミュニケーション理解と様々な手がかり）</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メイリオ" panose="020B0604030504040204" pitchFamily="50" charset="-128"/>
              <a:buChar char="○"/>
              <a:defRPr/>
            </a:pPr>
            <a:r>
              <a:rPr lang="ja-JP" altLang="en-US" sz="1600" dirty="0" smtClean="0">
                <a:solidFill>
                  <a:schemeClr val="tx1"/>
                </a:solidFill>
                <a:latin typeface="メイリオ" panose="020B0604030504040204" pitchFamily="50" charset="-128"/>
                <a:ea typeface="メイリオ" panose="020B0604030504040204" pitchFamily="50" charset="-128"/>
              </a:rPr>
              <a:t>探索：行動の背景を考える（氷山モデル）</a:t>
            </a: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24" name="正方形/長方形 23"/>
          <p:cNvSpPr/>
          <p:nvPr/>
        </p:nvSpPr>
        <p:spPr>
          <a:xfrm>
            <a:off x="180975" y="1875890"/>
            <a:ext cx="4333875" cy="4159150"/>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25" name="正方形/長方形 24"/>
          <p:cNvSpPr/>
          <p:nvPr/>
        </p:nvSpPr>
        <p:spPr>
          <a:xfrm>
            <a:off x="4667250" y="1962407"/>
            <a:ext cx="4181475" cy="2075658"/>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altLang="ja-JP" sz="1600" dirty="0" smtClean="0">
                <a:solidFill>
                  <a:schemeClr val="tx1"/>
                </a:solidFill>
                <a:latin typeface="メイリオ" panose="020B0604030504040204" pitchFamily="50" charset="-128"/>
                <a:ea typeface="メイリオ" panose="020B0604030504040204"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rPr>
              <a:t>講義</a:t>
            </a:r>
            <a:r>
              <a:rPr lang="en-US" altLang="ja-JP" sz="1600" dirty="0" smtClean="0">
                <a:solidFill>
                  <a:schemeClr val="tx1"/>
                </a:solidFill>
                <a:latin typeface="メイリオ" panose="020B0604030504040204" pitchFamily="50" charset="-128"/>
                <a:ea typeface="メイリオ" panose="020B0604030504040204" pitchFamily="50" charset="-128"/>
              </a:rPr>
              <a:t>】</a:t>
            </a:r>
          </a:p>
          <a:p>
            <a:pPr marL="285750" indent="-285750" eaLnBrk="1" fontAlgn="auto" hangingPunct="1">
              <a:spcBef>
                <a:spcPts val="0"/>
              </a:spcBef>
              <a:spcAft>
                <a:spcPts val="0"/>
              </a:spcAft>
              <a:buFont typeface="メイリオ" panose="020B0604030504040204" pitchFamily="50" charset="-128"/>
              <a:buChar char="○"/>
              <a:defRPr/>
            </a:pPr>
            <a:r>
              <a:rPr lang="ja-JP" altLang="en-US" sz="1600" dirty="0" smtClean="0">
                <a:solidFill>
                  <a:schemeClr val="tx1"/>
                </a:solidFill>
                <a:latin typeface="メイリオ" panose="020B0604030504040204" pitchFamily="50" charset="-128"/>
                <a:ea typeface="メイリオ" panose="020B0604030504040204" pitchFamily="50" charset="-128"/>
              </a:rPr>
              <a:t>チーム支援の基本（チームで同じ方向に向かって支援することの重要性）</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メイリオ" panose="020B0604030504040204" pitchFamily="50" charset="-128"/>
              <a:buChar char="○"/>
              <a:defRPr/>
            </a:pPr>
            <a:r>
              <a:rPr lang="ja-JP" altLang="en-US" sz="1600" dirty="0">
                <a:solidFill>
                  <a:schemeClr val="tx1"/>
                </a:solidFill>
                <a:latin typeface="メイリオ" panose="020B0604030504040204" pitchFamily="50" charset="-128"/>
                <a:ea typeface="メイリオ" panose="020B0604030504040204" pitchFamily="50" charset="-128"/>
              </a:rPr>
              <a:t>様々</a:t>
            </a:r>
            <a:r>
              <a:rPr lang="ja-JP" altLang="en-US" sz="1600" dirty="0" smtClean="0">
                <a:solidFill>
                  <a:schemeClr val="tx1"/>
                </a:solidFill>
                <a:latin typeface="メイリオ" panose="020B0604030504040204" pitchFamily="50" charset="-128"/>
                <a:ea typeface="メイリオ" panose="020B0604030504040204" pitchFamily="50" charset="-128"/>
              </a:rPr>
              <a:t>な</a:t>
            </a:r>
            <a:r>
              <a:rPr lang="ja-JP" altLang="en-US" sz="1600" dirty="0">
                <a:solidFill>
                  <a:schemeClr val="tx1"/>
                </a:solidFill>
                <a:latin typeface="メイリオ" panose="020B0604030504040204" pitchFamily="50" charset="-128"/>
                <a:ea typeface="メイリオ" panose="020B0604030504040204" pitchFamily="50" charset="-128"/>
              </a:rPr>
              <a:t>強度行動</a:t>
            </a:r>
            <a:r>
              <a:rPr lang="ja-JP" altLang="en-US" sz="1600" dirty="0" smtClean="0">
                <a:solidFill>
                  <a:schemeClr val="tx1"/>
                </a:solidFill>
                <a:latin typeface="メイリオ" panose="020B0604030504040204" pitchFamily="50" charset="-128"/>
                <a:ea typeface="メイリオ" panose="020B0604030504040204" pitchFamily="50" charset="-128"/>
              </a:rPr>
              <a:t>障害者</a:t>
            </a:r>
            <a:r>
              <a:rPr lang="ja-JP" altLang="en-US" sz="1600" dirty="0">
                <a:solidFill>
                  <a:schemeClr val="tx1"/>
                </a:solidFill>
                <a:latin typeface="メイリオ" panose="020B0604030504040204" pitchFamily="50" charset="-128"/>
                <a:ea typeface="メイリオ" panose="020B0604030504040204" pitchFamily="50" charset="-128"/>
              </a:rPr>
              <a:t>支援</a:t>
            </a:r>
            <a:r>
              <a:rPr lang="ja-JP" altLang="en-US" sz="1600" dirty="0" smtClean="0">
                <a:solidFill>
                  <a:schemeClr val="tx1"/>
                </a:solidFill>
                <a:latin typeface="メイリオ" panose="020B0604030504040204" pitchFamily="50" charset="-128"/>
                <a:ea typeface="メイリオ" panose="020B0604030504040204" pitchFamily="50" charset="-128"/>
              </a:rPr>
              <a:t>の取り組み（実践報告・家族の提言・医療との連携）</a:t>
            </a: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26" name="1 つの角を切り取った四角形 25"/>
          <p:cNvSpPr/>
          <p:nvPr/>
        </p:nvSpPr>
        <p:spPr>
          <a:xfrm>
            <a:off x="4591050" y="666214"/>
            <a:ext cx="3454400"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dirty="0">
                <a:latin typeface="メイリオ" panose="020B0604030504040204" pitchFamily="50" charset="-128"/>
                <a:ea typeface="メイリオ" panose="020B0604030504040204" pitchFamily="50" charset="-128"/>
              </a:rPr>
              <a:t>実践</a:t>
            </a:r>
            <a:r>
              <a:rPr lang="ja-JP" altLang="en-US" dirty="0" smtClean="0">
                <a:latin typeface="メイリオ" panose="020B0604030504040204" pitchFamily="50" charset="-128"/>
                <a:ea typeface="メイリオ" panose="020B0604030504040204" pitchFamily="50" charset="-128"/>
              </a:rPr>
              <a:t>研修</a:t>
            </a:r>
            <a:endParaRPr lang="ja-JP" altLang="en-US" dirty="0">
              <a:latin typeface="メイリオ" panose="020B0604030504040204" pitchFamily="50" charset="-128"/>
              <a:ea typeface="メイリオ" panose="020B0604030504040204" pitchFamily="50" charset="-128"/>
            </a:endParaRPr>
          </a:p>
        </p:txBody>
      </p:sp>
      <p:sp>
        <p:nvSpPr>
          <p:cNvPr id="27" name="正方形/長方形 26"/>
          <p:cNvSpPr/>
          <p:nvPr/>
        </p:nvSpPr>
        <p:spPr>
          <a:xfrm>
            <a:off x="4667250" y="4143633"/>
            <a:ext cx="4181475" cy="1775904"/>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altLang="ja-JP" sz="1600" dirty="0" smtClean="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演習</a:t>
            </a:r>
            <a:r>
              <a:rPr lang="en-US" altLang="ja-JP" sz="1600" dirty="0" smtClean="0">
                <a:solidFill>
                  <a:schemeClr val="tx1"/>
                </a:solidFill>
                <a:latin typeface="メイリオ" panose="020B0604030504040204" pitchFamily="50" charset="-128"/>
                <a:ea typeface="メイリオ" panose="020B0604030504040204" pitchFamily="50" charset="-128"/>
              </a:rPr>
              <a:t>】</a:t>
            </a:r>
          </a:p>
          <a:p>
            <a:pPr marL="285750" indent="-285750" eaLnBrk="1" fontAlgn="auto" hangingPunct="1">
              <a:spcBef>
                <a:spcPts val="0"/>
              </a:spcBef>
              <a:spcAft>
                <a:spcPts val="0"/>
              </a:spcAft>
              <a:buFont typeface="メイリオ" panose="020B0604030504040204" pitchFamily="50" charset="-128"/>
              <a:buChar char="○"/>
              <a:defRPr/>
            </a:pPr>
            <a:r>
              <a:rPr lang="ja-JP" altLang="en-US" sz="1600" dirty="0" smtClean="0">
                <a:solidFill>
                  <a:schemeClr val="tx1"/>
                </a:solidFill>
                <a:latin typeface="メイリオ" panose="020B0604030504040204" pitchFamily="50" charset="-128"/>
                <a:ea typeface="メイリオ" panose="020B0604030504040204" pitchFamily="50" charset="-128"/>
              </a:rPr>
              <a:t>プラン①：障害特性に配慮した支援計画の立案（４つのプロセス）</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285750" indent="-285750">
              <a:buFont typeface="メイリオ" panose="020B0604030504040204" pitchFamily="50" charset="-128"/>
              <a:buChar char="○"/>
              <a:defRPr/>
            </a:pPr>
            <a:r>
              <a:rPr lang="ja-JP" altLang="en-US" sz="1600" dirty="0" smtClean="0">
                <a:solidFill>
                  <a:schemeClr val="tx1"/>
                </a:solidFill>
                <a:latin typeface="メイリオ" panose="020B0604030504040204" pitchFamily="50" charset="-128"/>
                <a:ea typeface="メイリオ" panose="020B0604030504040204" pitchFamily="50" charset="-128"/>
              </a:rPr>
              <a:t>プラン②：</a:t>
            </a:r>
            <a:r>
              <a:rPr lang="ja-JP" altLang="en-US" sz="1600" dirty="0">
                <a:solidFill>
                  <a:schemeClr val="tx1"/>
                </a:solidFill>
                <a:latin typeface="メイリオ" panose="020B0604030504040204" pitchFamily="50" charset="-128"/>
                <a:ea typeface="メイリオ" panose="020B0604030504040204" pitchFamily="50" charset="-128"/>
              </a:rPr>
              <a:t>障害特性に配慮した支援計画の立案（４つのプロセス</a:t>
            </a:r>
            <a:r>
              <a:rPr lang="ja-JP" altLang="en-US" sz="1600" dirty="0" smtClean="0">
                <a:solidFill>
                  <a:schemeClr val="tx1"/>
                </a:solidFill>
                <a:latin typeface="メイリオ" panose="020B0604030504040204" pitchFamily="50" charset="-128"/>
                <a:ea typeface="メイリオ" panose="020B0604030504040204" pitchFamily="50" charset="-128"/>
              </a:rPr>
              <a:t>）</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メイリオ" panose="020B0604030504040204" pitchFamily="50" charset="-128"/>
              <a:buChar char="○"/>
              <a:defRPr/>
            </a:pPr>
            <a:r>
              <a:rPr lang="ja-JP" altLang="en-US" sz="1600" dirty="0">
                <a:solidFill>
                  <a:schemeClr val="tx1"/>
                </a:solidFill>
                <a:latin typeface="メイリオ" panose="020B0604030504040204" pitchFamily="50" charset="-128"/>
                <a:ea typeface="メイリオ" panose="020B0604030504040204" pitchFamily="50" charset="-128"/>
              </a:rPr>
              <a:t>記録</a:t>
            </a:r>
            <a:r>
              <a:rPr lang="ja-JP" altLang="en-US" sz="1600" dirty="0" smtClean="0">
                <a:solidFill>
                  <a:schemeClr val="tx1"/>
                </a:solidFill>
                <a:latin typeface="メイリオ" panose="020B0604030504040204" pitchFamily="50" charset="-128"/>
                <a:ea typeface="メイリオ" panose="020B0604030504040204" pitchFamily="50" charset="-128"/>
              </a:rPr>
              <a:t>：効果的な情報収集の方法・チームで支援するための報告</a:t>
            </a: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28" name="正方形/長方形 27"/>
          <p:cNvSpPr/>
          <p:nvPr/>
        </p:nvSpPr>
        <p:spPr>
          <a:xfrm>
            <a:off x="4591050" y="1875890"/>
            <a:ext cx="4333875" cy="4159150"/>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29" name="正方形/長方形 28"/>
          <p:cNvSpPr/>
          <p:nvPr/>
        </p:nvSpPr>
        <p:spPr>
          <a:xfrm>
            <a:off x="180975" y="999589"/>
            <a:ext cx="4333875" cy="828676"/>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1600" dirty="0" smtClean="0">
                <a:solidFill>
                  <a:schemeClr val="tx1"/>
                </a:solidFill>
                <a:latin typeface="メイリオ" panose="020B0604030504040204" pitchFamily="50" charset="-128"/>
                <a:ea typeface="メイリオ" panose="020B0604030504040204" pitchFamily="50" charset="-128"/>
              </a:rPr>
              <a:t>障害特性を理解した支援が大切であること、個人プレイに走らずチームで取り決めた支援方法を丁寧に実施する大切さを学ぶ</a:t>
            </a: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30" name="正方形/長方形 29"/>
          <p:cNvSpPr/>
          <p:nvPr/>
        </p:nvSpPr>
        <p:spPr>
          <a:xfrm>
            <a:off x="4591050" y="999589"/>
            <a:ext cx="4333875" cy="828676"/>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1600" dirty="0" smtClean="0">
                <a:solidFill>
                  <a:schemeClr val="tx1"/>
                </a:solidFill>
                <a:latin typeface="メイリオ" panose="020B0604030504040204" pitchFamily="50" charset="-128"/>
                <a:ea typeface="メイリオ" panose="020B0604030504040204" pitchFamily="50" charset="-128"/>
              </a:rPr>
              <a:t>障害特性に配慮した具体的な支援計画を立案し、チームで協力して支援を続けるために努力することの大切さを学ぶ</a:t>
            </a: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12" name="タイトル 1"/>
          <p:cNvSpPr txBox="1">
            <a:spLocks/>
          </p:cNvSpPr>
          <p:nvPr/>
        </p:nvSpPr>
        <p:spPr>
          <a:xfrm>
            <a:off x="101949" y="67468"/>
            <a:ext cx="8919621" cy="531813"/>
          </a:xfrm>
          <a:prstGeom prst="rect">
            <a:avLst/>
          </a:prstGeom>
        </p:spPr>
        <p:txBody>
          <a:bodyPr rtlCol="0"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ja-JP" altLang="en-US" sz="2400" dirty="0" smtClean="0">
                <a:solidFill>
                  <a:schemeClr val="tx1">
                    <a:lumMod val="85000"/>
                    <a:lumOff val="15000"/>
                  </a:schemeClr>
                </a:solidFill>
                <a:latin typeface="メイリオ" pitchFamily="50" charset="-128"/>
                <a:ea typeface="メイリオ" pitchFamily="50" charset="-128"/>
                <a:cs typeface="メイリオ" pitchFamily="50" charset="-128"/>
              </a:rPr>
              <a:t>強度行動障害支援者養成研修（</a:t>
            </a:r>
            <a:r>
              <a:rPr lang="ja-JP" altLang="en-US" sz="2400" dirty="0" smtClean="0">
                <a:solidFill>
                  <a:schemeClr val="accent6">
                    <a:lumMod val="75000"/>
                  </a:schemeClr>
                </a:solidFill>
                <a:latin typeface="メイリオ" pitchFamily="50" charset="-128"/>
                <a:ea typeface="メイリオ" pitchFamily="50" charset="-128"/>
                <a:cs typeface="メイリオ" pitchFamily="50" charset="-128"/>
              </a:rPr>
              <a:t>基礎研修</a:t>
            </a:r>
            <a:r>
              <a:rPr lang="ja-JP" altLang="en-US" sz="2400" dirty="0" smtClean="0">
                <a:solidFill>
                  <a:schemeClr val="tx1">
                    <a:lumMod val="85000"/>
                    <a:lumOff val="15000"/>
                  </a:schemeClr>
                </a:solidFill>
                <a:latin typeface="メイリオ" pitchFamily="50" charset="-128"/>
                <a:ea typeface="メイリオ" pitchFamily="50" charset="-128"/>
                <a:cs typeface="メイリオ" pitchFamily="50" charset="-128"/>
              </a:rPr>
              <a:t>・</a:t>
            </a:r>
            <a:r>
              <a:rPr lang="ja-JP" altLang="en-US" sz="2400" dirty="0" smtClean="0">
                <a:solidFill>
                  <a:schemeClr val="accent2">
                    <a:lumMod val="75000"/>
                  </a:schemeClr>
                </a:solidFill>
                <a:latin typeface="メイリオ" pitchFamily="50" charset="-128"/>
                <a:ea typeface="メイリオ" pitchFamily="50" charset="-128"/>
                <a:cs typeface="メイリオ" pitchFamily="50" charset="-128"/>
              </a:rPr>
              <a:t>実践研修</a:t>
            </a:r>
            <a:r>
              <a:rPr lang="ja-JP" altLang="en-US" sz="2400" dirty="0" smtClean="0">
                <a:solidFill>
                  <a:schemeClr val="tx1">
                    <a:lumMod val="85000"/>
                    <a:lumOff val="15000"/>
                  </a:schemeClr>
                </a:solidFill>
                <a:latin typeface="メイリオ" pitchFamily="50" charset="-128"/>
                <a:ea typeface="メイリオ" pitchFamily="50" charset="-128"/>
                <a:cs typeface="メイリオ" pitchFamily="50" charset="-128"/>
              </a:rPr>
              <a:t>）のねらい</a:t>
            </a:r>
            <a:endParaRPr lang="ja-JP" altLang="en-US" sz="2400" dirty="0">
              <a:solidFill>
                <a:schemeClr val="tx1">
                  <a:lumMod val="85000"/>
                  <a:lumOff val="15000"/>
                </a:schemeClr>
              </a:solidFill>
              <a:latin typeface="メイリオ" pitchFamily="50" charset="-128"/>
              <a:ea typeface="メイリオ" pitchFamily="50" charset="-128"/>
              <a:cs typeface="メイリオ" pitchFamily="50" charset="-128"/>
            </a:endParaRPr>
          </a:p>
        </p:txBody>
      </p:sp>
      <p:sp>
        <p:nvSpPr>
          <p:cNvPr id="14" name="正方形/長方形 13"/>
          <p:cNvSpPr/>
          <p:nvPr/>
        </p:nvSpPr>
        <p:spPr>
          <a:xfrm>
            <a:off x="180975" y="6053594"/>
            <a:ext cx="4257675" cy="646331"/>
          </a:xfrm>
          <a:prstGeom prst="rect">
            <a:avLst/>
          </a:prstGeom>
        </p:spPr>
        <p:txBody>
          <a:bodyPr wrap="square">
            <a:spAutoFit/>
          </a:bodyPr>
          <a:lstStyle/>
          <a:p>
            <a:r>
              <a:rPr lang="ja-JP" altLang="en-US" sz="1200" dirty="0" smtClean="0">
                <a:latin typeface="メイリオ" panose="020B0604030504040204" pitchFamily="50" charset="-128"/>
                <a:ea typeface="メイリオ" panose="020B0604030504040204" pitchFamily="50" charset="-128"/>
              </a:rPr>
              <a:t>平成</a:t>
            </a:r>
            <a:r>
              <a:rPr lang="en-US" altLang="ja-JP" sz="1200" dirty="0" smtClean="0">
                <a:latin typeface="メイリオ" panose="020B0604030504040204" pitchFamily="50" charset="-128"/>
                <a:ea typeface="メイリオ" panose="020B0604030504040204" pitchFamily="50" charset="-128"/>
              </a:rPr>
              <a:t>26</a:t>
            </a:r>
            <a:r>
              <a:rPr lang="ja-JP" altLang="en-US" sz="1200" dirty="0" smtClean="0">
                <a:latin typeface="メイリオ" panose="020B0604030504040204" pitchFamily="50" charset="-128"/>
                <a:ea typeface="メイリオ" panose="020B0604030504040204" pitchFamily="50" charset="-128"/>
              </a:rPr>
              <a:t>年度からの重度訪問介護の対象拡大における、行動障害を有する者に対応する場合は、この基礎研修（</a:t>
            </a:r>
            <a:r>
              <a:rPr lang="en-US" altLang="ja-JP" sz="1200" dirty="0" smtClean="0">
                <a:latin typeface="メイリオ" panose="020B0604030504040204" pitchFamily="50" charset="-128"/>
                <a:ea typeface="メイリオ" panose="020B0604030504040204" pitchFamily="50" charset="-128"/>
              </a:rPr>
              <a:t>12</a:t>
            </a:r>
            <a:r>
              <a:rPr lang="ja-JP" altLang="en-US" sz="1200" dirty="0" smtClean="0">
                <a:latin typeface="メイリオ" panose="020B0604030504040204" pitchFamily="50" charset="-128"/>
                <a:ea typeface="メイリオ" panose="020B0604030504040204" pitchFamily="50" charset="-128"/>
              </a:rPr>
              <a:t>時間）の内容と同等の研修を受講する。</a:t>
            </a:r>
            <a:endParaRPr lang="ja-JP" altLang="en-US" sz="1200" dirty="0">
              <a:latin typeface="メイリオ" panose="020B0604030504040204" pitchFamily="50" charset="-128"/>
              <a:ea typeface="メイリオ" panose="020B0604030504040204" pitchFamily="50" charset="-128"/>
            </a:endParaRPr>
          </a:p>
        </p:txBody>
      </p:sp>
      <p:sp>
        <p:nvSpPr>
          <p:cNvPr id="15" name="正方形/長方形 14"/>
          <p:cNvSpPr/>
          <p:nvPr/>
        </p:nvSpPr>
        <p:spPr>
          <a:xfrm>
            <a:off x="4591050" y="6047734"/>
            <a:ext cx="4257675" cy="646331"/>
          </a:xfrm>
          <a:prstGeom prst="rect">
            <a:avLst/>
          </a:prstGeom>
        </p:spPr>
        <p:txBody>
          <a:bodyPr wrap="square">
            <a:spAutoFit/>
          </a:bodyPr>
          <a:lstStyle/>
          <a:p>
            <a:r>
              <a:rPr lang="ja-JP" altLang="en-US" sz="1200" dirty="0" smtClean="0">
                <a:latin typeface="メイリオ" panose="020B0604030504040204" pitchFamily="50" charset="-128"/>
                <a:ea typeface="メイリオ" panose="020B0604030504040204" pitchFamily="50" charset="-128"/>
              </a:rPr>
              <a:t>基礎と実践（合計</a:t>
            </a:r>
            <a:r>
              <a:rPr lang="en-US" altLang="ja-JP" sz="1200" dirty="0" smtClean="0">
                <a:latin typeface="メイリオ" panose="020B0604030504040204" pitchFamily="50" charset="-128"/>
                <a:ea typeface="メイリオ" panose="020B0604030504040204" pitchFamily="50" charset="-128"/>
              </a:rPr>
              <a:t>24</a:t>
            </a:r>
            <a:r>
              <a:rPr lang="ja-JP" altLang="en-US" sz="1200" dirty="0" smtClean="0">
                <a:latin typeface="メイリオ" panose="020B0604030504040204" pitchFamily="50" charset="-128"/>
                <a:ea typeface="メイリオ" panose="020B0604030504040204" pitchFamily="50" charset="-128"/>
              </a:rPr>
              <a:t>時間）のカリキュラムは、行動援護従業者養成研修（</a:t>
            </a:r>
            <a:r>
              <a:rPr lang="en-US" altLang="ja-JP" sz="1200" dirty="0" smtClean="0">
                <a:latin typeface="メイリオ" panose="020B0604030504040204" pitchFamily="50" charset="-128"/>
                <a:ea typeface="メイリオ" panose="020B0604030504040204" pitchFamily="50" charset="-128"/>
              </a:rPr>
              <a:t>20</a:t>
            </a:r>
            <a:r>
              <a:rPr lang="ja-JP" altLang="en-US" sz="1200" dirty="0" smtClean="0">
                <a:latin typeface="メイリオ" panose="020B0604030504040204" pitchFamily="50" charset="-128"/>
                <a:ea typeface="メイリオ" panose="020B0604030504040204" pitchFamily="50" charset="-128"/>
              </a:rPr>
              <a:t>時間）と同等の内容を含むカリキュラム構成とする。</a:t>
            </a: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66181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733032" y="940202"/>
            <a:ext cx="7705725" cy="390525"/>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108000" rtlCol="0" anchor="ctr" anchorCtr="1"/>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観察・予測</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4" name="角丸四角形 3"/>
          <p:cNvSpPr/>
          <p:nvPr/>
        </p:nvSpPr>
        <p:spPr>
          <a:xfrm>
            <a:off x="2914256" y="1475924"/>
            <a:ext cx="5524500" cy="390525"/>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108000" rtlCol="0" anchor="ctr" anchorCtr="1"/>
          <a:lstStyle/>
          <a:p>
            <a:pPr algn="ctr"/>
            <a:r>
              <a:rPr lang="ja-JP" altLang="en-US" sz="1600" dirty="0">
                <a:solidFill>
                  <a:schemeClr val="tx1"/>
                </a:solidFill>
                <a:latin typeface="メイリオ" panose="020B0604030504040204" pitchFamily="50" charset="-128"/>
                <a:ea typeface="メイリオ" panose="020B0604030504040204" pitchFamily="50" charset="-128"/>
              </a:rPr>
              <a:t>生じて</a:t>
            </a:r>
            <a:r>
              <a:rPr lang="ja-JP" altLang="en-US" sz="1600" dirty="0" smtClean="0">
                <a:solidFill>
                  <a:schemeClr val="tx1"/>
                </a:solidFill>
                <a:latin typeface="メイリオ" panose="020B0604030504040204" pitchFamily="50" charset="-128"/>
                <a:ea typeface="メイリオ" panose="020B0604030504040204" pitchFamily="50" charset="-128"/>
              </a:rPr>
              <a:t>いる問題・生じうるリスクを具体的に記す</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2914256" y="2337694"/>
            <a:ext cx="5524500" cy="609601"/>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1600" dirty="0">
                <a:solidFill>
                  <a:schemeClr val="tx1"/>
                </a:solidFill>
                <a:latin typeface="メイリオ" panose="020B0604030504040204" pitchFamily="50" charset="-128"/>
                <a:ea typeface="メイリオ" panose="020B0604030504040204" pitchFamily="50" charset="-128"/>
              </a:rPr>
              <a:t>行動の背景に</a:t>
            </a:r>
            <a:r>
              <a:rPr lang="ja-JP" altLang="en-US" sz="1600" dirty="0" smtClean="0">
                <a:solidFill>
                  <a:schemeClr val="tx1"/>
                </a:solidFill>
                <a:latin typeface="メイリオ" panose="020B0604030504040204" pitchFamily="50" charset="-128"/>
                <a:ea typeface="メイリオ" panose="020B0604030504040204" pitchFamily="50" charset="-128"/>
              </a:rPr>
              <a:t>ある障害特性（生物学的・心理的）を推測し、リストアップする。</a:t>
            </a: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6" name="1 つの角を切り取った四角形 5"/>
          <p:cNvSpPr/>
          <p:nvPr/>
        </p:nvSpPr>
        <p:spPr>
          <a:xfrm>
            <a:off x="2914256" y="2011825"/>
            <a:ext cx="3895725"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600" dirty="0" smtClean="0">
                <a:latin typeface="メイリオ" panose="020B0604030504040204" pitchFamily="50" charset="-128"/>
                <a:ea typeface="メイリオ" panose="020B0604030504040204" pitchFamily="50" charset="-128"/>
              </a:rPr>
              <a:t>①背景の障害特性を推測（氷山モデル）</a:t>
            </a:r>
            <a:endParaRPr lang="ja-JP" altLang="en-US" sz="1600"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2914256" y="3417419"/>
            <a:ext cx="5524500" cy="819151"/>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1600" dirty="0" smtClean="0">
                <a:solidFill>
                  <a:schemeClr val="tx1"/>
                </a:solidFill>
                <a:latin typeface="メイリオ" panose="020B0604030504040204" pitchFamily="50" charset="-128"/>
                <a:ea typeface="メイリオ" panose="020B0604030504040204" pitchFamily="50" charset="-128"/>
              </a:rPr>
              <a:t>リストアップした障害特性を「強み」の表現に変換する。例えば、「同じ手順に過剰に執着する」は「同じ手順を確実にこなす」といった表現に言い換える</a:t>
            </a:r>
            <a:r>
              <a:rPr lang="ja-JP" altLang="en-US" sz="1600" dirty="0">
                <a:solidFill>
                  <a:schemeClr val="tx1"/>
                </a:solidFill>
                <a:latin typeface="メイリオ" panose="020B0604030504040204" pitchFamily="50" charset="-128"/>
                <a:ea typeface="メイリオ" panose="020B0604030504040204" pitchFamily="50" charset="-128"/>
              </a:rPr>
              <a:t>。</a:t>
            </a: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8" name="1 つの角を切り取った四角形 7"/>
          <p:cNvSpPr/>
          <p:nvPr/>
        </p:nvSpPr>
        <p:spPr>
          <a:xfrm>
            <a:off x="2914255" y="3084044"/>
            <a:ext cx="3895725"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600" dirty="0" smtClean="0">
                <a:latin typeface="メイリオ" panose="020B0604030504040204" pitchFamily="50" charset="-128"/>
                <a:ea typeface="メイリオ" panose="020B0604030504040204" pitchFamily="50" charset="-128"/>
              </a:rPr>
              <a:t>②障害</a:t>
            </a:r>
            <a:r>
              <a:rPr lang="ja-JP" altLang="en-US" sz="1600" dirty="0">
                <a:latin typeface="メイリオ" panose="020B0604030504040204" pitchFamily="50" charset="-128"/>
                <a:ea typeface="メイリオ" panose="020B0604030504040204" pitchFamily="50" charset="-128"/>
              </a:rPr>
              <a:t>特性</a:t>
            </a:r>
            <a:r>
              <a:rPr lang="ja-JP" altLang="en-US" sz="1600" dirty="0" smtClean="0">
                <a:latin typeface="メイリオ" panose="020B0604030504040204" pitchFamily="50" charset="-128"/>
                <a:ea typeface="メイリオ" panose="020B0604030504040204" pitchFamily="50" charset="-128"/>
              </a:rPr>
              <a:t>を「強み」の表現に変換</a:t>
            </a:r>
            <a:endParaRPr lang="ja-JP" altLang="en-US" sz="1600" dirty="0">
              <a:latin typeface="メイリオ" panose="020B0604030504040204" pitchFamily="50" charset="-128"/>
              <a:ea typeface="メイリオ" panose="020B0604030504040204" pitchFamily="50" charset="-128"/>
            </a:endParaRPr>
          </a:p>
        </p:txBody>
      </p:sp>
      <p:sp>
        <p:nvSpPr>
          <p:cNvPr id="9" name="正方形/長方形 8"/>
          <p:cNvSpPr/>
          <p:nvPr/>
        </p:nvSpPr>
        <p:spPr>
          <a:xfrm>
            <a:off x="733032" y="4721293"/>
            <a:ext cx="5856304" cy="390526"/>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1600" dirty="0" smtClean="0">
                <a:solidFill>
                  <a:schemeClr val="tx1"/>
                </a:solidFill>
                <a:latin typeface="メイリオ" panose="020B0604030504040204" pitchFamily="50" charset="-128"/>
                <a:ea typeface="メイリオ" panose="020B0604030504040204" pitchFamily="50" charset="-128"/>
              </a:rPr>
              <a:t>他の場面の観察から、リストされていない「強み」を加える。</a:t>
            </a: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10" name="1 つの角を切り取った四角形 9"/>
          <p:cNvSpPr/>
          <p:nvPr/>
        </p:nvSpPr>
        <p:spPr>
          <a:xfrm>
            <a:off x="733032" y="4375249"/>
            <a:ext cx="3895725"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600" dirty="0" smtClean="0">
                <a:latin typeface="メイリオ" panose="020B0604030504040204" pitchFamily="50" charset="-128"/>
                <a:ea typeface="メイリオ" panose="020B0604030504040204" pitchFamily="50" charset="-128"/>
              </a:rPr>
              <a:t>③他</a:t>
            </a:r>
            <a:r>
              <a:rPr lang="ja-JP" altLang="en-US" sz="1600" dirty="0">
                <a:latin typeface="メイリオ" panose="020B0604030504040204" pitchFamily="50" charset="-128"/>
                <a:ea typeface="メイリオ" panose="020B0604030504040204" pitchFamily="50" charset="-128"/>
              </a:rPr>
              <a:t>の</a:t>
            </a:r>
            <a:r>
              <a:rPr lang="ja-JP" altLang="en-US" sz="1600" dirty="0" smtClean="0">
                <a:latin typeface="メイリオ" panose="020B0604030504040204" pitchFamily="50" charset="-128"/>
                <a:ea typeface="メイリオ" panose="020B0604030504040204" pitchFamily="50" charset="-128"/>
              </a:rPr>
              <a:t>場面から「強み」のリスト追加</a:t>
            </a:r>
            <a:endParaRPr lang="ja-JP" altLang="en-US" sz="1600"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733032" y="5582177"/>
            <a:ext cx="5856304" cy="590551"/>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1600" dirty="0" smtClean="0">
                <a:solidFill>
                  <a:schemeClr val="tx1"/>
                </a:solidFill>
                <a:latin typeface="メイリオ" panose="020B0604030504040204" pitchFamily="50" charset="-128"/>
                <a:ea typeface="メイリオ" panose="020B0604030504040204" pitchFamily="50" charset="-128"/>
              </a:rPr>
              <a:t>生じている問題・生じうるリスクのある場面で、「強み」のリストを活かした環境づくり（構造化）の計画を立てる。</a:t>
            </a:r>
            <a:endParaRPr lang="en-US" altLang="ja-JP" sz="1600" dirty="0" smtClean="0">
              <a:solidFill>
                <a:schemeClr val="tx1"/>
              </a:solidFill>
              <a:latin typeface="メイリオ" panose="020B0604030504040204" pitchFamily="50" charset="-128"/>
              <a:ea typeface="メイリオ" panose="020B0604030504040204" pitchFamily="50" charset="-128"/>
            </a:endParaRPr>
          </a:p>
        </p:txBody>
      </p:sp>
      <p:sp>
        <p:nvSpPr>
          <p:cNvPr id="12" name="1 つの角を切り取った四角形 11"/>
          <p:cNvSpPr/>
          <p:nvPr/>
        </p:nvSpPr>
        <p:spPr>
          <a:xfrm>
            <a:off x="733032" y="5248802"/>
            <a:ext cx="3895725" cy="333375"/>
          </a:xfrm>
          <a:prstGeom prst="snip1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600" dirty="0" smtClean="0">
                <a:latin typeface="メイリオ" panose="020B0604030504040204" pitchFamily="50" charset="-128"/>
                <a:ea typeface="メイリオ" panose="020B0604030504040204" pitchFamily="50" charset="-128"/>
              </a:rPr>
              <a:t>④「強み」を活かした新たな環境</a:t>
            </a:r>
            <a:endParaRPr lang="ja-JP" altLang="en-US" sz="1600" dirty="0">
              <a:latin typeface="メイリオ" panose="020B0604030504040204" pitchFamily="50" charset="-128"/>
              <a:ea typeface="メイリオ" panose="020B0604030504040204" pitchFamily="50" charset="-128"/>
            </a:endParaRPr>
          </a:p>
        </p:txBody>
      </p:sp>
      <p:sp>
        <p:nvSpPr>
          <p:cNvPr id="18" name="角丸四角形 17"/>
          <p:cNvSpPr/>
          <p:nvPr/>
        </p:nvSpPr>
        <p:spPr>
          <a:xfrm>
            <a:off x="733031" y="6320012"/>
            <a:ext cx="7705725" cy="390525"/>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108000" rtlCol="0" anchor="ctr" anchorCtr="1"/>
          <a:lstStyle/>
          <a:p>
            <a:pPr algn="ctr"/>
            <a:r>
              <a:rPr lang="ja-JP" altLang="en-US" sz="1600" dirty="0">
                <a:solidFill>
                  <a:schemeClr val="tx1"/>
                </a:solidFill>
                <a:latin typeface="メイリオ" panose="020B0604030504040204" pitchFamily="50" charset="-128"/>
                <a:ea typeface="メイリオ" panose="020B0604030504040204" pitchFamily="50" charset="-128"/>
              </a:rPr>
              <a:t>計画</a:t>
            </a:r>
            <a:r>
              <a:rPr lang="ja-JP" altLang="en-US" sz="1600" dirty="0" smtClean="0">
                <a:solidFill>
                  <a:schemeClr val="tx1"/>
                </a:solidFill>
                <a:latin typeface="メイリオ" panose="020B0604030504040204" pitchFamily="50" charset="-128"/>
                <a:ea typeface="メイリオ" panose="020B0604030504040204" pitchFamily="50" charset="-128"/>
              </a:rPr>
              <a:t>の実施</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20" name="下矢印 19"/>
          <p:cNvSpPr/>
          <p:nvPr/>
        </p:nvSpPr>
        <p:spPr>
          <a:xfrm>
            <a:off x="1780781" y="1330727"/>
            <a:ext cx="304800" cy="3044522"/>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下矢印 24"/>
          <p:cNvSpPr/>
          <p:nvPr/>
        </p:nvSpPr>
        <p:spPr>
          <a:xfrm>
            <a:off x="5371706" y="1337558"/>
            <a:ext cx="304800" cy="13153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5371706" y="1866147"/>
            <a:ext cx="304800" cy="13153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下矢印 26"/>
          <p:cNvSpPr/>
          <p:nvPr/>
        </p:nvSpPr>
        <p:spPr>
          <a:xfrm>
            <a:off x="5371706" y="2950989"/>
            <a:ext cx="304800" cy="13153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下矢印 27"/>
          <p:cNvSpPr/>
          <p:nvPr/>
        </p:nvSpPr>
        <p:spPr>
          <a:xfrm>
            <a:off x="3740869" y="4235801"/>
            <a:ext cx="304800" cy="13153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下矢印 28"/>
          <p:cNvSpPr/>
          <p:nvPr/>
        </p:nvSpPr>
        <p:spPr>
          <a:xfrm>
            <a:off x="2439594" y="5111819"/>
            <a:ext cx="304800" cy="13153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下矢印 29"/>
          <p:cNvSpPr/>
          <p:nvPr/>
        </p:nvSpPr>
        <p:spPr>
          <a:xfrm>
            <a:off x="2439594" y="6172728"/>
            <a:ext cx="304800" cy="13153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タイトル 1"/>
          <p:cNvSpPr txBox="1">
            <a:spLocks/>
          </p:cNvSpPr>
          <p:nvPr/>
        </p:nvSpPr>
        <p:spPr>
          <a:xfrm>
            <a:off x="7938" y="113434"/>
            <a:ext cx="9136061" cy="531813"/>
          </a:xfrm>
          <a:prstGeom prst="rect">
            <a:avLst/>
          </a:prstGeom>
        </p:spPr>
        <p:txBody>
          <a:bodyPr rtlCol="0"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ja-JP" altLang="en-US" sz="3200" dirty="0">
                <a:solidFill>
                  <a:schemeClr val="tx1">
                    <a:lumMod val="85000"/>
                    <a:lumOff val="15000"/>
                  </a:schemeClr>
                </a:solidFill>
                <a:latin typeface="メイリオ" pitchFamily="50" charset="-128"/>
                <a:ea typeface="メイリオ" pitchFamily="50" charset="-128"/>
                <a:cs typeface="メイリオ" pitchFamily="50" charset="-128"/>
              </a:rPr>
              <a:t>実践</a:t>
            </a:r>
            <a:r>
              <a:rPr lang="ja-JP" altLang="en-US" sz="3200" dirty="0" smtClean="0">
                <a:solidFill>
                  <a:schemeClr val="tx1">
                    <a:lumMod val="85000"/>
                    <a:lumOff val="15000"/>
                  </a:schemeClr>
                </a:solidFill>
                <a:latin typeface="メイリオ" pitchFamily="50" charset="-128"/>
                <a:ea typeface="メイリオ" pitchFamily="50" charset="-128"/>
                <a:cs typeface="メイリオ" pitchFamily="50" charset="-128"/>
              </a:rPr>
              <a:t>研修の演習の主題：４つのプロセス</a:t>
            </a:r>
            <a:endParaRPr lang="ja-JP" altLang="en-US" sz="3200" dirty="0">
              <a:solidFill>
                <a:schemeClr val="tx1">
                  <a:lumMod val="85000"/>
                  <a:lumOff val="15000"/>
                </a:schemeClr>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485646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2608</TotalTime>
  <Words>3676</Words>
  <Application>Microsoft Office PowerPoint</Application>
  <PresentationFormat>画面に合わせる (4:3)</PresentationFormat>
  <Paragraphs>468</Paragraphs>
  <Slides>25</Slides>
  <Notes>19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25</vt:i4>
      </vt:variant>
    </vt:vector>
  </HeadingPairs>
  <TitlesOfParts>
    <vt:vector size="32" baseType="lpstr">
      <vt:lpstr>ＭＳ Ｐゴシック</vt:lpstr>
      <vt:lpstr>メイリオ</vt:lpstr>
      <vt:lpstr>Arial</vt:lpstr>
      <vt:lpstr>Calibri</vt:lpstr>
      <vt:lpstr>Calibri Light</vt:lpstr>
      <vt:lpstr>Wingdings</vt:lpstr>
      <vt:lpstr>Office テーマ</vt:lpstr>
      <vt:lpstr>PowerPoint プレゼンテーション</vt:lpstr>
      <vt:lpstr>強度行動障害に対する適切な支援の整理</vt:lpstr>
      <vt:lpstr>強度行動障害支援者養成研修に求められること</vt:lpstr>
      <vt:lpstr>PowerPoint プレゼンテーション</vt:lpstr>
      <vt:lpstr>PowerPoint プレゼンテーション</vt:lpstr>
      <vt:lpstr>強度行動障害支援者養成研修のシンプルなモデル</vt:lpstr>
      <vt:lpstr>強度行動障害支援者養成研修に求められること</vt:lpstr>
      <vt:lpstr>PowerPoint プレゼンテーション</vt:lpstr>
      <vt:lpstr>PowerPoint プレゼンテーション</vt:lpstr>
      <vt:lpstr>１．強度行動障害支援者養成研修のスキーム 　　（まとめ）</vt:lpstr>
      <vt:lpstr>２．研修のターゲットとする強度行動障害の分析</vt:lpstr>
      <vt:lpstr>行動障害のイメージは多様（近隣領域）</vt:lpstr>
      <vt:lpstr>強度行動障害と近隣領域</vt:lpstr>
      <vt:lpstr>近隣領域を除いても専門機関で多様なイメージ</vt:lpstr>
      <vt:lpstr>強度行動障害支援のノウハウを蓄積するには</vt:lpstr>
      <vt:lpstr>２．研修のターゲットとする強度行動障害の分析 　（まとめ）</vt:lpstr>
      <vt:lpstr>PowerPoint プレゼンテーション</vt:lpstr>
      <vt:lpstr>強度行動障害研究の経過を整理①</vt:lpstr>
      <vt:lpstr>強度行動障害研究の経過を整理②</vt:lpstr>
      <vt:lpstr>強度行動障害研究の経過を整理③</vt:lpstr>
      <vt:lpstr>強度行動障害支援技法のコンセンサス①</vt:lpstr>
      <vt:lpstr>強度行動障害支援技法のコンセンサス②</vt:lpstr>
      <vt:lpstr>強度行動障害支援技法のコンセンサス③</vt:lpstr>
      <vt:lpstr>大切なキーワード　『構造化』</vt:lpstr>
      <vt:lpstr>３．強度行動障害の経過を整理（まとめ）</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その人に必要な“適切な支援”とは？  強度行動障害・自閉症スペクトラム支援の 在り方を考えよう</dc:title>
  <dc:creator>志賀利一</dc:creator>
  <cp:lastModifiedBy>pc83</cp:lastModifiedBy>
  <cp:revision>137</cp:revision>
  <cp:lastPrinted>2014-10-02T04:52:19Z</cp:lastPrinted>
  <dcterms:created xsi:type="dcterms:W3CDTF">2014-06-27T01:04:40Z</dcterms:created>
  <dcterms:modified xsi:type="dcterms:W3CDTF">2014-10-12T08:14:00Z</dcterms:modified>
</cp:coreProperties>
</file>