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61" r:id="rId1"/>
  </p:sldMasterIdLst>
  <p:notesMasterIdLst>
    <p:notesMasterId r:id="rId9"/>
  </p:notesMasterIdLst>
  <p:handoutMasterIdLst>
    <p:handoutMasterId r:id="rId10"/>
  </p:handoutMasterIdLst>
  <p:sldIdLst>
    <p:sldId id="338" r:id="rId2"/>
    <p:sldId id="279" r:id="rId3"/>
    <p:sldId id="383" r:id="rId4"/>
    <p:sldId id="341" r:id="rId5"/>
    <p:sldId id="382" r:id="rId6"/>
    <p:sldId id="352" r:id="rId7"/>
    <p:sldId id="38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59FBC06-7E0B-4C28-8947-68FEF649E878}">
          <p14:sldIdLst>
            <p14:sldId id="338"/>
            <p14:sldId id="279"/>
            <p14:sldId id="383"/>
            <p14:sldId id="341"/>
            <p14:sldId id="382"/>
            <p14:sldId id="352"/>
            <p14:sldId id="384"/>
          </p14:sldIdLst>
        </p14:section>
        <p14:section name="タイトルなしのセクション" id="{18F7B91E-6918-49CE-9525-84DFD167BEE7}">
          <p14:sldIdLst/>
        </p14:section>
        <p14:section name="タイトルなしのセクション" id="{0358AC08-62A7-4842-9ECA-F1C33C1F7A21}">
          <p14:sldIdLst/>
        </p14:section>
      </p14:sectionLst>
    </p:ext>
    <p:ext uri="{EFAFB233-063F-42B5-8137-9DF3F51BA10A}">
      <p15:sldGuideLst xmlns:p15="http://schemas.microsoft.com/office/powerpoint/2012/main">
        <p15:guide id="2" userDrawn="1">
          <p15:clr>
            <a:srgbClr val="A4A3A4"/>
          </p15:clr>
        </p15:guide>
        <p15:guide id="3" orient="horz" pos="216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kuriha" initials="k" lastIdx="0" clrIdx="0">
    <p:extLst>
      <p:ext uri="{19B8F6BF-5375-455C-9EA6-DF929625EA0E}">
        <p15:presenceInfo xmlns:p15="http://schemas.microsoft.com/office/powerpoint/2012/main" userId="kokuriha" providerId="None"/>
      </p:ext>
    </p:extLst>
  </p:cmAuthor>
  <p:cmAuthor id="2" name="KRC-PCRSS082" initials="A" lastIdx="4" clrIdx="1">
    <p:extLst>
      <p:ext uri="{19B8F6BF-5375-455C-9EA6-DF929625EA0E}">
        <p15:presenceInfo xmlns:p15="http://schemas.microsoft.com/office/powerpoint/2012/main" userId="KRC-PCRSS082" providerId="None"/>
      </p:ext>
    </p:extLst>
  </p:cmAuthor>
  <p:cmAuthor id="3" name="KRC-PCRSS083" initials="A" lastIdx="2" clrIdx="2">
    <p:extLst>
      <p:ext uri="{19B8F6BF-5375-455C-9EA6-DF929625EA0E}">
        <p15:presenceInfo xmlns:p15="http://schemas.microsoft.com/office/powerpoint/2012/main" userId="KRC-PCRSS083" providerId="None"/>
      </p:ext>
    </p:extLst>
  </p:cmAuthor>
  <p:cmAuthor id="4" name="Administrator" initials="A" lastIdx="2" clrIdx="3">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B9EC36-FBF7-49C5-8C3E-B75B426CFA15}" v="1" dt="2024-02-16T08:03:42.08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160" autoAdjust="0"/>
  </p:normalViewPr>
  <p:slideViewPr>
    <p:cSldViewPr>
      <p:cViewPr varScale="1">
        <p:scale>
          <a:sx n="58" d="100"/>
          <a:sy n="58" d="100"/>
        </p:scale>
        <p:origin x="1171" y="62"/>
      </p:cViewPr>
      <p:guideLst>
        <p:guide/>
        <p:guide orient="horz"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07"/>
    </p:cViewPr>
  </p:sorterViewPr>
  <p:notesViewPr>
    <p:cSldViewPr>
      <p:cViewPr varScale="1">
        <p:scale>
          <a:sx n="59" d="100"/>
          <a:sy n="59" d="100"/>
        </p:scale>
        <p:origin x="3307"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前野 崇(maeno-takashi.6c4)" userId="0cd23809-b0be-47ab-aff6-2c9c5280cc95" providerId="ADAL" clId="{20B9EC36-FBF7-49C5-8C3E-B75B426CFA15}"/>
    <pc:docChg chg="modSld">
      <pc:chgData name="前野 崇(maeno-takashi.6c4)" userId="0cd23809-b0be-47ab-aff6-2c9c5280cc95" providerId="ADAL" clId="{20B9EC36-FBF7-49C5-8C3E-B75B426CFA15}" dt="2024-02-16T08:03:56.914" v="0" actId="1076"/>
      <pc:docMkLst>
        <pc:docMk/>
      </pc:docMkLst>
      <pc:sldChg chg="modSp mod">
        <pc:chgData name="前野 崇(maeno-takashi.6c4)" userId="0cd23809-b0be-47ab-aff6-2c9c5280cc95" providerId="ADAL" clId="{20B9EC36-FBF7-49C5-8C3E-B75B426CFA15}" dt="2024-02-16T08:03:56.914" v="0" actId="1076"/>
        <pc:sldMkLst>
          <pc:docMk/>
          <pc:sldMk cId="3467301488" sldId="352"/>
        </pc:sldMkLst>
        <pc:spChg chg="mod">
          <ac:chgData name="前野 崇(maeno-takashi.6c4)" userId="0cd23809-b0be-47ab-aff6-2c9c5280cc95" providerId="ADAL" clId="{20B9EC36-FBF7-49C5-8C3E-B75B426CFA15}" dt="2024-02-16T08:03:56.914" v="0" actId="1076"/>
          <ac:spMkLst>
            <pc:docMk/>
            <pc:sldMk cId="3467301488" sldId="352"/>
            <ac:spMk id="4" creationId="{79D05068-D14B-F80F-6E9E-1F56A344698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2236" tIns="46118" rIns="92236" bIns="46118" rtlCol="0"/>
          <a:lstStyle>
            <a:lvl1pPr algn="r">
              <a:defRPr sz="1200"/>
            </a:lvl1pPr>
          </a:lstStyle>
          <a:p>
            <a:fld id="{695005DB-A26B-47F7-A947-05B1508D4531}" type="datetimeFigureOut">
              <a:rPr kumimoji="1" lang="ja-JP" altLang="en-US" smtClean="0"/>
              <a:t>2024/2/16</a:t>
            </a:fld>
            <a:endParaRPr kumimoji="1" lang="ja-JP" altLang="en-US"/>
          </a:p>
        </p:txBody>
      </p:sp>
      <p:sp>
        <p:nvSpPr>
          <p:cNvPr id="4" name="フッター プレースホルダー 3"/>
          <p:cNvSpPr>
            <a:spLocks noGrp="1"/>
          </p:cNvSpPr>
          <p:nvPr>
            <p:ph type="ftr" sz="quarter" idx="2"/>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2236" tIns="46118" rIns="92236" bIns="46118" rtlCol="0" anchor="b"/>
          <a:lstStyle>
            <a:lvl1pPr algn="r">
              <a:defRPr sz="1200"/>
            </a:lvl1pPr>
          </a:lstStyle>
          <a:p>
            <a:fld id="{D2D67052-F3CD-4561-A29C-1D81E07F6C0B}" type="slidenum">
              <a:rPr kumimoji="1" lang="ja-JP" altLang="en-US" smtClean="0"/>
              <a:t>‹#›</a:t>
            </a:fld>
            <a:endParaRPr kumimoji="1" lang="ja-JP" altLang="en-US"/>
          </a:p>
        </p:txBody>
      </p:sp>
    </p:spTree>
    <p:extLst>
      <p:ext uri="{BB962C8B-B14F-4D97-AF65-F5344CB8AC3E}">
        <p14:creationId xmlns:p14="http://schemas.microsoft.com/office/powerpoint/2010/main" val="3694573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2236" tIns="46118" rIns="92236" bIns="46118" rtlCol="0"/>
          <a:lstStyle>
            <a:lvl1pPr algn="r">
              <a:defRPr sz="1200"/>
            </a:lvl1pPr>
          </a:lstStyle>
          <a:p>
            <a:fld id="{B85CEC7A-8593-4B15-9B6C-E11D1E200185}" type="datetimeFigureOut">
              <a:rPr kumimoji="1" lang="ja-JP" altLang="en-US" smtClean="0"/>
              <a:t>2024/2/16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2236" tIns="46118" rIns="92236" bIns="46118" rtlCol="0" anchor="b"/>
          <a:lstStyle>
            <a:lvl1pPr algn="r">
              <a:defRPr sz="1200"/>
            </a:lvl1pPr>
          </a:lstStyle>
          <a:p>
            <a:fld id="{F3D7336A-6708-405F-AAC7-478CEBF77F0F}" type="slidenum">
              <a:rPr kumimoji="1" lang="ja-JP" altLang="en-US" smtClean="0"/>
              <a:t>‹#›</a:t>
            </a:fld>
            <a:endParaRPr kumimoji="1" lang="ja-JP" altLang="en-US"/>
          </a:p>
        </p:txBody>
      </p:sp>
    </p:spTree>
    <p:extLst>
      <p:ext uri="{BB962C8B-B14F-4D97-AF65-F5344CB8AC3E}">
        <p14:creationId xmlns:p14="http://schemas.microsoft.com/office/powerpoint/2010/main" val="19844049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96988"/>
            <a:ext cx="4470400" cy="3352800"/>
          </a:xfrm>
        </p:spPr>
      </p:sp>
      <p:sp>
        <p:nvSpPr>
          <p:cNvPr id="3" name="ノート プレースホルダー 2"/>
          <p:cNvSpPr>
            <a:spLocks noGrp="1"/>
          </p:cNvSpPr>
          <p:nvPr>
            <p:ph type="body" idx="1"/>
          </p:nvPr>
        </p:nvSpPr>
        <p:spPr/>
        <p:txBody>
          <a:bodyPr/>
          <a:lstStyle/>
          <a:p>
            <a:endParaRPr kumimoji="1" lang="en-US" altLang="ja-JP" sz="11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F3D7336A-6708-405F-AAC7-478CEBF77F0F}" type="slidenum">
              <a:rPr kumimoji="1" lang="ja-JP" altLang="en-US" smtClean="0"/>
              <a:t>1</a:t>
            </a:fld>
            <a:endParaRPr kumimoji="1" lang="ja-JP" altLang="en-US"/>
          </a:p>
        </p:txBody>
      </p:sp>
    </p:spTree>
    <p:extLst>
      <p:ext uri="{BB962C8B-B14F-4D97-AF65-F5344CB8AC3E}">
        <p14:creationId xmlns:p14="http://schemas.microsoft.com/office/powerpoint/2010/main" val="930341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D7336A-6708-405F-AAC7-478CEBF77F0F}" type="slidenum">
              <a:rPr kumimoji="1" lang="ja-JP" altLang="en-US" smtClean="0"/>
              <a:t>2</a:t>
            </a:fld>
            <a:endParaRPr kumimoji="1" lang="ja-JP" altLang="en-US"/>
          </a:p>
        </p:txBody>
      </p:sp>
    </p:spTree>
    <p:extLst>
      <p:ext uri="{BB962C8B-B14F-4D97-AF65-F5344CB8AC3E}">
        <p14:creationId xmlns:p14="http://schemas.microsoft.com/office/powerpoint/2010/main" val="3994242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D7336A-6708-405F-AAC7-478CEBF77F0F}" type="slidenum">
              <a:rPr kumimoji="1" lang="ja-JP" altLang="en-US" smtClean="0"/>
              <a:t>3</a:t>
            </a:fld>
            <a:endParaRPr kumimoji="1" lang="ja-JP" altLang="en-US"/>
          </a:p>
        </p:txBody>
      </p:sp>
    </p:spTree>
    <p:extLst>
      <p:ext uri="{BB962C8B-B14F-4D97-AF65-F5344CB8AC3E}">
        <p14:creationId xmlns:p14="http://schemas.microsoft.com/office/powerpoint/2010/main" val="2448019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7336A-6708-405F-AAC7-478CEBF77F0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82810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3D7336A-6708-405F-AAC7-478CEBF77F0F}" type="slidenum">
              <a:rPr kumimoji="1" lang="ja-JP" altLang="en-US" smtClean="0"/>
              <a:t>5</a:t>
            </a:fld>
            <a:endParaRPr kumimoji="1" lang="ja-JP" altLang="en-US"/>
          </a:p>
        </p:txBody>
      </p:sp>
    </p:spTree>
    <p:extLst>
      <p:ext uri="{BB962C8B-B14F-4D97-AF65-F5344CB8AC3E}">
        <p14:creationId xmlns:p14="http://schemas.microsoft.com/office/powerpoint/2010/main" val="94608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D7336A-6708-405F-AAC7-478CEBF77F0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95829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785B5F-237D-42D5-A346-9359BDEA788C}"/>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429C73-8C11-4BC4-9815-E51026EDF0D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D8347AE-0234-4E46-B986-E3F7B43023EB}"/>
              </a:ext>
            </a:extLst>
          </p:cNvPr>
          <p:cNvSpPr>
            <a:spLocks noGrp="1"/>
          </p:cNvSpPr>
          <p:nvPr>
            <p:ph type="dt" sz="half" idx="10"/>
          </p:nvPr>
        </p:nvSpPr>
        <p:spPr/>
        <p:txBody>
          <a:bodyPr/>
          <a:lstStyle/>
          <a:p>
            <a:fld id="{E57D514F-64CC-4ACB-9A10-34A795EF1DEA}"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54C25AD5-3C6A-42CF-AE67-FF2A0EB52C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7C1438-0211-44C2-AC7D-03892A8A6AD7}"/>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283689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9B9A4A-7331-4617-B2C6-8F8C8DD007D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9A45BB1-B997-4A6C-A903-75D826CF32F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391E6A-CE48-43C0-BC5B-2D7F2886626B}"/>
              </a:ext>
            </a:extLst>
          </p:cNvPr>
          <p:cNvSpPr>
            <a:spLocks noGrp="1"/>
          </p:cNvSpPr>
          <p:nvPr>
            <p:ph type="dt" sz="half" idx="10"/>
          </p:nvPr>
        </p:nvSpPr>
        <p:spPr/>
        <p:txBody>
          <a:bodyPr/>
          <a:lstStyle/>
          <a:p>
            <a:fld id="{8202B27C-412A-48E8-8017-B40C765A7CB5}"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4729C81B-8EC1-4ACE-8407-FB81A18D7D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194FBF-24D4-4483-A13C-F40A53C23569}"/>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413319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80074AD-912B-4834-83A1-4BC8638E8906}"/>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01C0A1-381A-48A1-BA74-428B64B87E9A}"/>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2DFD654-CBBD-4A17-9D7C-9D78A29C7305}"/>
              </a:ext>
            </a:extLst>
          </p:cNvPr>
          <p:cNvSpPr>
            <a:spLocks noGrp="1"/>
          </p:cNvSpPr>
          <p:nvPr>
            <p:ph type="dt" sz="half" idx="10"/>
          </p:nvPr>
        </p:nvSpPr>
        <p:spPr/>
        <p:txBody>
          <a:bodyPr/>
          <a:lstStyle/>
          <a:p>
            <a:fld id="{F3FB7F4A-BCCB-47D3-AD2D-A0A36D67421D}"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B21164EB-39D5-4315-AFB5-5D7BE7E8D97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2304EBB-21B0-4214-B67C-C5173E136397}"/>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95644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CF17FA-EBEC-4474-AB03-0C8A5E108FC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22A452D-6945-49E8-B0E3-A8F1A6001C6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AEAD10-4835-4468-9477-6626EA8BC570}"/>
              </a:ext>
            </a:extLst>
          </p:cNvPr>
          <p:cNvSpPr>
            <a:spLocks noGrp="1"/>
          </p:cNvSpPr>
          <p:nvPr>
            <p:ph type="dt" sz="half" idx="10"/>
          </p:nvPr>
        </p:nvSpPr>
        <p:spPr/>
        <p:txBody>
          <a:bodyPr/>
          <a:lstStyle/>
          <a:p>
            <a:fld id="{20978BB8-C1F6-4660-AA33-AB692B74C0C6}"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C60DE088-F452-43C5-B0A9-8DA8F44D952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9904B7C-F6FC-483F-B448-FBC301462DC0}"/>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19942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F8BFDD-D66E-4499-8F8B-833B2989CA99}"/>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ED194E-D4E6-4682-BBCE-A28529FE2E6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666A1BE-E2E4-4DF3-8569-35D58062660B}"/>
              </a:ext>
            </a:extLst>
          </p:cNvPr>
          <p:cNvSpPr>
            <a:spLocks noGrp="1"/>
          </p:cNvSpPr>
          <p:nvPr>
            <p:ph type="dt" sz="half" idx="10"/>
          </p:nvPr>
        </p:nvSpPr>
        <p:spPr/>
        <p:txBody>
          <a:bodyPr/>
          <a:lstStyle/>
          <a:p>
            <a:fld id="{9D35C6F5-DBF5-4453-A2EE-73C0C411FC22}"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2BDF1B05-4420-45AC-9E03-A5EC446B18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CA6B9A0-5404-4368-AB21-862EDA8C29ED}"/>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282605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AA0E67-C8A4-4CF3-8DA5-FCD29E7417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E4E5A91-DB69-4230-9A74-4959250B94DE}"/>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7AF0612-4EF6-4CC0-9BD6-66299B33C19E}"/>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08AC800-60D9-4B5F-943A-28C7CCEA37BE}"/>
              </a:ext>
            </a:extLst>
          </p:cNvPr>
          <p:cNvSpPr>
            <a:spLocks noGrp="1"/>
          </p:cNvSpPr>
          <p:nvPr>
            <p:ph type="dt" sz="half" idx="10"/>
          </p:nvPr>
        </p:nvSpPr>
        <p:spPr/>
        <p:txBody>
          <a:bodyPr/>
          <a:lstStyle/>
          <a:p>
            <a:fld id="{7E820EC8-8A4D-46A4-B324-3FE594617BE8}" type="datetime1">
              <a:rPr kumimoji="1" lang="ja-JP" altLang="en-US" smtClean="0"/>
              <a:t>2024/2/16</a:t>
            </a:fld>
            <a:endParaRPr kumimoji="1" lang="ja-JP" altLang="en-US"/>
          </a:p>
        </p:txBody>
      </p:sp>
      <p:sp>
        <p:nvSpPr>
          <p:cNvPr id="6" name="フッター プレースホルダー 5">
            <a:extLst>
              <a:ext uri="{FF2B5EF4-FFF2-40B4-BE49-F238E27FC236}">
                <a16:creationId xmlns:a16="http://schemas.microsoft.com/office/drawing/2014/main" id="{0EE5BEFF-4E38-4878-98BE-6F2B16A357A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2256CE9-EF27-45FF-8DA5-7BE80C9A675A}"/>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261398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7D9A35-11D8-4F05-9FF2-8A5B53189FF1}"/>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5A6F501-6608-48FA-B585-98C257F41A6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42F34EC-CCEE-40A6-B077-445A286927BE}"/>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51A3081-B2A7-46FB-955D-B5A6661075E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8B38E39-5316-4138-BA53-E3457AB9C680}"/>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24E17B8-EE0A-4BA3-AF50-6E0DA7ABE796}"/>
              </a:ext>
            </a:extLst>
          </p:cNvPr>
          <p:cNvSpPr>
            <a:spLocks noGrp="1"/>
          </p:cNvSpPr>
          <p:nvPr>
            <p:ph type="dt" sz="half" idx="10"/>
          </p:nvPr>
        </p:nvSpPr>
        <p:spPr/>
        <p:txBody>
          <a:bodyPr/>
          <a:lstStyle/>
          <a:p>
            <a:fld id="{C46B3EDE-7700-476E-8A68-16A338AC2E06}" type="datetime1">
              <a:rPr kumimoji="1" lang="ja-JP" altLang="en-US" smtClean="0"/>
              <a:t>2024/2/16</a:t>
            </a:fld>
            <a:endParaRPr kumimoji="1" lang="ja-JP" altLang="en-US"/>
          </a:p>
        </p:txBody>
      </p:sp>
      <p:sp>
        <p:nvSpPr>
          <p:cNvPr id="8" name="フッター プレースホルダー 7">
            <a:extLst>
              <a:ext uri="{FF2B5EF4-FFF2-40B4-BE49-F238E27FC236}">
                <a16:creationId xmlns:a16="http://schemas.microsoft.com/office/drawing/2014/main" id="{39C10F11-0BF8-42E2-93A7-CBA826E6561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CE1E907D-C782-44D0-8983-A79327514496}"/>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329992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5FEA8C-3BC3-4A0A-A965-C5C6CE952CB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4759668-B2F1-4981-9FA0-B6A00679F917}"/>
              </a:ext>
            </a:extLst>
          </p:cNvPr>
          <p:cNvSpPr>
            <a:spLocks noGrp="1"/>
          </p:cNvSpPr>
          <p:nvPr>
            <p:ph type="dt" sz="half" idx="10"/>
          </p:nvPr>
        </p:nvSpPr>
        <p:spPr/>
        <p:txBody>
          <a:bodyPr/>
          <a:lstStyle/>
          <a:p>
            <a:fld id="{130E0618-107E-4397-AC29-DEE7E7C01F2A}" type="datetime1">
              <a:rPr kumimoji="1" lang="ja-JP" altLang="en-US" smtClean="0"/>
              <a:t>2024/2/16</a:t>
            </a:fld>
            <a:endParaRPr kumimoji="1" lang="ja-JP" altLang="en-US"/>
          </a:p>
        </p:txBody>
      </p:sp>
      <p:sp>
        <p:nvSpPr>
          <p:cNvPr id="4" name="フッター プレースホルダー 3">
            <a:extLst>
              <a:ext uri="{FF2B5EF4-FFF2-40B4-BE49-F238E27FC236}">
                <a16:creationId xmlns:a16="http://schemas.microsoft.com/office/drawing/2014/main" id="{5F518158-DB73-476D-A3B9-BE6276180DD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5BD99AC-4640-4077-AE8A-AC23FA5A251F}"/>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1132403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BC3A246-4D80-4503-80AA-D1D2E8B3F69F}"/>
              </a:ext>
            </a:extLst>
          </p:cNvPr>
          <p:cNvSpPr>
            <a:spLocks noGrp="1"/>
          </p:cNvSpPr>
          <p:nvPr>
            <p:ph type="dt" sz="half" idx="10"/>
          </p:nvPr>
        </p:nvSpPr>
        <p:spPr/>
        <p:txBody>
          <a:bodyPr/>
          <a:lstStyle/>
          <a:p>
            <a:fld id="{9086EB9D-2C6E-48B3-8BD7-7D49E5D322FB}" type="datetime1">
              <a:rPr kumimoji="1" lang="ja-JP" altLang="en-US" smtClean="0"/>
              <a:t>2024/2/16</a:t>
            </a:fld>
            <a:endParaRPr kumimoji="1" lang="ja-JP" altLang="en-US"/>
          </a:p>
        </p:txBody>
      </p:sp>
      <p:sp>
        <p:nvSpPr>
          <p:cNvPr id="3" name="フッター プレースホルダー 2">
            <a:extLst>
              <a:ext uri="{FF2B5EF4-FFF2-40B4-BE49-F238E27FC236}">
                <a16:creationId xmlns:a16="http://schemas.microsoft.com/office/drawing/2014/main" id="{5158C3E1-74F7-40C4-B05F-A888FEE0B3E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E80BE51-02F3-4819-9F7F-7816D49FD8F9}"/>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75037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2BD524-D195-4ACC-983C-4ACCCBF4A689}"/>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3B92EE-82AC-4EAE-AD5B-43E1DC5AF42B}"/>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BEEE905-FD77-41FE-B368-7F7C1E449DE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E206F48-0F32-4DFF-B518-B7BCAE7ECD35}"/>
              </a:ext>
            </a:extLst>
          </p:cNvPr>
          <p:cNvSpPr>
            <a:spLocks noGrp="1"/>
          </p:cNvSpPr>
          <p:nvPr>
            <p:ph type="dt" sz="half" idx="10"/>
          </p:nvPr>
        </p:nvSpPr>
        <p:spPr/>
        <p:txBody>
          <a:bodyPr/>
          <a:lstStyle/>
          <a:p>
            <a:fld id="{2B9D36D9-A208-4B1F-9FEA-9FC25424BAAD}" type="datetime1">
              <a:rPr kumimoji="1" lang="ja-JP" altLang="en-US" smtClean="0"/>
              <a:t>2024/2/16</a:t>
            </a:fld>
            <a:endParaRPr kumimoji="1" lang="ja-JP" altLang="en-US"/>
          </a:p>
        </p:txBody>
      </p:sp>
      <p:sp>
        <p:nvSpPr>
          <p:cNvPr id="6" name="フッター プレースホルダー 5">
            <a:extLst>
              <a:ext uri="{FF2B5EF4-FFF2-40B4-BE49-F238E27FC236}">
                <a16:creationId xmlns:a16="http://schemas.microsoft.com/office/drawing/2014/main" id="{0D72E503-60D2-4335-9BD1-69190276FE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126029B-3A04-4068-A150-10C7FC5E088E}"/>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262097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AC2CF2-32F7-4849-B99D-D878CD43F46C}"/>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3570E2F-850D-4663-B5DD-24D53553F0B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54083AE4-FCE9-403D-B4E7-910D5961BCD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8562A18-3FF8-4581-ABE5-9B9EDFBC395D}"/>
              </a:ext>
            </a:extLst>
          </p:cNvPr>
          <p:cNvSpPr>
            <a:spLocks noGrp="1"/>
          </p:cNvSpPr>
          <p:nvPr>
            <p:ph type="dt" sz="half" idx="10"/>
          </p:nvPr>
        </p:nvSpPr>
        <p:spPr/>
        <p:txBody>
          <a:bodyPr/>
          <a:lstStyle/>
          <a:p>
            <a:fld id="{6C080AF5-BE5A-4F1E-A0F6-B7BA118AD064}" type="datetime1">
              <a:rPr kumimoji="1" lang="ja-JP" altLang="en-US" smtClean="0"/>
              <a:t>2024/2/16</a:t>
            </a:fld>
            <a:endParaRPr kumimoji="1" lang="ja-JP" altLang="en-US"/>
          </a:p>
        </p:txBody>
      </p:sp>
      <p:sp>
        <p:nvSpPr>
          <p:cNvPr id="6" name="フッター プレースホルダー 5">
            <a:extLst>
              <a:ext uri="{FF2B5EF4-FFF2-40B4-BE49-F238E27FC236}">
                <a16:creationId xmlns:a16="http://schemas.microsoft.com/office/drawing/2014/main" id="{BD9134B8-4F75-472E-9725-E71BB6C043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1B3BD68-6538-42A1-83CF-19F1D4B3A6B8}"/>
              </a:ext>
            </a:extLst>
          </p:cNvPr>
          <p:cNvSpPr>
            <a:spLocks noGrp="1"/>
          </p:cNvSpPr>
          <p:nvPr>
            <p:ph type="sldNum" sz="quarter" idx="12"/>
          </p:nvPr>
        </p:nvSpPr>
        <p:spPr/>
        <p:txBody>
          <a:body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126771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F47AB81-619F-4AB5-A5B6-1FC126A88E1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44454F9-0EA4-4482-BF05-ECCC911A349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9AED4DD-B492-493F-A980-D26778D915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CE317F4-7AF1-4F10-9051-4A061F369CD3}" type="datetime1">
              <a:rPr kumimoji="1" lang="ja-JP" altLang="en-US" smtClean="0"/>
              <a:t>2024/2/16</a:t>
            </a:fld>
            <a:endParaRPr kumimoji="1" lang="ja-JP" altLang="en-US"/>
          </a:p>
        </p:txBody>
      </p:sp>
      <p:sp>
        <p:nvSpPr>
          <p:cNvPr id="5" name="フッター プレースホルダー 4">
            <a:extLst>
              <a:ext uri="{FF2B5EF4-FFF2-40B4-BE49-F238E27FC236}">
                <a16:creationId xmlns:a16="http://schemas.microsoft.com/office/drawing/2014/main" id="{41BBF468-FAC7-40B0-8963-F5B70C9073E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5131CE7-9731-49FE-834A-45F59DC4E5E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0CAA4E-5157-4C59-A540-0761CB458312}" type="slidenum">
              <a:rPr kumimoji="1" lang="ja-JP" altLang="en-US" smtClean="0"/>
              <a:t>‹#›</a:t>
            </a:fld>
            <a:endParaRPr kumimoji="1" lang="ja-JP" altLang="en-US"/>
          </a:p>
        </p:txBody>
      </p:sp>
    </p:spTree>
    <p:extLst>
      <p:ext uri="{BB962C8B-B14F-4D97-AF65-F5344CB8AC3E}">
        <p14:creationId xmlns:p14="http://schemas.microsoft.com/office/powerpoint/2010/main" val="3122512627"/>
      </p:ext>
    </p:extLst>
  </p:cSld>
  <p:clrMap bg1="lt1" tx1="dk1" bg2="lt2" tx2="dk2" accent1="accent1" accent2="accent2" accent3="accent3" accent4="accent4" accent5="accent5" accent6="accent6" hlink="hlink" folHlink="folHlink"/>
  <p:sldLayoutIdLst>
    <p:sldLayoutId id="2147485062" r:id="rId1"/>
    <p:sldLayoutId id="2147485063" r:id="rId2"/>
    <p:sldLayoutId id="2147485064" r:id="rId3"/>
    <p:sldLayoutId id="2147485065" r:id="rId4"/>
    <p:sldLayoutId id="2147485066" r:id="rId5"/>
    <p:sldLayoutId id="2147485067" r:id="rId6"/>
    <p:sldLayoutId id="2147485068" r:id="rId7"/>
    <p:sldLayoutId id="2147485069" r:id="rId8"/>
    <p:sldLayoutId id="2147485070" r:id="rId9"/>
    <p:sldLayoutId id="2147485071" r:id="rId10"/>
    <p:sldLayoutId id="2147485072"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99A2A-605B-4573-ACFC-C7247EA807AA}"/>
              </a:ext>
            </a:extLst>
          </p:cNvPr>
          <p:cNvSpPr>
            <a:spLocks noGrp="1"/>
          </p:cNvSpPr>
          <p:nvPr>
            <p:ph type="ctrTitle"/>
          </p:nvPr>
        </p:nvSpPr>
        <p:spPr>
          <a:xfrm>
            <a:off x="2699792" y="188640"/>
            <a:ext cx="3600400" cy="914737"/>
          </a:xfrm>
        </p:spPr>
        <p:txBody>
          <a:bodyPr>
            <a:noAutofit/>
          </a:bodyPr>
          <a:lstStyle/>
          <a:p>
            <a:r>
              <a:rPr lang="ja-JP" altLang="en-US" sz="4400" b="1" dirty="0">
                <a:solidFill>
                  <a:schemeClr val="tx1"/>
                </a:solidFill>
                <a:latin typeface="HG丸ｺﾞｼｯｸM-PRO" panose="020F0600000000000000" pitchFamily="50" charset="-128"/>
                <a:ea typeface="HG丸ｺﾞｼｯｸM-PRO" panose="020F0600000000000000" pitchFamily="50" charset="-128"/>
              </a:rPr>
              <a:t>排尿の管理</a:t>
            </a:r>
            <a:endParaRPr kumimoji="1" lang="ja-JP" altLang="en-US" sz="4400" dirty="0">
              <a:solidFill>
                <a:schemeClr val="tx1"/>
              </a:solidFill>
            </a:endParaRPr>
          </a:p>
        </p:txBody>
      </p:sp>
      <p:sp>
        <p:nvSpPr>
          <p:cNvPr id="3" name="字幕 2">
            <a:extLst>
              <a:ext uri="{FF2B5EF4-FFF2-40B4-BE49-F238E27FC236}">
                <a16:creationId xmlns:a16="http://schemas.microsoft.com/office/drawing/2014/main" id="{A44366D2-0AAF-4242-8B49-953C5F28FAF4}"/>
              </a:ext>
            </a:extLst>
          </p:cNvPr>
          <p:cNvSpPr>
            <a:spLocks noGrp="1"/>
          </p:cNvSpPr>
          <p:nvPr>
            <p:ph type="subTitle" idx="1"/>
          </p:nvPr>
        </p:nvSpPr>
        <p:spPr>
          <a:xfrm>
            <a:off x="1763688" y="1808820"/>
            <a:ext cx="6192688" cy="4356484"/>
          </a:xfrm>
        </p:spPr>
        <p:txBody>
          <a:bodyPr>
            <a:noAutofit/>
          </a:bodyPr>
          <a:lstStyle/>
          <a:p>
            <a:pPr algn="l"/>
            <a:r>
              <a:rPr lang="ja-JP" altLang="en-US" sz="3600" dirty="0">
                <a:latin typeface="HG丸ｺﾞｼｯｸM-PRO" panose="020F0600000000000000" pitchFamily="50" charset="-128"/>
                <a:ea typeface="HG丸ｺﾞｼｯｸM-PRO" panose="020F0600000000000000" pitchFamily="50" charset="-128"/>
              </a:rPr>
              <a:t>内容</a:t>
            </a:r>
            <a:endParaRPr lang="en-US" altLang="ja-JP" sz="3600" dirty="0">
              <a:latin typeface="HG丸ｺﾞｼｯｸM-PRO" panose="020F0600000000000000" pitchFamily="50" charset="-128"/>
              <a:ea typeface="HG丸ｺﾞｼｯｸM-PRO" panose="020F0600000000000000" pitchFamily="50" charset="-128"/>
            </a:endParaRPr>
          </a:p>
          <a:p>
            <a:pPr algn="l"/>
            <a:endParaRPr lang="en-US" altLang="ja-JP" sz="3600" dirty="0">
              <a:latin typeface="HG丸ｺﾞｼｯｸM-PRO" panose="020F0600000000000000" pitchFamily="50" charset="-128"/>
              <a:ea typeface="HG丸ｺﾞｼｯｸM-PRO" panose="020F0600000000000000" pitchFamily="50" charset="-128"/>
            </a:endParaRPr>
          </a:p>
          <a:p>
            <a:pPr algn="l"/>
            <a:r>
              <a:rPr lang="en-US" altLang="ja-JP" sz="3600" dirty="0">
                <a:latin typeface="HG丸ｺﾞｼｯｸM-PRO" panose="020F0600000000000000" pitchFamily="50" charset="-128"/>
                <a:ea typeface="HG丸ｺﾞｼｯｸM-PRO" panose="020F0600000000000000" pitchFamily="50" charset="-128"/>
              </a:rPr>
              <a:t>1</a:t>
            </a:r>
            <a:r>
              <a:rPr lang="ja-JP" altLang="en-US" sz="3600" dirty="0">
                <a:latin typeface="HG丸ｺﾞｼｯｸM-PRO" panose="020F0600000000000000" pitchFamily="50" charset="-128"/>
                <a:ea typeface="HG丸ｺﾞｼｯｸM-PRO" panose="020F0600000000000000" pitchFamily="50" charset="-128"/>
              </a:rPr>
              <a:t>　排尿の仕組み</a:t>
            </a:r>
            <a:endParaRPr lang="en-US" altLang="ja-JP" sz="3600" dirty="0">
              <a:latin typeface="HG丸ｺﾞｼｯｸM-PRO" panose="020F0600000000000000" pitchFamily="50" charset="-128"/>
              <a:ea typeface="HG丸ｺﾞｼｯｸM-PRO" panose="020F0600000000000000" pitchFamily="50" charset="-128"/>
            </a:endParaRPr>
          </a:p>
          <a:p>
            <a:pPr algn="l"/>
            <a:r>
              <a:rPr lang="en-US" altLang="ja-JP" sz="3600" dirty="0">
                <a:latin typeface="HG丸ｺﾞｼｯｸM-PRO" panose="020F0600000000000000" pitchFamily="50" charset="-128"/>
                <a:ea typeface="HG丸ｺﾞｼｯｸM-PRO" panose="020F0600000000000000" pitchFamily="50" charset="-128"/>
              </a:rPr>
              <a:t>2</a:t>
            </a:r>
            <a:r>
              <a:rPr lang="ja-JP" altLang="en-US" sz="3600" dirty="0">
                <a:latin typeface="HG丸ｺﾞｼｯｸM-PRO" panose="020F0600000000000000" pitchFamily="50" charset="-128"/>
                <a:ea typeface="HG丸ｺﾞｼｯｸM-PRO" panose="020F0600000000000000" pitchFamily="50" charset="-128"/>
              </a:rPr>
              <a:t>　神経因性膀胱</a:t>
            </a:r>
            <a:endParaRPr kumimoji="1" lang="en-US" altLang="ja-JP" sz="3600" dirty="0">
              <a:solidFill>
                <a:schemeClr val="tx1"/>
              </a:solidFill>
              <a:latin typeface="HG丸ｺﾞｼｯｸM-PRO" panose="020F0600000000000000" pitchFamily="50" charset="-128"/>
              <a:ea typeface="HG丸ｺﾞｼｯｸM-PRO" panose="020F0600000000000000" pitchFamily="50" charset="-128"/>
            </a:endParaRPr>
          </a:p>
          <a:p>
            <a:pPr algn="l"/>
            <a:r>
              <a:rPr lang="en-US" altLang="ja-JP" sz="3600" dirty="0">
                <a:latin typeface="HG丸ｺﾞｼｯｸM-PRO" panose="020F0600000000000000" pitchFamily="50" charset="-128"/>
                <a:ea typeface="HG丸ｺﾞｼｯｸM-PRO" panose="020F0600000000000000" pitchFamily="50" charset="-128"/>
              </a:rPr>
              <a:t>3</a:t>
            </a:r>
            <a:r>
              <a:rPr lang="ja-JP" altLang="en-US" sz="3600" dirty="0">
                <a:latin typeface="HG丸ｺﾞｼｯｸM-PRO" panose="020F0600000000000000" pitchFamily="50" charset="-128"/>
                <a:ea typeface="HG丸ｺﾞｼｯｸM-PRO" panose="020F0600000000000000" pitchFamily="50" charset="-128"/>
              </a:rPr>
              <a:t>　尿路合併症について</a:t>
            </a:r>
            <a:endParaRPr lang="en-US" altLang="ja-JP" sz="3600" dirty="0">
              <a:latin typeface="HG丸ｺﾞｼｯｸM-PRO" panose="020F0600000000000000" pitchFamily="50" charset="-128"/>
              <a:ea typeface="HG丸ｺﾞｼｯｸM-PRO" panose="020F0600000000000000" pitchFamily="50" charset="-128"/>
            </a:endParaRPr>
          </a:p>
          <a:p>
            <a:pPr algn="l"/>
            <a:r>
              <a:rPr lang="en-US" altLang="ja-JP" sz="3600" dirty="0">
                <a:latin typeface="HG丸ｺﾞｼｯｸM-PRO" panose="020F0600000000000000" pitchFamily="50" charset="-128"/>
                <a:ea typeface="HG丸ｺﾞｼｯｸM-PRO" panose="020F0600000000000000" pitchFamily="50" charset="-128"/>
              </a:rPr>
              <a:t>4</a:t>
            </a:r>
            <a:r>
              <a:rPr lang="ja-JP" altLang="en-US" sz="3600" dirty="0">
                <a:latin typeface="HG丸ｺﾞｼｯｸM-PRO" panose="020F0600000000000000" pitchFamily="50" charset="-128"/>
                <a:ea typeface="HG丸ｺﾞｼｯｸM-PRO" panose="020F0600000000000000" pitchFamily="50" charset="-128"/>
              </a:rPr>
              <a:t>　生活での心がけ</a:t>
            </a:r>
            <a:endParaRPr lang="en-US" altLang="ja-JP" sz="3600" dirty="0">
              <a:latin typeface="HG丸ｺﾞｼｯｸM-PRO" panose="020F0600000000000000" pitchFamily="50" charset="-128"/>
              <a:ea typeface="HG丸ｺﾞｼｯｸM-PRO" panose="020F0600000000000000" pitchFamily="50" charset="-128"/>
            </a:endParaRPr>
          </a:p>
          <a:p>
            <a:pPr algn="l"/>
            <a:r>
              <a:rPr kumimoji="1" lang="ja-JP" altLang="en-US" sz="36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4" name="スライド番号プレースホルダー 3">
            <a:extLst>
              <a:ext uri="{FF2B5EF4-FFF2-40B4-BE49-F238E27FC236}">
                <a16:creationId xmlns:a16="http://schemas.microsoft.com/office/drawing/2014/main" id="{39A26B8F-FBF8-53FD-F7D7-EFD36CF165CD}"/>
              </a:ext>
            </a:extLst>
          </p:cNvPr>
          <p:cNvSpPr>
            <a:spLocks noGrp="1"/>
          </p:cNvSpPr>
          <p:nvPr>
            <p:ph type="sldNum" sz="quarter" idx="12"/>
          </p:nvPr>
        </p:nvSpPr>
        <p:spPr/>
        <p:txBody>
          <a:bodyPr/>
          <a:lstStyle/>
          <a:p>
            <a:fld id="{A80CAA4E-5157-4C59-A540-0761CB458312}" type="slidenum">
              <a:rPr kumimoji="1" lang="ja-JP" altLang="en-US" smtClean="0"/>
              <a:t>1</a:t>
            </a:fld>
            <a:endParaRPr kumimoji="1" lang="ja-JP" altLang="en-US"/>
          </a:p>
        </p:txBody>
      </p:sp>
    </p:spTree>
    <p:extLst>
      <p:ext uri="{BB962C8B-B14F-4D97-AF65-F5344CB8AC3E}">
        <p14:creationId xmlns:p14="http://schemas.microsoft.com/office/powerpoint/2010/main" val="178359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idx="4294967295"/>
          </p:nvPr>
        </p:nvSpPr>
        <p:spPr>
          <a:xfrm>
            <a:off x="107504" y="164891"/>
            <a:ext cx="9160305" cy="1319894"/>
          </a:xfrm>
        </p:spPr>
        <p:txBody>
          <a:bodyPr>
            <a:normAutofit fontScale="90000"/>
          </a:bodyPr>
          <a:lstStyle/>
          <a:p>
            <a:br>
              <a:rPr lang="en-US" altLang="ja-JP" sz="3600" dirty="0">
                <a:latin typeface="HG丸ｺﾞｼｯｸM-PRO" panose="020F0600000000000000" pitchFamily="50" charset="-128"/>
                <a:ea typeface="HG丸ｺﾞｼｯｸM-PRO" panose="020F0600000000000000" pitchFamily="50" charset="-128"/>
              </a:rPr>
            </a:br>
            <a:r>
              <a:rPr lang="ja-JP" altLang="en-US" sz="3600" dirty="0">
                <a:latin typeface="HG丸ｺﾞｼｯｸM-PRO" panose="020F0600000000000000" pitchFamily="50" charset="-128"/>
                <a:ea typeface="HG丸ｺﾞｼｯｸM-PRO" panose="020F0600000000000000" pitchFamily="50" charset="-128"/>
              </a:rPr>
              <a:t>１．</a:t>
            </a:r>
            <a:r>
              <a:rPr lang="ja-JP" altLang="en-US" sz="4000" dirty="0">
                <a:latin typeface="HG丸ｺﾞｼｯｸM-PRO" panose="020F0600000000000000" pitchFamily="50" charset="-128"/>
                <a:ea typeface="HG丸ｺﾞｼｯｸM-PRO" panose="020F0600000000000000" pitchFamily="50" charset="-128"/>
              </a:rPr>
              <a:t>排尿の仕組み</a:t>
            </a:r>
            <a:br>
              <a:rPr lang="ja-JP" altLang="en-US" dirty="0">
                <a:latin typeface="HG丸ｺﾞｼｯｸM-PRO" panose="020F0600000000000000" pitchFamily="50" charset="-128"/>
                <a:ea typeface="HG丸ｺﾞｼｯｸM-PRO" panose="020F0600000000000000" pitchFamily="50" charset="-128"/>
              </a:rPr>
            </a:br>
            <a:r>
              <a:rPr lang="ja-JP" altLang="en-US" dirty="0">
                <a:latin typeface="HG丸ｺﾞｼｯｸM-PRO" panose="020F0600000000000000" pitchFamily="50" charset="-128"/>
                <a:ea typeface="HG丸ｺﾞｼｯｸM-PRO" panose="020F0600000000000000" pitchFamily="50" charset="-128"/>
              </a:rPr>
              <a:t>　　　　　　</a:t>
            </a:r>
            <a:r>
              <a:rPr lang="ja-JP" altLang="en-US" sz="3100" dirty="0">
                <a:latin typeface="HG丸ｺﾞｼｯｸM-PRO" panose="020F0600000000000000" pitchFamily="50" charset="-128"/>
                <a:ea typeface="HG丸ｺﾞｼｯｸM-PRO" panose="020F0600000000000000" pitchFamily="50" charset="-128"/>
              </a:rPr>
              <a:t>　　　　　</a:t>
            </a:r>
            <a:endParaRPr kumimoji="1" lang="ja-JP" altLang="en-US" sz="3100" dirty="0">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1F43E731-90AB-4BD6-8CC0-28A5B7B25363}"/>
              </a:ext>
            </a:extLst>
          </p:cNvPr>
          <p:cNvSpPr txBox="1"/>
          <p:nvPr/>
        </p:nvSpPr>
        <p:spPr>
          <a:xfrm>
            <a:off x="4034117" y="2796988"/>
            <a:ext cx="914400" cy="914400"/>
          </a:xfrm>
          <a:prstGeom prst="rect">
            <a:avLst/>
          </a:prstGeom>
          <a:noFill/>
        </p:spPr>
        <p:txBody>
          <a:bodyPr wrap="square" rtlCol="0">
            <a:spAutoFit/>
          </a:bodyPr>
          <a:lstStyle/>
          <a:p>
            <a:endParaRPr kumimoji="1" lang="ja-JP" altLang="en-US" dirty="0"/>
          </a:p>
        </p:txBody>
      </p:sp>
      <p:sp>
        <p:nvSpPr>
          <p:cNvPr id="5" name="テキスト ボックス 4">
            <a:extLst>
              <a:ext uri="{FF2B5EF4-FFF2-40B4-BE49-F238E27FC236}">
                <a16:creationId xmlns:a16="http://schemas.microsoft.com/office/drawing/2014/main" id="{55F84C79-A40F-45C1-AD99-C7CC13DF5C67}"/>
              </a:ext>
            </a:extLst>
          </p:cNvPr>
          <p:cNvSpPr txBox="1"/>
          <p:nvPr/>
        </p:nvSpPr>
        <p:spPr>
          <a:xfrm>
            <a:off x="3975578" y="415462"/>
            <a:ext cx="184731" cy="369332"/>
          </a:xfrm>
          <a:prstGeom prst="rect">
            <a:avLst/>
          </a:prstGeom>
          <a:noFill/>
        </p:spPr>
        <p:txBody>
          <a:bodyPr wrap="none" rtlCol="0">
            <a:spAutoFit/>
          </a:bodyPr>
          <a:lstStyle/>
          <a:p>
            <a:endParaRPr kumimoji="1" lang="ja-JP" altLang="en-US" dirty="0"/>
          </a:p>
        </p:txBody>
      </p:sp>
      <p:graphicFrame>
        <p:nvGraphicFramePr>
          <p:cNvPr id="6" name="表 6">
            <a:extLst>
              <a:ext uri="{FF2B5EF4-FFF2-40B4-BE49-F238E27FC236}">
                <a16:creationId xmlns:a16="http://schemas.microsoft.com/office/drawing/2014/main" id="{35EC8018-A33B-4D5D-A708-F7B581ED577F}"/>
              </a:ext>
            </a:extLst>
          </p:cNvPr>
          <p:cNvGraphicFramePr>
            <a:graphicFrameLocks noGrp="1"/>
          </p:cNvGraphicFramePr>
          <p:nvPr>
            <p:extLst>
              <p:ext uri="{D42A27DB-BD31-4B8C-83A1-F6EECF244321}">
                <p14:modId xmlns:p14="http://schemas.microsoft.com/office/powerpoint/2010/main" val="133567758"/>
              </p:ext>
            </p:extLst>
          </p:nvPr>
        </p:nvGraphicFramePr>
        <p:xfrm>
          <a:off x="344420" y="1224492"/>
          <a:ext cx="4968552" cy="3144991"/>
        </p:xfrm>
        <a:graphic>
          <a:graphicData uri="http://schemas.openxmlformats.org/drawingml/2006/table">
            <a:tbl>
              <a:tblPr firstRow="1" bandRow="1">
                <a:tableStyleId>{5C22544A-7EE6-4342-B048-85BDC9FD1C3A}</a:tableStyleId>
              </a:tblPr>
              <a:tblGrid>
                <a:gridCol w="932191">
                  <a:extLst>
                    <a:ext uri="{9D8B030D-6E8A-4147-A177-3AD203B41FA5}">
                      <a16:colId xmlns:a16="http://schemas.microsoft.com/office/drawing/2014/main" val="1403305967"/>
                    </a:ext>
                  </a:extLst>
                </a:gridCol>
                <a:gridCol w="4036361">
                  <a:extLst>
                    <a:ext uri="{9D8B030D-6E8A-4147-A177-3AD203B41FA5}">
                      <a16:colId xmlns:a16="http://schemas.microsoft.com/office/drawing/2014/main" val="2826677504"/>
                    </a:ext>
                  </a:extLst>
                </a:gridCol>
              </a:tblGrid>
              <a:tr h="659927">
                <a:tc>
                  <a:txBody>
                    <a:bodyPr/>
                    <a:lstStyle/>
                    <a:p>
                      <a:pPr algn="ctr"/>
                      <a:endParaRPr kumimoji="1" lang="ja-JP" altLang="en-US" sz="2000" dirty="0"/>
                    </a:p>
                  </a:txBody>
                  <a:tcPr anchor="ctr"/>
                </a:tc>
                <a:tc>
                  <a:txBody>
                    <a:bodyPr/>
                    <a:lstStyle/>
                    <a:p>
                      <a:pPr algn="ctr"/>
                      <a:r>
                        <a:rPr kumimoji="1" lang="ja-JP" altLang="en-US" sz="2800" dirty="0">
                          <a:latin typeface="HG丸ｺﾞｼｯｸM-PRO" panose="020F0600000000000000" pitchFamily="50" charset="-128"/>
                          <a:ea typeface="HG丸ｺﾞｼｯｸM-PRO" panose="020F0600000000000000" pitchFamily="50" charset="-128"/>
                        </a:rPr>
                        <a:t>はたらき</a:t>
                      </a:r>
                    </a:p>
                  </a:txBody>
                  <a:tcPr anchor="ctr"/>
                </a:tc>
                <a:extLst>
                  <a:ext uri="{0D108BD9-81ED-4DB2-BD59-A6C34878D82A}">
                    <a16:rowId xmlns:a16="http://schemas.microsoft.com/office/drawing/2014/main" val="2780629213"/>
                  </a:ext>
                </a:extLst>
              </a:tr>
              <a:tr h="1242532">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腎臓</a:t>
                      </a:r>
                    </a:p>
                  </a:txBody>
                  <a:tcPr anchor="ctr"/>
                </a:tc>
                <a:tc>
                  <a:txBody>
                    <a:bodyPr/>
                    <a:lstStyle/>
                    <a:p>
                      <a:pPr algn="l"/>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血液中の老廃物から尿をつくる</a:t>
                      </a:r>
                      <a:endParaRPr kumimoji="1" lang="ja-JP" altLang="en-US" sz="2000" dirty="0"/>
                    </a:p>
                  </a:txBody>
                  <a:tcPr anchor="ctr"/>
                </a:tc>
                <a:extLst>
                  <a:ext uri="{0D108BD9-81ED-4DB2-BD59-A6C34878D82A}">
                    <a16:rowId xmlns:a16="http://schemas.microsoft.com/office/drawing/2014/main" val="815115506"/>
                  </a:ext>
                </a:extLst>
              </a:tr>
              <a:tr h="1242532">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膀胱</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蓄尿：尿を溜める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排尿：溜まった尿を排泄する</a:t>
                      </a:r>
                      <a:endParaRPr kumimoji="1" lang="ja-JP" altLang="en-US" sz="2000" dirty="0"/>
                    </a:p>
                  </a:txBody>
                  <a:tcPr anchor="ctr"/>
                </a:tc>
                <a:extLst>
                  <a:ext uri="{0D108BD9-81ED-4DB2-BD59-A6C34878D82A}">
                    <a16:rowId xmlns:a16="http://schemas.microsoft.com/office/drawing/2014/main" val="2518249094"/>
                  </a:ext>
                </a:extLst>
              </a:tr>
            </a:tbl>
          </a:graphicData>
        </a:graphic>
      </p:graphicFrame>
      <p:graphicFrame>
        <p:nvGraphicFramePr>
          <p:cNvPr id="8" name="表 8">
            <a:extLst>
              <a:ext uri="{FF2B5EF4-FFF2-40B4-BE49-F238E27FC236}">
                <a16:creationId xmlns:a16="http://schemas.microsoft.com/office/drawing/2014/main" id="{931E1020-62F7-4116-BDDA-E98CC1EBEC57}"/>
              </a:ext>
            </a:extLst>
          </p:cNvPr>
          <p:cNvGraphicFramePr>
            <a:graphicFrameLocks noGrp="1"/>
          </p:cNvGraphicFramePr>
          <p:nvPr>
            <p:extLst>
              <p:ext uri="{D42A27DB-BD31-4B8C-83A1-F6EECF244321}">
                <p14:modId xmlns:p14="http://schemas.microsoft.com/office/powerpoint/2010/main" val="50902469"/>
              </p:ext>
            </p:extLst>
          </p:nvPr>
        </p:nvGraphicFramePr>
        <p:xfrm>
          <a:off x="330626" y="4518494"/>
          <a:ext cx="4983765" cy="1821180"/>
        </p:xfrm>
        <a:graphic>
          <a:graphicData uri="http://schemas.openxmlformats.org/drawingml/2006/table">
            <a:tbl>
              <a:tblPr firstRow="1" bandRow="1">
                <a:tableStyleId>{5C22544A-7EE6-4342-B048-85BDC9FD1C3A}</a:tableStyleId>
              </a:tblPr>
              <a:tblGrid>
                <a:gridCol w="907301">
                  <a:extLst>
                    <a:ext uri="{9D8B030D-6E8A-4147-A177-3AD203B41FA5}">
                      <a16:colId xmlns:a16="http://schemas.microsoft.com/office/drawing/2014/main" val="2856480362"/>
                    </a:ext>
                  </a:extLst>
                </a:gridCol>
                <a:gridCol w="4076464">
                  <a:extLst>
                    <a:ext uri="{9D8B030D-6E8A-4147-A177-3AD203B41FA5}">
                      <a16:colId xmlns:a16="http://schemas.microsoft.com/office/drawing/2014/main" val="2009763885"/>
                    </a:ext>
                  </a:extLst>
                </a:gridCol>
              </a:tblGrid>
              <a:tr h="1743968">
                <a:tc>
                  <a:txBody>
                    <a:bodyPr/>
                    <a:lstStyle/>
                    <a:p>
                      <a:pPr algn="ctr"/>
                      <a:r>
                        <a:rPr kumimoji="1" lang="ja-JP" altLang="en-US" sz="2000" b="0" dirty="0">
                          <a:solidFill>
                            <a:schemeClr val="tx1"/>
                          </a:solidFill>
                          <a:latin typeface="HG丸ｺﾞｼｯｸM-PRO" panose="020F0600000000000000" pitchFamily="50" charset="-128"/>
                          <a:ea typeface="HG丸ｺﾞｼｯｸM-PRO" panose="020F0600000000000000" pitchFamily="50" charset="-128"/>
                        </a:rPr>
                        <a:t>排尿</a:t>
                      </a:r>
                    </a:p>
                  </a:txBody>
                  <a:tcPr anchor="ct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膀胱に尿が溜まると尿意を感じる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膀胱に尿が溜まると膀胱をしぼませ、反対に尿道はゆるませて尿を出す</a:t>
                      </a:r>
                    </a:p>
                    <a:p>
                      <a:pPr algn="ctr"/>
                      <a:endParaRPr kumimoji="1" lang="ja-JP" altLang="en-US" dirty="0"/>
                    </a:p>
                  </a:txBody>
                  <a:tcPr anchor="ctr">
                    <a:solidFill>
                      <a:schemeClr val="accent1">
                        <a:lumMod val="40000"/>
                        <a:lumOff val="60000"/>
                      </a:schemeClr>
                    </a:solidFill>
                  </a:tcPr>
                </a:tc>
                <a:extLst>
                  <a:ext uri="{0D108BD9-81ED-4DB2-BD59-A6C34878D82A}">
                    <a16:rowId xmlns:a16="http://schemas.microsoft.com/office/drawing/2014/main" val="2655439464"/>
                  </a:ext>
                </a:extLst>
              </a:tr>
            </a:tbl>
          </a:graphicData>
        </a:graphic>
      </p:graphicFrame>
      <p:sp>
        <p:nvSpPr>
          <p:cNvPr id="9" name="矢印: 下 8">
            <a:extLst>
              <a:ext uri="{FF2B5EF4-FFF2-40B4-BE49-F238E27FC236}">
                <a16:creationId xmlns:a16="http://schemas.microsoft.com/office/drawing/2014/main" id="{B74CD4FA-0F62-4AE7-B5C8-33AA1F410363}"/>
              </a:ext>
            </a:extLst>
          </p:cNvPr>
          <p:cNvSpPr/>
          <p:nvPr/>
        </p:nvSpPr>
        <p:spPr>
          <a:xfrm>
            <a:off x="2267744" y="6093295"/>
            <a:ext cx="967388" cy="5998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8B66AD4B-8F10-4AA5-BCDF-281D879D59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6044" y="1726310"/>
            <a:ext cx="3476625" cy="3970156"/>
          </a:xfrm>
          <a:prstGeom prst="rect">
            <a:avLst/>
          </a:prstGeom>
        </p:spPr>
      </p:pic>
      <p:sp>
        <p:nvSpPr>
          <p:cNvPr id="3" name="スライド番号プレースホルダー 2">
            <a:extLst>
              <a:ext uri="{FF2B5EF4-FFF2-40B4-BE49-F238E27FC236}">
                <a16:creationId xmlns:a16="http://schemas.microsoft.com/office/drawing/2014/main" id="{C6951977-0868-F428-9E7C-2C58A8AD02D8}"/>
              </a:ext>
            </a:extLst>
          </p:cNvPr>
          <p:cNvSpPr>
            <a:spLocks noGrp="1"/>
          </p:cNvSpPr>
          <p:nvPr>
            <p:ph type="sldNum" sz="quarter" idx="12"/>
          </p:nvPr>
        </p:nvSpPr>
        <p:spPr/>
        <p:txBody>
          <a:bodyPr/>
          <a:lstStyle/>
          <a:p>
            <a:fld id="{A80CAA4E-5157-4C59-A540-0761CB458312}" type="slidenum">
              <a:rPr kumimoji="1" lang="ja-JP" altLang="en-US" smtClean="0"/>
              <a:t>2</a:t>
            </a:fld>
            <a:endParaRPr kumimoji="1" lang="ja-JP" altLang="en-US"/>
          </a:p>
        </p:txBody>
      </p:sp>
    </p:spTree>
    <p:extLst>
      <p:ext uri="{BB962C8B-B14F-4D97-AF65-F5344CB8AC3E}">
        <p14:creationId xmlns:p14="http://schemas.microsoft.com/office/powerpoint/2010/main" val="270434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5457B642-8FA0-4192-B46D-37FE57174AFF}"/>
              </a:ext>
            </a:extLst>
          </p:cNvPr>
          <p:cNvSpPr>
            <a:spLocks noGrp="1"/>
          </p:cNvSpPr>
          <p:nvPr>
            <p:ph type="title"/>
          </p:nvPr>
        </p:nvSpPr>
        <p:spPr>
          <a:xfrm>
            <a:off x="251520" y="37768"/>
            <a:ext cx="3888432" cy="1150749"/>
          </a:xfrm>
        </p:spPr>
        <p:txBody>
          <a:bodyPr>
            <a:normAutofit/>
          </a:bodyPr>
          <a:lstStyle/>
          <a:p>
            <a:r>
              <a:rPr lang="ja-JP" altLang="en-US" sz="3600" dirty="0">
                <a:latin typeface="HG丸ｺﾞｼｯｸM-PRO" panose="020F0600000000000000" pitchFamily="50" charset="-128"/>
                <a:ea typeface="HG丸ｺﾞｼｯｸM-PRO" panose="020F0600000000000000" pitchFamily="50" charset="-128"/>
              </a:rPr>
              <a:t>２．神経因性膀胱</a:t>
            </a:r>
            <a:endParaRPr lang="ja-JP" altLang="en-US" sz="3600" i="1" dirty="0">
              <a:latin typeface="HG丸ｺﾞｼｯｸM-PRO" panose="020F0600000000000000" pitchFamily="50" charset="-128"/>
              <a:ea typeface="HG丸ｺﾞｼｯｸM-PRO" panose="020F0600000000000000" pitchFamily="50" charset="-128"/>
            </a:endParaRPr>
          </a:p>
        </p:txBody>
      </p:sp>
      <p:sp>
        <p:nvSpPr>
          <p:cNvPr id="6" name="コンテンツ プレースホルダー 5">
            <a:extLst>
              <a:ext uri="{FF2B5EF4-FFF2-40B4-BE49-F238E27FC236}">
                <a16:creationId xmlns:a16="http://schemas.microsoft.com/office/drawing/2014/main" id="{48E8934D-E4B1-45AC-8234-6D5EAE7EEAC2}"/>
              </a:ext>
            </a:extLst>
          </p:cNvPr>
          <p:cNvSpPr>
            <a:spLocks noGrp="1"/>
          </p:cNvSpPr>
          <p:nvPr>
            <p:ph idx="1"/>
          </p:nvPr>
        </p:nvSpPr>
        <p:spPr>
          <a:xfrm>
            <a:off x="1187624" y="925149"/>
            <a:ext cx="5220072" cy="36004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尿を溜めたり、出したりする神経がうまく作動していない状態</a:t>
            </a:r>
            <a:endParaRPr kumimoji="1" lang="en-US" altLang="ja-JP" sz="14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indent="0">
              <a:buNone/>
            </a:pPr>
            <a:endParaRPr lang="en-US" altLang="ja-JP" sz="1400" dirty="0">
              <a:latin typeface="HG丸ｺﾞｼｯｸM-PRO" panose="020F0600000000000000" pitchFamily="50" charset="-128"/>
              <a:ea typeface="HG丸ｺﾞｼｯｸM-PRO" panose="020F0600000000000000" pitchFamily="50" charset="-128"/>
            </a:endParaRPr>
          </a:p>
        </p:txBody>
      </p:sp>
      <p:graphicFrame>
        <p:nvGraphicFramePr>
          <p:cNvPr id="7" name="表 6">
            <a:extLst>
              <a:ext uri="{FF2B5EF4-FFF2-40B4-BE49-F238E27FC236}">
                <a16:creationId xmlns:a16="http://schemas.microsoft.com/office/drawing/2014/main" id="{30284A31-2930-4911-AB42-0D0B4C36C5A7}"/>
              </a:ext>
            </a:extLst>
          </p:cNvPr>
          <p:cNvGraphicFramePr>
            <a:graphicFrameLocks noGrp="1"/>
          </p:cNvGraphicFramePr>
          <p:nvPr>
            <p:extLst>
              <p:ext uri="{D42A27DB-BD31-4B8C-83A1-F6EECF244321}">
                <p14:modId xmlns:p14="http://schemas.microsoft.com/office/powerpoint/2010/main" val="983030831"/>
              </p:ext>
            </p:extLst>
          </p:nvPr>
        </p:nvGraphicFramePr>
        <p:xfrm>
          <a:off x="143762" y="1628800"/>
          <a:ext cx="8856476" cy="4465875"/>
        </p:xfrm>
        <a:graphic>
          <a:graphicData uri="http://schemas.openxmlformats.org/drawingml/2006/table">
            <a:tbl>
              <a:tblPr firstRow="1" bandRow="1">
                <a:tableStyleId>{5C22544A-7EE6-4342-B048-85BDC9FD1C3A}</a:tableStyleId>
              </a:tblPr>
              <a:tblGrid>
                <a:gridCol w="758416">
                  <a:extLst>
                    <a:ext uri="{9D8B030D-6E8A-4147-A177-3AD203B41FA5}">
                      <a16:colId xmlns:a16="http://schemas.microsoft.com/office/drawing/2014/main" val="1403305967"/>
                    </a:ext>
                  </a:extLst>
                </a:gridCol>
                <a:gridCol w="3597814">
                  <a:extLst>
                    <a:ext uri="{9D8B030D-6E8A-4147-A177-3AD203B41FA5}">
                      <a16:colId xmlns:a16="http://schemas.microsoft.com/office/drawing/2014/main" val="2826677504"/>
                    </a:ext>
                  </a:extLst>
                </a:gridCol>
                <a:gridCol w="4500246">
                  <a:extLst>
                    <a:ext uri="{9D8B030D-6E8A-4147-A177-3AD203B41FA5}">
                      <a16:colId xmlns:a16="http://schemas.microsoft.com/office/drawing/2014/main" val="3326270668"/>
                    </a:ext>
                  </a:extLst>
                </a:gridCol>
              </a:tblGrid>
              <a:tr h="625395">
                <a:tc>
                  <a:txBody>
                    <a:bodyPr/>
                    <a:lstStyle/>
                    <a:p>
                      <a:pPr algn="ctr"/>
                      <a:endParaRPr kumimoji="1" lang="ja-JP" altLang="en-US" sz="2000" dirty="0"/>
                    </a:p>
                  </a:txBody>
                  <a:tcPr anchor="ctr"/>
                </a:tc>
                <a:tc>
                  <a:txBody>
                    <a:bodyPr/>
                    <a:lstStyle/>
                    <a:p>
                      <a:pPr algn="ctr"/>
                      <a:r>
                        <a:rPr kumimoji="1" lang="ja-JP" altLang="en-US" sz="2800" b="1" dirty="0">
                          <a:latin typeface="HG丸ｺﾞｼｯｸM-PRO" panose="020F0600000000000000" pitchFamily="50" charset="-128"/>
                          <a:ea typeface="HG丸ｺﾞｼｯｸM-PRO" panose="020F0600000000000000" pitchFamily="50" charset="-128"/>
                        </a:rPr>
                        <a:t>はたらき</a:t>
                      </a:r>
                    </a:p>
                  </a:txBody>
                  <a:tcPr anchor="ctr"/>
                </a:tc>
                <a:tc>
                  <a:txBody>
                    <a:bodyPr/>
                    <a:lstStyle/>
                    <a:p>
                      <a:pPr algn="ctr"/>
                      <a:r>
                        <a:rPr kumimoji="1" lang="ja-JP" altLang="en-US" sz="2800" b="1" dirty="0">
                          <a:latin typeface="HG丸ｺﾞｼｯｸM-PRO" panose="020F0600000000000000" pitchFamily="50" charset="-128"/>
                          <a:ea typeface="HG丸ｺﾞｼｯｸM-PRO" panose="020F0600000000000000" pitchFamily="50" charset="-128"/>
                        </a:rPr>
                        <a:t>神経因性膀胱</a:t>
                      </a:r>
                    </a:p>
                  </a:txBody>
                  <a:tcPr anchor="ctr"/>
                </a:tc>
                <a:extLst>
                  <a:ext uri="{0D108BD9-81ED-4DB2-BD59-A6C34878D82A}">
                    <a16:rowId xmlns:a16="http://schemas.microsoft.com/office/drawing/2014/main" val="2780629213"/>
                  </a:ext>
                </a:extLst>
              </a:tr>
              <a:tr h="1177514">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膀胱</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蓄尿：尿を溜める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排尿：溜まった尿を排泄する</a:t>
                      </a:r>
                      <a:endParaRPr kumimoji="1" lang="ja-JP" altLang="en-US" sz="2000" dirty="0">
                        <a:latin typeface="HG丸ｺﾞｼｯｸM-PRO" panose="020F0600000000000000" pitchFamily="50" charset="-128"/>
                        <a:ea typeface="HG丸ｺﾞｼｯｸM-PRO" panose="020F0600000000000000"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畜尿機能の障害</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・頻尿（尿が近い）</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・尿失禁（尿漏れ）</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・尿閉（膀胱の尿が出せない）</a:t>
                      </a:r>
                    </a:p>
                  </a:txBody>
                  <a:tcPr anchor="ctr"/>
                </a:tc>
                <a:extLst>
                  <a:ext uri="{0D108BD9-81ED-4DB2-BD59-A6C34878D82A}">
                    <a16:rowId xmlns:a16="http://schemas.microsoft.com/office/drawing/2014/main" val="2518249094"/>
                  </a:ext>
                </a:extLst>
              </a:tr>
              <a:tr h="1340055">
                <a:tc>
                  <a:txBody>
                    <a:bodyPr/>
                    <a:lstStyle/>
                    <a:p>
                      <a:pPr algn="ctr"/>
                      <a:r>
                        <a:rPr kumimoji="1" lang="ja-JP" altLang="en-US" sz="2000" dirty="0">
                          <a:latin typeface="HG丸ｺﾞｼｯｸM-PRO" panose="020F0600000000000000" pitchFamily="50" charset="-128"/>
                          <a:ea typeface="HG丸ｺﾞｼｯｸM-PRO" panose="020F0600000000000000" pitchFamily="50" charset="-128"/>
                        </a:rPr>
                        <a:t>排尿</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膀胱に尿が溜まると尿意を感じる</a:t>
                      </a: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膀胱に尿が溜まると膀胱をしぼませ反対に尿道はゆるませて尿を出す</a:t>
                      </a:r>
                      <a:endParaRPr kumimoji="1" lang="ja-JP" altLang="en-US" sz="2000" dirty="0">
                        <a:latin typeface="HG丸ｺﾞｼｯｸM-PRO" panose="020F0600000000000000" pitchFamily="50" charset="-128"/>
                        <a:ea typeface="HG丸ｺﾞｼｯｸM-PRO" panose="020F06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尿意がなくなる</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　☟</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尿が溜まる</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　☟</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首から上の部分で発汗や寒気</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「代償尿意」</a:t>
                      </a: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latin typeface="HG丸ｺﾞｼｯｸM-PRO" panose="020F0600000000000000" pitchFamily="50" charset="-128"/>
                          <a:ea typeface="HG丸ｺﾞｼｯｸM-PRO" panose="020F0600000000000000" pitchFamily="50" charset="-128"/>
                        </a:rPr>
                        <a:t>膀胱の充満で自律神経過反射</a:t>
                      </a:r>
                      <a:endParaRPr kumimoji="1" lang="en-US" altLang="ja-JP" sz="2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189689626"/>
                  </a:ext>
                </a:extLst>
              </a:tr>
            </a:tbl>
          </a:graphicData>
        </a:graphic>
      </p:graphicFrame>
      <p:sp>
        <p:nvSpPr>
          <p:cNvPr id="2" name="スライド番号プレースホルダー 1">
            <a:extLst>
              <a:ext uri="{FF2B5EF4-FFF2-40B4-BE49-F238E27FC236}">
                <a16:creationId xmlns:a16="http://schemas.microsoft.com/office/drawing/2014/main" id="{619EB9CF-F9B1-F258-3D80-17113B580E67}"/>
              </a:ext>
            </a:extLst>
          </p:cNvPr>
          <p:cNvSpPr>
            <a:spLocks noGrp="1"/>
          </p:cNvSpPr>
          <p:nvPr>
            <p:ph type="sldNum" sz="quarter" idx="12"/>
          </p:nvPr>
        </p:nvSpPr>
        <p:spPr/>
        <p:txBody>
          <a:bodyPr/>
          <a:lstStyle/>
          <a:p>
            <a:fld id="{A80CAA4E-5157-4C59-A540-0761CB458312}" type="slidenum">
              <a:rPr kumimoji="1" lang="ja-JP" altLang="en-US" smtClean="0"/>
              <a:t>3</a:t>
            </a:fld>
            <a:endParaRPr kumimoji="1" lang="ja-JP" altLang="en-US"/>
          </a:p>
        </p:txBody>
      </p:sp>
    </p:spTree>
    <p:extLst>
      <p:ext uri="{BB962C8B-B14F-4D97-AF65-F5344CB8AC3E}">
        <p14:creationId xmlns:p14="http://schemas.microsoft.com/office/powerpoint/2010/main" val="374805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E8D100-0D83-445F-A8CB-A38BFADB5CF0}"/>
              </a:ext>
            </a:extLst>
          </p:cNvPr>
          <p:cNvSpPr>
            <a:spLocks noGrp="1"/>
          </p:cNvSpPr>
          <p:nvPr>
            <p:ph type="title"/>
          </p:nvPr>
        </p:nvSpPr>
        <p:spPr>
          <a:xfrm>
            <a:off x="-1620688" y="-171399"/>
            <a:ext cx="5493056" cy="937722"/>
          </a:xfrm>
        </p:spPr>
        <p:txBody>
          <a:bodyPr>
            <a:noAutofit/>
          </a:bodyPr>
          <a:lstStyle/>
          <a:p>
            <a:pPr algn="ctr"/>
            <a:br>
              <a:rPr kumimoji="1" lang="en-US" altLang="ja-JP" b="1" i="0" u="none" strike="noStrike" kern="1200" cap="none" spc="0" normalizeH="0" baseline="0" noProof="0" dirty="0">
                <a:ln w="3175" cmpd="sng">
                  <a:noFill/>
                </a:ln>
                <a:solidFill>
                  <a:schemeClr val="tx1"/>
                </a:solidFill>
                <a:effectLst/>
                <a:uLnTx/>
                <a:uFillTx/>
                <a:latin typeface="HG丸ｺﾞｼｯｸM-PRO" panose="020F0600000000000000" pitchFamily="50" charset="-128"/>
                <a:ea typeface="HG丸ｺﾞｼｯｸM-PRO" panose="020F0600000000000000" pitchFamily="50" charset="-128"/>
                <a:cs typeface="+mj-cs"/>
              </a:rPr>
            </a:br>
            <a:r>
              <a:rPr kumimoji="1" lang="ja-JP" altLang="en-US" b="1" i="0" u="none" strike="noStrike" kern="1200" cap="none" spc="0" normalizeH="0" baseline="0" noProof="0" dirty="0">
                <a:ln w="3175" cmpd="sng">
                  <a:noFill/>
                </a:ln>
                <a:solidFill>
                  <a:schemeClr val="tx1"/>
                </a:solidFill>
                <a:effectLst/>
                <a:uLnTx/>
                <a:uFillTx/>
                <a:latin typeface="HG丸ｺﾞｼｯｸM-PRO" panose="020F0600000000000000" pitchFamily="50" charset="-128"/>
                <a:ea typeface="HG丸ｺﾞｼｯｸM-PRO" panose="020F0600000000000000" pitchFamily="50" charset="-128"/>
                <a:cs typeface="+mj-cs"/>
              </a:rPr>
              <a:t>　　　　</a:t>
            </a:r>
            <a:r>
              <a:rPr kumimoji="1" lang="ja-JP" altLang="en-US" sz="3600" b="1" i="0" u="none" strike="noStrike" kern="1200" cap="none" spc="0" normalizeH="0" baseline="0" noProof="0" dirty="0">
                <a:ln w="3175" cmpd="sng">
                  <a:noFill/>
                </a:ln>
                <a:solidFill>
                  <a:schemeClr val="tx1"/>
                </a:solidFill>
                <a:effectLst/>
                <a:uLnTx/>
                <a:uFillTx/>
                <a:latin typeface="HG丸ｺﾞｼｯｸM-PRO" panose="020F0600000000000000" pitchFamily="50" charset="-128"/>
                <a:ea typeface="HG丸ｺﾞｼｯｸM-PRO" panose="020F0600000000000000" pitchFamily="50" charset="-128"/>
                <a:cs typeface="+mj-cs"/>
              </a:rPr>
              <a:t>３．尿路合併症</a:t>
            </a:r>
            <a:endParaRPr kumimoji="1" lang="ja-JP" altLang="en-US" sz="3600" b="1" dirty="0">
              <a:solidFill>
                <a:schemeClr val="tx1"/>
              </a:solidFill>
            </a:endParaRPr>
          </a:p>
        </p:txBody>
      </p:sp>
      <p:sp>
        <p:nvSpPr>
          <p:cNvPr id="10" name="コンテンツ プレースホルダー 9">
            <a:extLst>
              <a:ext uri="{FF2B5EF4-FFF2-40B4-BE49-F238E27FC236}">
                <a16:creationId xmlns:a16="http://schemas.microsoft.com/office/drawing/2014/main" id="{F24104DC-C4E5-4AF5-AC56-91444B9E787A}"/>
              </a:ext>
            </a:extLst>
          </p:cNvPr>
          <p:cNvSpPr>
            <a:spLocks noGrp="1"/>
          </p:cNvSpPr>
          <p:nvPr>
            <p:ph idx="1"/>
          </p:nvPr>
        </p:nvSpPr>
        <p:spPr>
          <a:xfrm>
            <a:off x="179512" y="908720"/>
            <a:ext cx="8964488" cy="5949280"/>
          </a:xfrm>
        </p:spPr>
        <p:txBody>
          <a:bodyPr>
            <a:normAutofit fontScale="25000" lnSpcReduction="20000"/>
          </a:bodyPr>
          <a:lstStyle/>
          <a:p>
            <a:pPr marL="0" indent="0">
              <a:buNone/>
            </a:pPr>
            <a:r>
              <a:rPr lang="ja-JP" altLang="en-US" sz="7200" dirty="0">
                <a:latin typeface="HG丸ｺﾞｼｯｸM-PRO" panose="020F0600000000000000" pitchFamily="50" charset="-128"/>
                <a:ea typeface="HG丸ｺﾞｼｯｸM-PRO" panose="020F0600000000000000" pitchFamily="50" charset="-128"/>
              </a:rPr>
              <a:t>➀尿路感染症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▷慢性膀胱炎：細菌がカテーテルによって膀胱に入り込んで起きます。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カテーテル留置している場合にはほとんど起きています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膀胱炎だけなら発熱しません</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▷急性腎盂腎炎：膀胱尿管逆流により細菌が腎臓に運ばれると起き、</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a:t>
            </a:r>
            <a:r>
              <a:rPr lang="en-US" altLang="ja-JP" sz="7200" dirty="0">
                <a:latin typeface="HG丸ｺﾞｼｯｸM-PRO" panose="020F0600000000000000" pitchFamily="50" charset="-128"/>
                <a:ea typeface="HG丸ｺﾞｼｯｸM-PRO" panose="020F0600000000000000" pitchFamily="50" charset="-128"/>
              </a:rPr>
              <a:t>38</a:t>
            </a:r>
            <a:r>
              <a:rPr lang="ja-JP" altLang="en-US" sz="7200" dirty="0">
                <a:latin typeface="HG丸ｺﾞｼｯｸM-PRO" panose="020F0600000000000000" pitchFamily="50" charset="-128"/>
                <a:ea typeface="HG丸ｺﾞｼｯｸM-PRO" panose="020F0600000000000000" pitchFamily="50" charset="-128"/>
              </a:rPr>
              <a:t>～</a:t>
            </a:r>
            <a:r>
              <a:rPr lang="en-US" altLang="ja-JP" sz="7200" dirty="0">
                <a:latin typeface="HG丸ｺﾞｼｯｸM-PRO" panose="020F0600000000000000" pitchFamily="50" charset="-128"/>
                <a:ea typeface="HG丸ｺﾞｼｯｸM-PRO" panose="020F0600000000000000" pitchFamily="50" charset="-128"/>
              </a:rPr>
              <a:t>39℃</a:t>
            </a:r>
            <a:r>
              <a:rPr lang="ja-JP" altLang="en-US" sz="7200" dirty="0">
                <a:latin typeface="HG丸ｺﾞｼｯｸM-PRO" panose="020F0600000000000000" pitchFamily="50" charset="-128"/>
                <a:ea typeface="HG丸ｺﾞｼｯｸM-PRO" panose="020F0600000000000000" pitchFamily="50" charset="-128"/>
              </a:rPr>
              <a:t>以上の高熱が出ます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▷急性前立腺炎　精巣上体炎 </a:t>
            </a:r>
            <a:r>
              <a:rPr lang="en-US" altLang="ja-JP" sz="7200" dirty="0">
                <a:latin typeface="HG丸ｺﾞｼｯｸM-PRO" panose="020F0600000000000000" pitchFamily="50" charset="-128"/>
                <a:ea typeface="HG丸ｺﾞｼｯｸM-PRO" panose="020F0600000000000000" pitchFamily="50" charset="-128"/>
              </a:rPr>
              <a:t>:</a:t>
            </a:r>
            <a:r>
              <a:rPr lang="ja-JP" altLang="en-US" sz="7200" dirty="0">
                <a:latin typeface="HG丸ｺﾞｼｯｸM-PRO" panose="020F0600000000000000" pitchFamily="50" charset="-128"/>
                <a:ea typeface="HG丸ｺﾞｼｯｸM-PRO" panose="020F0600000000000000" pitchFamily="50" charset="-128"/>
              </a:rPr>
              <a:t>男性では膀胱の出口にある前立腺や精巣（睾丸）の</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脇にある精巣上体（副睾丸）に感染して発熱を起こすことがあります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②腎結石・膀胱結石</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▷腎結石：シュウ酸カルシウムを主成分とする結石が多いですが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健常者よりも腎結石ができる割合が</a:t>
            </a:r>
            <a:r>
              <a:rPr lang="en-US" altLang="ja-JP" sz="7200" dirty="0">
                <a:latin typeface="HG丸ｺﾞｼｯｸM-PRO" panose="020F0600000000000000" pitchFamily="50" charset="-128"/>
                <a:ea typeface="HG丸ｺﾞｼｯｸM-PRO" panose="020F0600000000000000" pitchFamily="50" charset="-128"/>
              </a:rPr>
              <a:t>4</a:t>
            </a:r>
            <a:r>
              <a:rPr lang="ja-JP" altLang="en-US" sz="7200" dirty="0">
                <a:latin typeface="HG丸ｺﾞｼｯｸM-PRO" panose="020F0600000000000000" pitchFamily="50" charset="-128"/>
                <a:ea typeface="HG丸ｺﾞｼｯｸM-PRO" panose="020F0600000000000000" pitchFamily="50" charset="-128"/>
              </a:rPr>
              <a:t>倍～</a:t>
            </a:r>
            <a:r>
              <a:rPr lang="en-US" altLang="ja-JP" sz="7200" dirty="0">
                <a:latin typeface="HG丸ｺﾞｼｯｸM-PRO" panose="020F0600000000000000" pitchFamily="50" charset="-128"/>
                <a:ea typeface="HG丸ｺﾞｼｯｸM-PRO" panose="020F0600000000000000" pitchFamily="50" charset="-128"/>
              </a:rPr>
              <a:t>10</a:t>
            </a:r>
            <a:r>
              <a:rPr lang="ja-JP" altLang="en-US" sz="7200" dirty="0">
                <a:latin typeface="HG丸ｺﾞｼｯｸM-PRO" panose="020F0600000000000000" pitchFamily="50" charset="-128"/>
                <a:ea typeface="HG丸ｺﾞｼｯｸM-PRO" panose="020F0600000000000000" pitchFamily="50" charset="-128"/>
              </a:rPr>
              <a:t>倍高くなります。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▷膀胱結石：水分摂取を増やしてもあまり予防効果なく、</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自己導尿適応の方はカテーテルをなるべく早く抜くことが大切です。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カテーテル留置管理は交換間隔が短い方が膀胱結石はできにくいと</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言われています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③膀胱尿管逆流（</a:t>
            </a:r>
            <a:r>
              <a:rPr lang="en-US" altLang="ja-JP" sz="7200" dirty="0">
                <a:latin typeface="HG丸ｺﾞｼｯｸM-PRO" panose="020F0600000000000000" pitchFamily="50" charset="-128"/>
                <a:ea typeface="HG丸ｺﾞｼｯｸM-PRO" panose="020F0600000000000000" pitchFamily="50" charset="-128"/>
              </a:rPr>
              <a:t>VUR</a:t>
            </a:r>
            <a:r>
              <a:rPr lang="ja-JP" altLang="en-US" sz="7200" dirty="0">
                <a:latin typeface="HG丸ｺﾞｼｯｸM-PRO" panose="020F0600000000000000" pitchFamily="50" charset="-128"/>
                <a:ea typeface="HG丸ｺﾞｼｯｸM-PRO" panose="020F0600000000000000" pitchFamily="50" charset="-128"/>
              </a:rPr>
              <a:t>）</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膀胱の逆流防止機構が弱いと膀胱の圧力が上がった時に膀胱から尿管・腎臓に逆流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する事です。膀胱内の細菌が簡単に腎臓まで運ばれるため腎盂腎炎を起こし</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発熱し、腎臓が萎縮する危険があります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a:t>
            </a:r>
            <a:r>
              <a:rPr lang="ja-JP" altLang="en-US" sz="3600" dirty="0">
                <a:latin typeface="HG丸ｺﾞｼｯｸM-PRO" panose="020F0600000000000000" pitchFamily="50" charset="-128"/>
                <a:ea typeface="HG丸ｺﾞｼｯｸM-PRO" panose="020F0600000000000000" pitchFamily="50" charset="-128"/>
              </a:rPr>
              <a:t>　　　　　　　　　　　　　　　　　　　　　　　　　　　　　　　　　　頸椎損傷のリハビリテーション改訂第</a:t>
            </a:r>
            <a:r>
              <a:rPr lang="en-US" altLang="ja-JP" sz="3600" dirty="0">
                <a:latin typeface="HG丸ｺﾞｼｯｸM-PRO" panose="020F0600000000000000" pitchFamily="50" charset="-128"/>
                <a:ea typeface="HG丸ｺﾞｼｯｸM-PRO" panose="020F0600000000000000" pitchFamily="50" charset="-128"/>
              </a:rPr>
              <a:t>3</a:t>
            </a:r>
            <a:r>
              <a:rPr lang="ja-JP" altLang="en-US" sz="3600" dirty="0">
                <a:latin typeface="HG丸ｺﾞｼｯｸM-PRO" panose="020F0600000000000000" pitchFamily="50" charset="-128"/>
                <a:ea typeface="HG丸ｺﾞｼｯｸM-PRO" panose="020F0600000000000000" pitchFamily="50" charset="-128"/>
              </a:rPr>
              <a:t>版　　急性期の治療　</a:t>
            </a:r>
            <a:r>
              <a:rPr lang="en-US" altLang="ja-JP" sz="3600" dirty="0">
                <a:latin typeface="HG丸ｺﾞｼｯｸM-PRO" panose="020F0600000000000000" pitchFamily="50" charset="-128"/>
                <a:ea typeface="HG丸ｺﾞｼｯｸM-PRO" panose="020F0600000000000000" pitchFamily="50" charset="-128"/>
              </a:rPr>
              <a:t>P</a:t>
            </a:r>
            <a:r>
              <a:rPr lang="ja-JP" altLang="en-US" sz="3600" dirty="0">
                <a:latin typeface="HG丸ｺﾞｼｯｸM-PRO" panose="020F0600000000000000" pitchFamily="50" charset="-128"/>
                <a:ea typeface="HG丸ｺﾞｼｯｸM-PRO" panose="020F0600000000000000" pitchFamily="50" charset="-128"/>
              </a:rPr>
              <a:t>５</a:t>
            </a:r>
            <a:r>
              <a:rPr lang="en-US" altLang="ja-JP" sz="3600" dirty="0">
                <a:latin typeface="HG丸ｺﾞｼｯｸM-PRO" panose="020F0600000000000000" pitchFamily="50" charset="-128"/>
                <a:ea typeface="HG丸ｺﾞｼｯｸM-PRO" panose="020F0600000000000000" pitchFamily="50" charset="-128"/>
              </a:rPr>
              <a:t>2</a:t>
            </a:r>
            <a:r>
              <a:rPr lang="ja-JP" altLang="en-US" sz="3600" dirty="0">
                <a:latin typeface="HG丸ｺﾞｼｯｸM-PRO" panose="020F0600000000000000" pitchFamily="50" charset="-128"/>
                <a:ea typeface="HG丸ｺﾞｼｯｸM-PRO" panose="020F0600000000000000" pitchFamily="50" charset="-128"/>
              </a:rPr>
              <a:t>～５３</a:t>
            </a:r>
            <a:endParaRPr lang="en-US" altLang="ja-JP" sz="3600" dirty="0">
              <a:latin typeface="HG丸ｺﾞｼｯｸM-PRO" panose="020F0600000000000000" pitchFamily="50" charset="-128"/>
              <a:ea typeface="HG丸ｺﾞｼｯｸM-PRO" panose="020F0600000000000000" pitchFamily="50" charset="-128"/>
            </a:endParaRPr>
          </a:p>
          <a:p>
            <a:pPr marL="0" indent="0">
              <a:buNone/>
            </a:pPr>
            <a:endParaRPr lang="ja-JP" altLang="en-US" sz="18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28ACEF99-9282-4183-DF1E-406E3C084E49}"/>
              </a:ext>
            </a:extLst>
          </p:cNvPr>
          <p:cNvSpPr>
            <a:spLocks noGrp="1"/>
          </p:cNvSpPr>
          <p:nvPr>
            <p:ph type="sldNum" sz="quarter" idx="12"/>
          </p:nvPr>
        </p:nvSpPr>
        <p:spPr/>
        <p:txBody>
          <a:bodyPr/>
          <a:lstStyle/>
          <a:p>
            <a:fld id="{A80CAA4E-5157-4C59-A540-0761CB458312}" type="slidenum">
              <a:rPr kumimoji="1" lang="ja-JP" altLang="en-US" smtClean="0"/>
              <a:t>4</a:t>
            </a:fld>
            <a:endParaRPr kumimoji="1" lang="ja-JP" altLang="en-US"/>
          </a:p>
        </p:txBody>
      </p:sp>
    </p:spTree>
    <p:extLst>
      <p:ext uri="{BB962C8B-B14F-4D97-AF65-F5344CB8AC3E}">
        <p14:creationId xmlns:p14="http://schemas.microsoft.com/office/powerpoint/2010/main" val="71159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5956D-3E1E-435D-A55B-E049E70994C2}"/>
              </a:ext>
            </a:extLst>
          </p:cNvPr>
          <p:cNvSpPr>
            <a:spLocks noGrp="1"/>
          </p:cNvSpPr>
          <p:nvPr>
            <p:ph type="title"/>
          </p:nvPr>
        </p:nvSpPr>
        <p:spPr>
          <a:xfrm>
            <a:off x="467544" y="1"/>
            <a:ext cx="8047806" cy="1047506"/>
          </a:xfrm>
        </p:spPr>
        <p:txBody>
          <a:bodyPr>
            <a:normAutofit/>
          </a:bodyPr>
          <a:lstStyle/>
          <a:p>
            <a:r>
              <a:rPr lang="en-US" altLang="ja-JP" sz="4000" dirty="0">
                <a:latin typeface="HG丸ｺﾞｼｯｸM-PRO" panose="020F0600000000000000" pitchFamily="50" charset="-128"/>
                <a:ea typeface="HG丸ｺﾞｼｯｸM-PRO" panose="020F0600000000000000" pitchFamily="50" charset="-128"/>
              </a:rPr>
              <a:t>4.</a:t>
            </a:r>
            <a:r>
              <a:rPr lang="ja-JP" altLang="en-US" sz="4000" dirty="0">
                <a:latin typeface="HG丸ｺﾞｼｯｸM-PRO" panose="020F0600000000000000" pitchFamily="50" charset="-128"/>
                <a:ea typeface="HG丸ｺﾞｼｯｸM-PRO" panose="020F0600000000000000" pitchFamily="50" charset="-128"/>
              </a:rPr>
              <a:t> 生活での心がけ</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6" name="コンテンツ プレースホルダー 5">
            <a:extLst>
              <a:ext uri="{FF2B5EF4-FFF2-40B4-BE49-F238E27FC236}">
                <a16:creationId xmlns:a16="http://schemas.microsoft.com/office/drawing/2014/main" id="{E4C31AB1-22BC-4A1A-9E64-11FB0675B550}"/>
              </a:ext>
            </a:extLst>
          </p:cNvPr>
          <p:cNvSpPr>
            <a:spLocks noGrp="1"/>
          </p:cNvSpPr>
          <p:nvPr>
            <p:ph idx="1"/>
          </p:nvPr>
        </p:nvSpPr>
        <p:spPr>
          <a:xfrm>
            <a:off x="323528" y="908720"/>
            <a:ext cx="8352928" cy="5832649"/>
          </a:xfrm>
        </p:spPr>
        <p:txBody>
          <a:bodyPr>
            <a:normAutofit fontScale="25000" lnSpcReduction="20000"/>
          </a:bodyPr>
          <a:lstStyle/>
          <a:p>
            <a:pPr marL="0" indent="0">
              <a:buNone/>
            </a:pPr>
            <a:r>
              <a:rPr lang="ja-JP" altLang="en-US" sz="2800" dirty="0">
                <a:latin typeface="HG丸ｺﾞｼｯｸM-PRO" panose="020F0600000000000000" pitchFamily="50" charset="-128"/>
                <a:ea typeface="HG丸ｺﾞｼｯｸM-PRO" panose="020F0600000000000000" pitchFamily="50" charset="-128"/>
              </a:rPr>
              <a:t>　</a:t>
            </a:r>
            <a:r>
              <a:rPr lang="ja-JP" altLang="en-US" sz="12800" dirty="0">
                <a:latin typeface="HG丸ｺﾞｼｯｸM-PRO" panose="020F0600000000000000" pitchFamily="50" charset="-128"/>
                <a:ea typeface="HG丸ｺﾞｼｯｸM-PRO" panose="020F0600000000000000" pitchFamily="50" charset="-128"/>
              </a:rPr>
              <a:t>①水分摂取量</a:t>
            </a:r>
            <a:endParaRPr lang="en-US" altLang="ja-JP" sz="128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　</a:t>
            </a:r>
            <a:endParaRPr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▷水分量の目安</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自己導尿：</a:t>
            </a:r>
            <a:r>
              <a:rPr lang="en-US" altLang="ja-JP" sz="7200" dirty="0">
                <a:latin typeface="HG丸ｺﾞｼｯｸM-PRO" panose="020F0600000000000000" pitchFamily="50" charset="-128"/>
                <a:ea typeface="HG丸ｺﾞｼｯｸM-PRO" panose="020F0600000000000000" pitchFamily="50" charset="-128"/>
              </a:rPr>
              <a:t>1200</a:t>
            </a:r>
            <a:r>
              <a:rPr lang="ja-JP" altLang="en-US" sz="7200" dirty="0">
                <a:latin typeface="HG丸ｺﾞｼｯｸM-PRO" panose="020F0600000000000000" pitchFamily="50" charset="-128"/>
                <a:ea typeface="HG丸ｺﾞｼｯｸM-PRO" panose="020F0600000000000000" pitchFamily="50" charset="-128"/>
              </a:rPr>
              <a:t>～</a:t>
            </a:r>
            <a:r>
              <a:rPr lang="en-US" altLang="ja-JP" sz="7200" dirty="0">
                <a:latin typeface="HG丸ｺﾞｼｯｸM-PRO" panose="020F0600000000000000" pitchFamily="50" charset="-128"/>
                <a:ea typeface="HG丸ｺﾞｼｯｸM-PRO" panose="020F0600000000000000" pitchFamily="50" charset="-128"/>
              </a:rPr>
              <a:t>1500ml</a:t>
            </a:r>
            <a:r>
              <a:rPr lang="ja-JP" altLang="en-US" sz="7200" dirty="0">
                <a:latin typeface="HG丸ｺﾞｼｯｸM-PRO" panose="020F0600000000000000" pitchFamily="50" charset="-128"/>
                <a:ea typeface="HG丸ｺﾞｼｯｸM-PRO" panose="020F0600000000000000" pitchFamily="50" charset="-128"/>
              </a:rPr>
              <a:t>　</a:t>
            </a:r>
            <a:r>
              <a:rPr lang="en-US" altLang="ja-JP" sz="7200" dirty="0">
                <a:latin typeface="HG丸ｺﾞｼｯｸM-PRO" panose="020F0600000000000000" pitchFamily="50" charset="-128"/>
                <a:ea typeface="HG丸ｺﾞｼｯｸM-PRO" panose="020F0600000000000000" pitchFamily="50" charset="-128"/>
              </a:rPr>
              <a:t>/</a:t>
            </a:r>
            <a:r>
              <a:rPr lang="ja-JP" altLang="en-US" sz="7200" dirty="0">
                <a:latin typeface="HG丸ｺﾞｼｯｸM-PRO" panose="020F0600000000000000" pitchFamily="50" charset="-128"/>
                <a:ea typeface="HG丸ｺﾞｼｯｸM-PRO" panose="020F0600000000000000" pitchFamily="50" charset="-128"/>
              </a:rPr>
              <a:t>日</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膀胱、尿道留置：</a:t>
            </a:r>
            <a:r>
              <a:rPr lang="en-US" altLang="ja-JP" sz="7200" dirty="0">
                <a:latin typeface="HG丸ｺﾞｼｯｸM-PRO" panose="020F0600000000000000" pitchFamily="50" charset="-128"/>
                <a:ea typeface="HG丸ｺﾞｼｯｸM-PRO" panose="020F0600000000000000" pitchFamily="50" charset="-128"/>
              </a:rPr>
              <a:t>1500ml</a:t>
            </a:r>
            <a:r>
              <a:rPr lang="ja-JP" altLang="en-US" sz="7200" dirty="0">
                <a:latin typeface="HG丸ｺﾞｼｯｸM-PRO" panose="020F0600000000000000" pitchFamily="50" charset="-128"/>
                <a:ea typeface="HG丸ｺﾞｼｯｸM-PRO" panose="020F0600000000000000" pitchFamily="50" charset="-128"/>
              </a:rPr>
              <a:t>～</a:t>
            </a:r>
            <a:r>
              <a:rPr lang="en-US" altLang="ja-JP" sz="7200" dirty="0">
                <a:latin typeface="HG丸ｺﾞｼｯｸM-PRO" panose="020F0600000000000000" pitchFamily="50" charset="-128"/>
                <a:ea typeface="HG丸ｺﾞｼｯｸM-PRO" panose="020F0600000000000000" pitchFamily="50" charset="-128"/>
              </a:rPr>
              <a:t>2000ml</a:t>
            </a:r>
            <a:r>
              <a:rPr lang="ja-JP" altLang="en-US" sz="7200" dirty="0">
                <a:latin typeface="HG丸ｺﾞｼｯｸM-PRO" panose="020F0600000000000000" pitchFamily="50" charset="-128"/>
                <a:ea typeface="HG丸ｺﾞｼｯｸM-PRO" panose="020F0600000000000000" pitchFamily="50" charset="-128"/>
              </a:rPr>
              <a:t>　</a:t>
            </a:r>
            <a:r>
              <a:rPr lang="en-US" altLang="ja-JP" sz="7200" dirty="0">
                <a:latin typeface="HG丸ｺﾞｼｯｸM-PRO" panose="020F0600000000000000" pitchFamily="50" charset="-128"/>
                <a:ea typeface="HG丸ｺﾞｼｯｸM-PRO" panose="020F0600000000000000" pitchFamily="50" charset="-128"/>
              </a:rPr>
              <a:t>/</a:t>
            </a:r>
            <a:r>
              <a:rPr lang="ja-JP" altLang="en-US" sz="7200" dirty="0">
                <a:latin typeface="HG丸ｺﾞｼｯｸM-PRO" panose="020F0600000000000000" pitchFamily="50" charset="-128"/>
                <a:ea typeface="HG丸ｺﾞｼｯｸM-PRO" panose="020F0600000000000000" pitchFamily="50" charset="-128"/>
              </a:rPr>
              <a:t>日</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▷注意☝　大量の水分を一気に飲む⇒アルコール摂取、コーヒーなど</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何故、注意が必要か？</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尿が溜まり過ぎると</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⇒自律神経過反射（血圧が上昇して、頭痛・発汗・鳥肌、胸苦しさ</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など）を引き起こす</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⇒尿漏れ</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a:t>
            </a:r>
            <a:r>
              <a:rPr lang="ja-JP" altLang="en-US" sz="11200" dirty="0">
                <a:latin typeface="HG丸ｺﾞｼｯｸM-PRO" panose="020F0600000000000000" pitchFamily="50" charset="-128"/>
                <a:ea typeface="HG丸ｺﾞｼｯｸM-PRO" panose="020F0600000000000000" pitchFamily="50" charset="-128"/>
              </a:rPr>
              <a:t>②尿の観察</a:t>
            </a:r>
            <a:endParaRPr lang="en-US" altLang="ja-JP" sz="11200" dirty="0">
              <a:latin typeface="HG丸ｺﾞｼｯｸM-PRO" panose="020F0600000000000000" pitchFamily="50" charset="-128"/>
              <a:ea typeface="HG丸ｺﾞｼｯｸM-PRO" panose="020F0600000000000000" pitchFamily="50" charset="-128"/>
            </a:endParaRPr>
          </a:p>
          <a:p>
            <a:pPr marL="0" indent="0">
              <a:buNone/>
            </a:pPr>
            <a:r>
              <a:rPr lang="ja-JP" altLang="en-US" sz="11200" dirty="0">
                <a:latin typeface="HG丸ｺﾞｼｯｸM-PRO" panose="020F0600000000000000" pitchFamily="50" charset="-128"/>
                <a:ea typeface="HG丸ｺﾞｼｯｸM-PRO" panose="020F0600000000000000" pitchFamily="50" charset="-128"/>
              </a:rPr>
              <a:t>　  </a:t>
            </a:r>
            <a:r>
              <a:rPr lang="ja-JP" altLang="en-US" sz="7200" dirty="0">
                <a:latin typeface="HG丸ｺﾞｼｯｸM-PRO" panose="020F0600000000000000" pitchFamily="50" charset="-128"/>
                <a:ea typeface="HG丸ｺﾞｼｯｸM-PRO" panose="020F0600000000000000" pitchFamily="50" charset="-128"/>
              </a:rPr>
              <a:t>チェックポイント☝</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7200" dirty="0">
                <a:latin typeface="HG丸ｺﾞｼｯｸM-PRO" panose="020F0600000000000000" pitchFamily="50" charset="-128"/>
                <a:ea typeface="HG丸ｺﾞｼｯｸM-PRO" panose="020F0600000000000000" pitchFamily="50" charset="-128"/>
              </a:rPr>
              <a:t>　▷尿破棄は、なるべく同時間にして、尿量が維持できているか観察</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r>
              <a:rPr lang="ja-JP" altLang="en-US" sz="7200" dirty="0">
                <a:latin typeface="HG丸ｺﾞｼｯｸM-PRO" panose="020F0600000000000000" pitchFamily="50" charset="-128"/>
                <a:ea typeface="HG丸ｺﾞｼｯｸM-PRO" panose="020F0600000000000000" pitchFamily="50" charset="-128"/>
              </a:rPr>
              <a:t>　　  ▷尿の色に変わりがないか</a:t>
            </a:r>
            <a:endParaRPr lang="en-US" altLang="ja-JP" sz="72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5600" dirty="0">
                <a:latin typeface="HG丸ｺﾞｼｯｸM-PRO" panose="020F0600000000000000" pitchFamily="50" charset="-128"/>
                <a:ea typeface="HG丸ｺﾞｼｯｸM-PRO" panose="020F0600000000000000" pitchFamily="50" charset="-128"/>
              </a:rPr>
              <a:t>　「在宅生活ハンドブック野</a:t>
            </a:r>
            <a:r>
              <a:rPr lang="en-US" altLang="ja-JP" sz="5600" dirty="0">
                <a:latin typeface="HG丸ｺﾞｼｯｸM-PRO" panose="020F0600000000000000" pitchFamily="50" charset="-128"/>
                <a:ea typeface="HG丸ｺﾞｼｯｸM-PRO" panose="020F0600000000000000" pitchFamily="50" charset="-128"/>
              </a:rPr>
              <a:t>No.18</a:t>
            </a:r>
            <a:r>
              <a:rPr lang="ja-JP" altLang="en-US" sz="5600" dirty="0">
                <a:latin typeface="HG丸ｺﾞｼｯｸM-PRO" panose="020F0600000000000000" pitchFamily="50" charset="-128"/>
                <a:ea typeface="HG丸ｺﾞｼｯｸM-PRO" panose="020F0600000000000000" pitchFamily="50" charset="-128"/>
              </a:rPr>
              <a:t>」在宅での排尿管理（２）排尿を促進するための心がけ</a:t>
            </a:r>
            <a:r>
              <a:rPr lang="en-US" altLang="ja-JP" sz="5600" dirty="0">
                <a:latin typeface="HG丸ｺﾞｼｯｸM-PRO" panose="020F0600000000000000" pitchFamily="50" charset="-128"/>
                <a:ea typeface="HG丸ｺﾞｼｯｸM-PRO" panose="020F0600000000000000" pitchFamily="50" charset="-128"/>
              </a:rPr>
              <a:t>P6</a:t>
            </a:r>
          </a:p>
          <a:p>
            <a:pPr marL="0" indent="0">
              <a:buNone/>
            </a:pPr>
            <a:r>
              <a:rPr lang="ja-JP" altLang="en-US" sz="2200" dirty="0">
                <a:latin typeface="HG丸ｺﾞｼｯｸM-PRO" panose="020F0600000000000000" pitchFamily="50" charset="-128"/>
                <a:ea typeface="HG丸ｺﾞｼｯｸM-PRO" panose="020F0600000000000000" pitchFamily="50" charset="-128"/>
              </a:rPr>
              <a:t>　</a:t>
            </a:r>
          </a:p>
          <a:p>
            <a:pPr marL="0" indent="0">
              <a:buNone/>
            </a:pPr>
            <a:endParaRPr lang="en-US" altLang="ja-JP" sz="56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5600" dirty="0">
                <a:latin typeface="HG丸ｺﾞｼｯｸM-PRO" panose="020F0600000000000000" pitchFamily="50" charset="-128"/>
                <a:ea typeface="HG丸ｺﾞｼｯｸM-PRO" panose="020F0600000000000000" pitchFamily="50" charset="-128"/>
              </a:rPr>
              <a:t>　</a:t>
            </a:r>
            <a:endParaRPr lang="ja-JP" altLang="en-US" sz="22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62B48334-C32F-8267-D91C-2AED2D27AEB4}"/>
              </a:ext>
            </a:extLst>
          </p:cNvPr>
          <p:cNvSpPr>
            <a:spLocks noGrp="1"/>
          </p:cNvSpPr>
          <p:nvPr>
            <p:ph type="sldNum" sz="quarter" idx="12"/>
          </p:nvPr>
        </p:nvSpPr>
        <p:spPr/>
        <p:txBody>
          <a:bodyPr/>
          <a:lstStyle/>
          <a:p>
            <a:fld id="{A80CAA4E-5157-4C59-A540-0761CB458312}" type="slidenum">
              <a:rPr kumimoji="1" lang="ja-JP" altLang="en-US" smtClean="0"/>
              <a:t>5</a:t>
            </a:fld>
            <a:endParaRPr kumimoji="1" lang="ja-JP" altLang="en-US"/>
          </a:p>
        </p:txBody>
      </p:sp>
    </p:spTree>
    <p:extLst>
      <p:ext uri="{BB962C8B-B14F-4D97-AF65-F5344CB8AC3E}">
        <p14:creationId xmlns:p14="http://schemas.microsoft.com/office/powerpoint/2010/main" val="416008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B3521F-DD55-4644-832D-5F486FD514DB}"/>
              </a:ext>
            </a:extLst>
          </p:cNvPr>
          <p:cNvSpPr>
            <a:spLocks noGrp="1"/>
          </p:cNvSpPr>
          <p:nvPr>
            <p:ph type="title"/>
          </p:nvPr>
        </p:nvSpPr>
        <p:spPr>
          <a:xfrm>
            <a:off x="391199" y="692696"/>
            <a:ext cx="4180800" cy="2169079"/>
          </a:xfrm>
        </p:spPr>
        <p:txBody>
          <a:bodyPr>
            <a:noAutofit/>
          </a:bodyPr>
          <a:lstStyle/>
          <a:p>
            <a:pPr>
              <a:lnSpc>
                <a:spcPct val="100000"/>
              </a:lnSpc>
            </a:pPr>
            <a:br>
              <a:rPr lang="en-US" altLang="ja-JP" sz="2800" dirty="0">
                <a:latin typeface="HG丸ｺﾞｼｯｸM-PRO" panose="020F0600000000000000" pitchFamily="50" charset="-128"/>
                <a:ea typeface="HG丸ｺﾞｼｯｸM-PRO" panose="020F0600000000000000" pitchFamily="50" charset="-128"/>
              </a:rPr>
            </a:br>
            <a:endParaRPr kumimoji="1" lang="ja-JP" altLang="en-US" sz="2800" dirty="0"/>
          </a:p>
        </p:txBody>
      </p:sp>
      <p:pic>
        <p:nvPicPr>
          <p:cNvPr id="22" name="コンテンツ プレースホルダー 4">
            <a:extLst>
              <a:ext uri="{FF2B5EF4-FFF2-40B4-BE49-F238E27FC236}">
                <a16:creationId xmlns:a16="http://schemas.microsoft.com/office/drawing/2014/main" id="{D6F2A3B7-2C1E-4B9D-A633-753942F8B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9586" y="3481971"/>
            <a:ext cx="4637369" cy="3091579"/>
          </a:xfrm>
          <a:prstGeom prst="rect">
            <a:avLst/>
          </a:prstGeom>
        </p:spPr>
      </p:pic>
      <p:sp>
        <p:nvSpPr>
          <p:cNvPr id="23" name="楕円 22">
            <a:extLst>
              <a:ext uri="{FF2B5EF4-FFF2-40B4-BE49-F238E27FC236}">
                <a16:creationId xmlns:a16="http://schemas.microsoft.com/office/drawing/2014/main" id="{56838D35-3BBE-474C-953B-8F087A5EB4F8}"/>
              </a:ext>
            </a:extLst>
          </p:cNvPr>
          <p:cNvSpPr/>
          <p:nvPr/>
        </p:nvSpPr>
        <p:spPr>
          <a:xfrm rot="1331907">
            <a:off x="6005400" y="3608192"/>
            <a:ext cx="1434652" cy="1389210"/>
          </a:xfrm>
          <a:prstGeom prst="ellipse">
            <a:avLst/>
          </a:prstGeom>
          <a:noFill/>
          <a:ln w="76200">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吹き出し: 下矢印 6">
            <a:extLst>
              <a:ext uri="{FF2B5EF4-FFF2-40B4-BE49-F238E27FC236}">
                <a16:creationId xmlns:a16="http://schemas.microsoft.com/office/drawing/2014/main" id="{662BC10D-E39C-4E5A-B6D8-DC4A614ED6D0}"/>
              </a:ext>
            </a:extLst>
          </p:cNvPr>
          <p:cNvSpPr/>
          <p:nvPr/>
        </p:nvSpPr>
        <p:spPr>
          <a:xfrm>
            <a:off x="5046387" y="1915901"/>
            <a:ext cx="3180897" cy="1688680"/>
          </a:xfrm>
          <a:prstGeom prst="downArrowCallout">
            <a:avLst>
              <a:gd name="adj1" fmla="val 25000"/>
              <a:gd name="adj2" fmla="val 25000"/>
              <a:gd name="adj3" fmla="val 25735"/>
              <a:gd name="adj4" fmla="val 64977"/>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カテーテルのねじれ</a:t>
            </a:r>
          </a:p>
        </p:txBody>
      </p:sp>
      <p:sp>
        <p:nvSpPr>
          <p:cNvPr id="11" name="テキスト ボックス 10">
            <a:extLst>
              <a:ext uri="{FF2B5EF4-FFF2-40B4-BE49-F238E27FC236}">
                <a16:creationId xmlns:a16="http://schemas.microsoft.com/office/drawing/2014/main" id="{800A89A4-A605-4A03-BBAD-034AAF521A21}"/>
              </a:ext>
            </a:extLst>
          </p:cNvPr>
          <p:cNvSpPr txBox="1"/>
          <p:nvPr/>
        </p:nvSpPr>
        <p:spPr>
          <a:xfrm>
            <a:off x="179512" y="1052186"/>
            <a:ext cx="9143999" cy="8002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HG丸ｺﾞｼｯｸM-PRO" panose="020F0600000000000000" pitchFamily="50" charset="-128"/>
                <a:ea typeface="HG丸ｺﾞｼｯｸM-PRO" panose="020F0600000000000000" pitchFamily="50" charset="-128"/>
              </a:rPr>
              <a:t>  </a:t>
            </a:r>
            <a:r>
              <a:rPr kumimoji="1" lang="ja-JP" altLang="en-US" sz="2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③尿道留置カテーテルの閉塞とねじれ</a:t>
            </a:r>
            <a:endParaRPr kumimoji="1" lang="en-US" altLang="ja-JP" sz="2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10" name="図 9">
            <a:extLst>
              <a:ext uri="{FF2B5EF4-FFF2-40B4-BE49-F238E27FC236}">
                <a16:creationId xmlns:a16="http://schemas.microsoft.com/office/drawing/2014/main" id="{CA9A261E-A468-4F27-B946-10803733E36A}"/>
              </a:ext>
            </a:extLst>
          </p:cNvPr>
          <p:cNvPicPr>
            <a:picLocks noChangeAspect="1"/>
          </p:cNvPicPr>
          <p:nvPr/>
        </p:nvPicPr>
        <p:blipFill rotWithShape="1">
          <a:blip r:embed="rId4"/>
          <a:srcRect b="5037"/>
          <a:stretch/>
        </p:blipFill>
        <p:spPr>
          <a:xfrm>
            <a:off x="1505449" y="3488462"/>
            <a:ext cx="2239264" cy="3091579"/>
          </a:xfrm>
          <a:prstGeom prst="rect">
            <a:avLst/>
          </a:prstGeom>
        </p:spPr>
      </p:pic>
      <p:pic>
        <p:nvPicPr>
          <p:cNvPr id="8" name="図 7">
            <a:extLst>
              <a:ext uri="{FF2B5EF4-FFF2-40B4-BE49-F238E27FC236}">
                <a16:creationId xmlns:a16="http://schemas.microsoft.com/office/drawing/2014/main" id="{418C22B9-72F6-4003-B311-4F5F1A0ECA72}"/>
              </a:ext>
            </a:extLst>
          </p:cNvPr>
          <p:cNvPicPr>
            <a:picLocks noChangeAspect="1"/>
          </p:cNvPicPr>
          <p:nvPr/>
        </p:nvPicPr>
        <p:blipFill>
          <a:blip r:embed="rId5"/>
          <a:stretch>
            <a:fillRect/>
          </a:stretch>
        </p:blipFill>
        <p:spPr>
          <a:xfrm>
            <a:off x="-9126" y="284450"/>
            <a:ext cx="8236410" cy="1048603"/>
          </a:xfrm>
          <a:prstGeom prst="rect">
            <a:avLst/>
          </a:prstGeom>
        </p:spPr>
      </p:pic>
      <p:sp>
        <p:nvSpPr>
          <p:cNvPr id="3" name="吹き出し: 下矢印 2">
            <a:extLst>
              <a:ext uri="{FF2B5EF4-FFF2-40B4-BE49-F238E27FC236}">
                <a16:creationId xmlns:a16="http://schemas.microsoft.com/office/drawing/2014/main" id="{B6F30AFA-2496-45FC-ADF2-0D308D927F0B}"/>
              </a:ext>
            </a:extLst>
          </p:cNvPr>
          <p:cNvSpPr/>
          <p:nvPr/>
        </p:nvSpPr>
        <p:spPr>
          <a:xfrm>
            <a:off x="1043607" y="1942438"/>
            <a:ext cx="3075979" cy="1585100"/>
          </a:xfrm>
          <a:prstGeom prst="downArrowCallou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rPr>
              <a:t>尿バッグの</a:t>
            </a:r>
            <a:r>
              <a:rPr lang="ja-JP" altLang="en-US" sz="2400" dirty="0">
                <a:solidFill>
                  <a:schemeClr val="tx1"/>
                </a:solidFill>
                <a:latin typeface="HG丸ｺﾞｼｯｸM-PRO" panose="020F0600000000000000" pitchFamily="50" charset="-128"/>
                <a:ea typeface="HG丸ｺﾞｼｯｸM-PRO" panose="020F0600000000000000" pitchFamily="50" charset="-128"/>
              </a:rPr>
              <a:t>充満</a:t>
            </a:r>
            <a:endParaRPr kumimoji="1" lang="ja-JP" altLang="en-US" sz="2400" b="0" i="0" u="none"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a:extLst>
              <a:ext uri="{FF2B5EF4-FFF2-40B4-BE49-F238E27FC236}">
                <a16:creationId xmlns:a16="http://schemas.microsoft.com/office/drawing/2014/main" id="{79D05068-D14B-F80F-6E9E-1F56A3446980}"/>
              </a:ext>
            </a:extLst>
          </p:cNvPr>
          <p:cNvSpPr>
            <a:spLocks noGrp="1"/>
          </p:cNvSpPr>
          <p:nvPr>
            <p:ph type="sldNum" sz="quarter" idx="12"/>
          </p:nvPr>
        </p:nvSpPr>
        <p:spPr>
          <a:xfrm>
            <a:off x="6699555" y="6475157"/>
            <a:ext cx="2057400" cy="365125"/>
          </a:xfrm>
        </p:spPr>
        <p:txBody>
          <a:bodyPr/>
          <a:lstStyle/>
          <a:p>
            <a:fld id="{A80CAA4E-5157-4C59-A540-0761CB458312}" type="slidenum">
              <a:rPr kumimoji="1" lang="ja-JP" altLang="en-US" smtClean="0"/>
              <a:t>6</a:t>
            </a:fld>
            <a:endParaRPr kumimoji="1" lang="ja-JP" altLang="en-US" dirty="0"/>
          </a:p>
        </p:txBody>
      </p:sp>
    </p:spTree>
    <p:extLst>
      <p:ext uri="{BB962C8B-B14F-4D97-AF65-F5344CB8AC3E}">
        <p14:creationId xmlns:p14="http://schemas.microsoft.com/office/powerpoint/2010/main" val="346730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7636D-D765-4183-BCE2-20B4D4426187}"/>
              </a:ext>
            </a:extLst>
          </p:cNvPr>
          <p:cNvSpPr>
            <a:spLocks noGrp="1"/>
          </p:cNvSpPr>
          <p:nvPr>
            <p:ph type="title"/>
          </p:nvPr>
        </p:nvSpPr>
        <p:spPr>
          <a:xfrm>
            <a:off x="251520" y="476672"/>
            <a:ext cx="8892480" cy="1011052"/>
          </a:xfrm>
        </p:spPr>
        <p:txBody>
          <a:bodyPr>
            <a:noAutofit/>
          </a:bodyPr>
          <a:lstStyle/>
          <a:p>
            <a:r>
              <a:rPr kumimoji="1" lang="ja-JP" altLang="en-US" sz="2800" dirty="0">
                <a:latin typeface="HG丸ｺﾞｼｯｸM-PRO" panose="020F0600000000000000" pitchFamily="50" charset="-128"/>
                <a:ea typeface="HG丸ｺﾞｼｯｸM-PRO" panose="020F0600000000000000" pitchFamily="50" charset="-128"/>
              </a:rPr>
              <a:t>頚髄損傷のリハビリテーション</a:t>
            </a:r>
            <a:br>
              <a:rPr kumimoji="1" lang="en-US" altLang="ja-JP" sz="2800" dirty="0">
                <a:latin typeface="HG丸ｺﾞｼｯｸM-PRO" panose="020F0600000000000000" pitchFamily="50" charset="-128"/>
                <a:ea typeface="HG丸ｺﾞｼｯｸM-PRO" panose="020F0600000000000000" pitchFamily="50" charset="-128"/>
              </a:rPr>
            </a:br>
            <a:r>
              <a:rPr kumimoji="1" lang="ja-JP" altLang="en-US" sz="2800" dirty="0">
                <a:latin typeface="HG丸ｺﾞｼｯｸM-PRO" panose="020F0600000000000000" pitchFamily="50" charset="-128"/>
                <a:ea typeface="HG丸ｺﾞｼｯｸM-PRO" panose="020F0600000000000000" pitchFamily="50" charset="-128"/>
              </a:rPr>
              <a:t>在宅ハンドブックを引用しています</a:t>
            </a:r>
            <a:br>
              <a:rPr kumimoji="1" lang="en-US" altLang="ja-JP" sz="2800" dirty="0">
                <a:latin typeface="HG丸ｺﾞｼｯｸM-PRO" panose="020F0600000000000000" pitchFamily="50" charset="-128"/>
                <a:ea typeface="HG丸ｺﾞｼｯｸM-PRO" panose="020F0600000000000000" pitchFamily="50" charset="-128"/>
              </a:rPr>
            </a:br>
            <a:br>
              <a:rPr kumimoji="1" lang="en-US" altLang="ja-JP" sz="2800" dirty="0"/>
            </a:br>
            <a:endParaRPr kumimoji="1" lang="ja-JP" altLang="en-US" sz="2800" dirty="0"/>
          </a:p>
        </p:txBody>
      </p:sp>
      <p:sp>
        <p:nvSpPr>
          <p:cNvPr id="3" name="コンテンツ プレースホルダー 2">
            <a:extLst>
              <a:ext uri="{FF2B5EF4-FFF2-40B4-BE49-F238E27FC236}">
                <a16:creationId xmlns:a16="http://schemas.microsoft.com/office/drawing/2014/main" id="{BE6930FE-C058-41E2-8404-17A17F7DA6E9}"/>
              </a:ext>
            </a:extLst>
          </p:cNvPr>
          <p:cNvSpPr>
            <a:spLocks noGrp="1"/>
          </p:cNvSpPr>
          <p:nvPr>
            <p:ph idx="1"/>
          </p:nvPr>
        </p:nvSpPr>
        <p:spPr>
          <a:xfrm>
            <a:off x="251520" y="1412776"/>
            <a:ext cx="8335838" cy="4764187"/>
          </a:xfrm>
        </p:spPr>
        <p:txBody>
          <a:bodyPr>
            <a:normAutofit/>
          </a:bodyPr>
          <a:lstStyle/>
          <a:p>
            <a:r>
              <a:rPr kumimoji="1" lang="ja-JP" altLang="en-US" sz="2800" dirty="0"/>
              <a:t>引用・参考文献</a:t>
            </a:r>
          </a:p>
        </p:txBody>
      </p:sp>
      <p:pic>
        <p:nvPicPr>
          <p:cNvPr id="9" name="図 8">
            <a:extLst>
              <a:ext uri="{FF2B5EF4-FFF2-40B4-BE49-F238E27FC236}">
                <a16:creationId xmlns:a16="http://schemas.microsoft.com/office/drawing/2014/main" id="{998FFFC3-EB5E-4374-B14F-13EC669F0F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169645" y="2784824"/>
            <a:ext cx="4541309" cy="3027540"/>
          </a:xfrm>
          <a:prstGeom prst="rect">
            <a:avLst/>
          </a:prstGeom>
        </p:spPr>
      </p:pic>
      <p:pic>
        <p:nvPicPr>
          <p:cNvPr id="13" name="図 12">
            <a:extLst>
              <a:ext uri="{FF2B5EF4-FFF2-40B4-BE49-F238E27FC236}">
                <a16:creationId xmlns:a16="http://schemas.microsoft.com/office/drawing/2014/main" id="{7603F10A-BF64-4048-A793-1381E15021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486" y="2026251"/>
            <a:ext cx="3246587" cy="4585575"/>
          </a:xfrm>
          <a:prstGeom prst="rect">
            <a:avLst/>
          </a:prstGeom>
        </p:spPr>
      </p:pic>
      <p:sp>
        <p:nvSpPr>
          <p:cNvPr id="4" name="スライド番号プレースホルダー 3">
            <a:extLst>
              <a:ext uri="{FF2B5EF4-FFF2-40B4-BE49-F238E27FC236}">
                <a16:creationId xmlns:a16="http://schemas.microsoft.com/office/drawing/2014/main" id="{8A0B26D7-A6E3-6767-D6CD-6F5BC615CAE1}"/>
              </a:ext>
            </a:extLst>
          </p:cNvPr>
          <p:cNvSpPr>
            <a:spLocks noGrp="1"/>
          </p:cNvSpPr>
          <p:nvPr>
            <p:ph type="sldNum" sz="quarter" idx="12"/>
          </p:nvPr>
        </p:nvSpPr>
        <p:spPr/>
        <p:txBody>
          <a:bodyPr/>
          <a:lstStyle/>
          <a:p>
            <a:fld id="{A80CAA4E-5157-4C59-A540-0761CB458312}" type="slidenum">
              <a:rPr kumimoji="1" lang="ja-JP" altLang="en-US" smtClean="0"/>
              <a:t>7</a:t>
            </a:fld>
            <a:endParaRPr kumimoji="1" lang="ja-JP" altLang="en-US"/>
          </a:p>
        </p:txBody>
      </p:sp>
    </p:spTree>
    <p:extLst>
      <p:ext uri="{BB962C8B-B14F-4D97-AF65-F5344CB8AC3E}">
        <p14:creationId xmlns:p14="http://schemas.microsoft.com/office/powerpoint/2010/main" val="23137552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8755</TotalTime>
  <Words>692</Words>
  <Application>Microsoft Office PowerPoint</Application>
  <PresentationFormat>画面に合わせる (4:3)</PresentationFormat>
  <Paragraphs>111</Paragraphs>
  <Slides>7</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HG丸ｺﾞｼｯｸM-PRO</vt:lpstr>
      <vt:lpstr>游ゴシック</vt:lpstr>
      <vt:lpstr>游ゴシック Light</vt:lpstr>
      <vt:lpstr>Arial</vt:lpstr>
      <vt:lpstr>Calibri</vt:lpstr>
      <vt:lpstr>Office テーマ</vt:lpstr>
      <vt:lpstr>排尿の管理</vt:lpstr>
      <vt:lpstr> １．排尿の仕組み 　　　　　　　　　　　</vt:lpstr>
      <vt:lpstr>２．神経因性膀胱</vt:lpstr>
      <vt:lpstr> 　　　　３．尿路合併症</vt:lpstr>
      <vt:lpstr>4. 生活での心がけ</vt:lpstr>
      <vt:lpstr> </vt:lpstr>
      <vt:lpstr>頚髄損傷のリハビリテーション 在宅ハンドブックを引用しています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自己導尿を始める方へ</dc:title>
  <dc:creator>肢体 看護(shitai-kango.82r)</dc:creator>
  <cp:lastModifiedBy>前野 崇(maeno-takashi.6c4)</cp:lastModifiedBy>
  <cp:revision>739</cp:revision>
  <cp:lastPrinted>2023-11-21T02:00:07Z</cp:lastPrinted>
  <dcterms:created xsi:type="dcterms:W3CDTF">2020-12-04T19:24:36Z</dcterms:created>
  <dcterms:modified xsi:type="dcterms:W3CDTF">2024-02-16T08:03:59Z</dcterms:modified>
</cp:coreProperties>
</file>