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2"/>
  </p:notesMasterIdLst>
  <p:handoutMasterIdLst>
    <p:handoutMasterId r:id="rId23"/>
  </p:handoutMasterIdLst>
  <p:sldIdLst>
    <p:sldId id="312" r:id="rId5"/>
    <p:sldId id="313" r:id="rId6"/>
    <p:sldId id="315" r:id="rId7"/>
    <p:sldId id="316" r:id="rId8"/>
    <p:sldId id="317" r:id="rId9"/>
    <p:sldId id="318" r:id="rId10"/>
    <p:sldId id="319" r:id="rId11"/>
    <p:sldId id="320" r:id="rId12"/>
    <p:sldId id="321" r:id="rId13"/>
    <p:sldId id="322" r:id="rId14"/>
    <p:sldId id="323" r:id="rId15"/>
    <p:sldId id="328" r:id="rId16"/>
    <p:sldId id="329" r:id="rId17"/>
    <p:sldId id="331" r:id="rId18"/>
    <p:sldId id="332" r:id="rId19"/>
    <p:sldId id="333" r:id="rId20"/>
    <p:sldId id="335" r:id="rId21"/>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50F22-9F48-4619-A8E6-89D1BC7F22AE}" v="19" dt="2023-03-14T08:22:31.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547" autoAdjust="0"/>
  </p:normalViewPr>
  <p:slideViewPr>
    <p:cSldViewPr snapToGrid="0">
      <p:cViewPr varScale="1">
        <p:scale>
          <a:sx n="49" d="100"/>
          <a:sy n="49" d="100"/>
        </p:scale>
        <p:origin x="1478" y="48"/>
      </p:cViewPr>
      <p:guideLst>
        <p:guide orient="horz" pos="2160"/>
        <p:guide pos="2880"/>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工藤 裕司(kudou-yuuji.s49)" userId="bc77ec34-bdce-45b1-9807-cded01d1e57f" providerId="ADAL" clId="{07E50F22-9F48-4619-A8E6-89D1BC7F22AE}"/>
    <pc:docChg chg="custSel modSld">
      <pc:chgData name="工藤 裕司(kudou-yuuji.s49)" userId="bc77ec34-bdce-45b1-9807-cded01d1e57f" providerId="ADAL" clId="{07E50F22-9F48-4619-A8E6-89D1BC7F22AE}" dt="2023-03-14T08:22:42.239" v="45" actId="1076"/>
      <pc:docMkLst>
        <pc:docMk/>
      </pc:docMkLst>
      <pc:sldChg chg="addSp delSp modSp mod">
        <pc:chgData name="工藤 裕司(kudou-yuuji.s49)" userId="bc77ec34-bdce-45b1-9807-cded01d1e57f" providerId="ADAL" clId="{07E50F22-9F48-4619-A8E6-89D1BC7F22AE}" dt="2023-03-14T08:21:04.762" v="38" actId="21"/>
        <pc:sldMkLst>
          <pc:docMk/>
          <pc:sldMk cId="1163718886" sldId="312"/>
        </pc:sldMkLst>
        <pc:spChg chg="del">
          <ac:chgData name="工藤 裕司(kudou-yuuji.s49)" userId="bc77ec34-bdce-45b1-9807-cded01d1e57f" providerId="ADAL" clId="{07E50F22-9F48-4619-A8E6-89D1BC7F22AE}" dt="2023-03-14T08:21:04.762" v="38" actId="21"/>
          <ac:spMkLst>
            <pc:docMk/>
            <pc:sldMk cId="1163718886" sldId="312"/>
            <ac:spMk id="2" creationId="{ED162AA5-B842-95DD-9987-D23F460A27B4}"/>
          </ac:spMkLst>
        </pc:spChg>
        <pc:spChg chg="add mod">
          <ac:chgData name="工藤 裕司(kudou-yuuji.s49)" userId="bc77ec34-bdce-45b1-9807-cded01d1e57f" providerId="ADAL" clId="{07E50F22-9F48-4619-A8E6-89D1BC7F22AE}" dt="2023-03-14T08:17:32.773" v="7"/>
          <ac:spMkLst>
            <pc:docMk/>
            <pc:sldMk cId="1163718886" sldId="312"/>
            <ac:spMk id="7" creationId="{82FFD27D-6D76-48B5-87CF-9781AE05E988}"/>
          </ac:spMkLst>
        </pc:spChg>
      </pc:sldChg>
      <pc:sldChg chg="modSp mod">
        <pc:chgData name="工藤 裕司(kudou-yuuji.s49)" userId="bc77ec34-bdce-45b1-9807-cded01d1e57f" providerId="ADAL" clId="{07E50F22-9F48-4619-A8E6-89D1BC7F22AE}" dt="2023-03-14T08:17:25.553" v="6" actId="2711"/>
        <pc:sldMkLst>
          <pc:docMk/>
          <pc:sldMk cId="1147286131" sldId="313"/>
        </pc:sldMkLst>
        <pc:spChg chg="mod">
          <ac:chgData name="工藤 裕司(kudou-yuuji.s49)" userId="bc77ec34-bdce-45b1-9807-cded01d1e57f" providerId="ADAL" clId="{07E50F22-9F48-4619-A8E6-89D1BC7F22AE}" dt="2023-03-14T08:17:25.553" v="6" actId="2711"/>
          <ac:spMkLst>
            <pc:docMk/>
            <pc:sldMk cId="1147286131" sldId="313"/>
            <ac:spMk id="18" creationId="{3FD8CE6E-67DF-7FF1-F21A-22C6F187F6DB}"/>
          </ac:spMkLst>
        </pc:spChg>
      </pc:sldChg>
      <pc:sldChg chg="addSp delSp modSp mod">
        <pc:chgData name="工藤 裕司(kudou-yuuji.s49)" userId="bc77ec34-bdce-45b1-9807-cded01d1e57f" providerId="ADAL" clId="{07E50F22-9F48-4619-A8E6-89D1BC7F22AE}" dt="2023-03-14T08:17:41.704" v="9" actId="478"/>
        <pc:sldMkLst>
          <pc:docMk/>
          <pc:sldMk cId="3835987973" sldId="315"/>
        </pc:sldMkLst>
        <pc:spChg chg="del">
          <ac:chgData name="工藤 裕司(kudou-yuuji.s49)" userId="bc77ec34-bdce-45b1-9807-cded01d1e57f" providerId="ADAL" clId="{07E50F22-9F48-4619-A8E6-89D1BC7F22AE}" dt="2023-03-14T08:17:41.704" v="9" actId="478"/>
          <ac:spMkLst>
            <pc:docMk/>
            <pc:sldMk cId="3835987973" sldId="315"/>
            <ac:spMk id="2" creationId="{5DB6262C-6728-45C3-9B1D-D65ACABFF4E3}"/>
          </ac:spMkLst>
        </pc:spChg>
        <pc:spChg chg="add mod">
          <ac:chgData name="工藤 裕司(kudou-yuuji.s49)" userId="bc77ec34-bdce-45b1-9807-cded01d1e57f" providerId="ADAL" clId="{07E50F22-9F48-4619-A8E6-89D1BC7F22AE}" dt="2023-03-14T08:17:37.260" v="8"/>
          <ac:spMkLst>
            <pc:docMk/>
            <pc:sldMk cId="3835987973" sldId="315"/>
            <ac:spMk id="15" creationId="{105D5D24-75E4-4A02-8E24-DBBA841A2D7A}"/>
          </ac:spMkLst>
        </pc:spChg>
      </pc:sldChg>
      <pc:sldChg chg="addSp delSp modSp mod">
        <pc:chgData name="工藤 裕司(kudou-yuuji.s49)" userId="bc77ec34-bdce-45b1-9807-cded01d1e57f" providerId="ADAL" clId="{07E50F22-9F48-4619-A8E6-89D1BC7F22AE}" dt="2023-03-14T08:17:58.348" v="11" actId="21"/>
        <pc:sldMkLst>
          <pc:docMk/>
          <pc:sldMk cId="2502523250" sldId="316"/>
        </pc:sldMkLst>
        <pc:spChg chg="del">
          <ac:chgData name="工藤 裕司(kudou-yuuji.s49)" userId="bc77ec34-bdce-45b1-9807-cded01d1e57f" providerId="ADAL" clId="{07E50F22-9F48-4619-A8E6-89D1BC7F22AE}" dt="2023-03-14T08:17:58.348" v="11" actId="21"/>
          <ac:spMkLst>
            <pc:docMk/>
            <pc:sldMk cId="2502523250" sldId="316"/>
            <ac:spMk id="8" creationId="{ACF087D7-E620-4BC4-E762-E21E21FAB3DB}"/>
          </ac:spMkLst>
        </pc:spChg>
        <pc:spChg chg="add mod">
          <ac:chgData name="工藤 裕司(kudou-yuuji.s49)" userId="bc77ec34-bdce-45b1-9807-cded01d1e57f" providerId="ADAL" clId="{07E50F22-9F48-4619-A8E6-89D1BC7F22AE}" dt="2023-03-14T08:17:46.990" v="10"/>
          <ac:spMkLst>
            <pc:docMk/>
            <pc:sldMk cId="2502523250" sldId="316"/>
            <ac:spMk id="24" creationId="{9754C568-A02D-4284-9299-059EA1D6734C}"/>
          </ac:spMkLst>
        </pc:spChg>
      </pc:sldChg>
      <pc:sldChg chg="addSp delSp modSp mod">
        <pc:chgData name="工藤 裕司(kudou-yuuji.s49)" userId="bc77ec34-bdce-45b1-9807-cded01d1e57f" providerId="ADAL" clId="{07E50F22-9F48-4619-A8E6-89D1BC7F22AE}" dt="2023-03-14T08:19:48.032" v="25"/>
        <pc:sldMkLst>
          <pc:docMk/>
          <pc:sldMk cId="226484581" sldId="317"/>
        </pc:sldMkLst>
        <pc:spChg chg="del">
          <ac:chgData name="工藤 裕司(kudou-yuuji.s49)" userId="bc77ec34-bdce-45b1-9807-cded01d1e57f" providerId="ADAL" clId="{07E50F22-9F48-4619-A8E6-89D1BC7F22AE}" dt="2023-03-14T08:18:05.057" v="12" actId="21"/>
          <ac:spMkLst>
            <pc:docMk/>
            <pc:sldMk cId="226484581" sldId="317"/>
            <ac:spMk id="2" creationId="{00000000-0000-0000-0000-000000000000}"/>
          </ac:spMkLst>
        </pc:spChg>
        <pc:spChg chg="add mod">
          <ac:chgData name="工藤 裕司(kudou-yuuji.s49)" userId="bc77ec34-bdce-45b1-9807-cded01d1e57f" providerId="ADAL" clId="{07E50F22-9F48-4619-A8E6-89D1BC7F22AE}" dt="2023-03-14T08:19:48.032" v="25"/>
          <ac:spMkLst>
            <pc:docMk/>
            <pc:sldMk cId="226484581" sldId="317"/>
            <ac:spMk id="15" creationId="{BC93E352-A163-4A62-AC35-3568B1BFD516}"/>
          </ac:spMkLst>
        </pc:spChg>
      </pc:sldChg>
      <pc:sldChg chg="addSp delSp modSp mod">
        <pc:chgData name="工藤 裕司(kudou-yuuji.s49)" userId="bc77ec34-bdce-45b1-9807-cded01d1e57f" providerId="ADAL" clId="{07E50F22-9F48-4619-A8E6-89D1BC7F22AE}" dt="2023-03-14T08:19:53.474" v="26"/>
        <pc:sldMkLst>
          <pc:docMk/>
          <pc:sldMk cId="3884807184" sldId="318"/>
        </pc:sldMkLst>
        <pc:spChg chg="del">
          <ac:chgData name="工藤 裕司(kudou-yuuji.s49)" userId="bc77ec34-bdce-45b1-9807-cded01d1e57f" providerId="ADAL" clId="{07E50F22-9F48-4619-A8E6-89D1BC7F22AE}" dt="2023-03-14T08:18:15.077" v="13" actId="21"/>
          <ac:spMkLst>
            <pc:docMk/>
            <pc:sldMk cId="3884807184" sldId="318"/>
            <ac:spMk id="2" creationId="{2CD9B294-3D2A-4D8C-9FA5-22408191E87B}"/>
          </ac:spMkLst>
        </pc:spChg>
        <pc:spChg chg="add mod">
          <ac:chgData name="工藤 裕司(kudou-yuuji.s49)" userId="bc77ec34-bdce-45b1-9807-cded01d1e57f" providerId="ADAL" clId="{07E50F22-9F48-4619-A8E6-89D1BC7F22AE}" dt="2023-03-14T08:19:53.474" v="26"/>
          <ac:spMkLst>
            <pc:docMk/>
            <pc:sldMk cId="3884807184" sldId="318"/>
            <ac:spMk id="9" creationId="{C29B41AF-FC89-40CE-8D8F-E2E2552F6D2B}"/>
          </ac:spMkLst>
        </pc:spChg>
      </pc:sldChg>
      <pc:sldChg chg="addSp delSp modSp mod">
        <pc:chgData name="工藤 裕司(kudou-yuuji.s49)" userId="bc77ec34-bdce-45b1-9807-cded01d1e57f" providerId="ADAL" clId="{07E50F22-9F48-4619-A8E6-89D1BC7F22AE}" dt="2023-03-14T08:19:59.104" v="27"/>
        <pc:sldMkLst>
          <pc:docMk/>
          <pc:sldMk cId="3658620478" sldId="319"/>
        </pc:sldMkLst>
        <pc:spChg chg="del">
          <ac:chgData name="工藤 裕司(kudou-yuuji.s49)" userId="bc77ec34-bdce-45b1-9807-cded01d1e57f" providerId="ADAL" clId="{07E50F22-9F48-4619-A8E6-89D1BC7F22AE}" dt="2023-03-14T08:18:22.717" v="14" actId="21"/>
          <ac:spMkLst>
            <pc:docMk/>
            <pc:sldMk cId="3658620478" sldId="319"/>
            <ac:spMk id="2" creationId="{00000000-0000-0000-0000-000000000000}"/>
          </ac:spMkLst>
        </pc:spChg>
        <pc:spChg chg="add mod">
          <ac:chgData name="工藤 裕司(kudou-yuuji.s49)" userId="bc77ec34-bdce-45b1-9807-cded01d1e57f" providerId="ADAL" clId="{07E50F22-9F48-4619-A8E6-89D1BC7F22AE}" dt="2023-03-14T08:19:59.104" v="27"/>
          <ac:spMkLst>
            <pc:docMk/>
            <pc:sldMk cId="3658620478" sldId="319"/>
            <ac:spMk id="10" creationId="{ACF5F5C5-EA0A-440B-8008-7E1DD0CF894A}"/>
          </ac:spMkLst>
        </pc:spChg>
      </pc:sldChg>
      <pc:sldChg chg="addSp delSp modSp mod">
        <pc:chgData name="工藤 裕司(kudou-yuuji.s49)" userId="bc77ec34-bdce-45b1-9807-cded01d1e57f" providerId="ADAL" clId="{07E50F22-9F48-4619-A8E6-89D1BC7F22AE}" dt="2023-03-14T08:21:37.404" v="40" actId="1035"/>
        <pc:sldMkLst>
          <pc:docMk/>
          <pc:sldMk cId="2850555631" sldId="320"/>
        </pc:sldMkLst>
        <pc:spChg chg="del">
          <ac:chgData name="工藤 裕司(kudou-yuuji.s49)" userId="bc77ec34-bdce-45b1-9807-cded01d1e57f" providerId="ADAL" clId="{07E50F22-9F48-4619-A8E6-89D1BC7F22AE}" dt="2023-03-14T08:18:39.877" v="15" actId="21"/>
          <ac:spMkLst>
            <pc:docMk/>
            <pc:sldMk cId="2850555631" sldId="320"/>
            <ac:spMk id="2" creationId="{363530BE-3147-4DC4-8232-C7902BECE8B0}"/>
          </ac:spMkLst>
        </pc:spChg>
        <pc:spChg chg="mod">
          <ac:chgData name="工藤 裕司(kudou-yuuji.s49)" userId="bc77ec34-bdce-45b1-9807-cded01d1e57f" providerId="ADAL" clId="{07E50F22-9F48-4619-A8E6-89D1BC7F22AE}" dt="2023-03-14T08:21:37.404" v="40" actId="1035"/>
          <ac:spMkLst>
            <pc:docMk/>
            <pc:sldMk cId="2850555631" sldId="320"/>
            <ac:spMk id="6" creationId="{00000000-0000-0000-0000-000000000000}"/>
          </ac:spMkLst>
        </pc:spChg>
        <pc:spChg chg="add mod">
          <ac:chgData name="工藤 裕司(kudou-yuuji.s49)" userId="bc77ec34-bdce-45b1-9807-cded01d1e57f" providerId="ADAL" clId="{07E50F22-9F48-4619-A8E6-89D1BC7F22AE}" dt="2023-03-14T08:20:02.644" v="28"/>
          <ac:spMkLst>
            <pc:docMk/>
            <pc:sldMk cId="2850555631" sldId="320"/>
            <ac:spMk id="7" creationId="{4690A2A7-78EB-4FDF-8523-49F4273A73CB}"/>
          </ac:spMkLst>
        </pc:spChg>
      </pc:sldChg>
      <pc:sldChg chg="addSp delSp modSp mod">
        <pc:chgData name="工藤 裕司(kudou-yuuji.s49)" userId="bc77ec34-bdce-45b1-9807-cded01d1e57f" providerId="ADAL" clId="{07E50F22-9F48-4619-A8E6-89D1BC7F22AE}" dt="2023-03-14T08:20:06.363" v="29"/>
        <pc:sldMkLst>
          <pc:docMk/>
          <pc:sldMk cId="1150721467" sldId="321"/>
        </pc:sldMkLst>
        <pc:spChg chg="del">
          <ac:chgData name="工藤 裕司(kudou-yuuji.s49)" userId="bc77ec34-bdce-45b1-9807-cded01d1e57f" providerId="ADAL" clId="{07E50F22-9F48-4619-A8E6-89D1BC7F22AE}" dt="2023-03-14T08:18:45.746" v="16" actId="21"/>
          <ac:spMkLst>
            <pc:docMk/>
            <pc:sldMk cId="1150721467" sldId="321"/>
            <ac:spMk id="5" creationId="{8C8DDDFD-1115-A1C8-3A8F-04FDE947361D}"/>
          </ac:spMkLst>
        </pc:spChg>
        <pc:spChg chg="add mod">
          <ac:chgData name="工藤 裕司(kudou-yuuji.s49)" userId="bc77ec34-bdce-45b1-9807-cded01d1e57f" providerId="ADAL" clId="{07E50F22-9F48-4619-A8E6-89D1BC7F22AE}" dt="2023-03-14T08:20:06.363" v="29"/>
          <ac:spMkLst>
            <pc:docMk/>
            <pc:sldMk cId="1150721467" sldId="321"/>
            <ac:spMk id="6" creationId="{4CBFF789-33F1-4900-9AE7-53390F3B1323}"/>
          </ac:spMkLst>
        </pc:spChg>
      </pc:sldChg>
      <pc:sldChg chg="addSp delSp modSp mod">
        <pc:chgData name="工藤 裕司(kudou-yuuji.s49)" userId="bc77ec34-bdce-45b1-9807-cded01d1e57f" providerId="ADAL" clId="{07E50F22-9F48-4619-A8E6-89D1BC7F22AE}" dt="2023-03-14T08:20:09.593" v="30"/>
        <pc:sldMkLst>
          <pc:docMk/>
          <pc:sldMk cId="1418150364" sldId="322"/>
        </pc:sldMkLst>
        <pc:spChg chg="del">
          <ac:chgData name="工藤 裕司(kudou-yuuji.s49)" userId="bc77ec34-bdce-45b1-9807-cded01d1e57f" providerId="ADAL" clId="{07E50F22-9F48-4619-A8E6-89D1BC7F22AE}" dt="2023-03-14T08:18:51.208" v="17" actId="21"/>
          <ac:spMkLst>
            <pc:docMk/>
            <pc:sldMk cId="1418150364" sldId="322"/>
            <ac:spMk id="2" creationId="{7C8AF4A5-180F-3350-80F9-9DEAE0D87D4D}"/>
          </ac:spMkLst>
        </pc:spChg>
        <pc:spChg chg="add mod">
          <ac:chgData name="工藤 裕司(kudou-yuuji.s49)" userId="bc77ec34-bdce-45b1-9807-cded01d1e57f" providerId="ADAL" clId="{07E50F22-9F48-4619-A8E6-89D1BC7F22AE}" dt="2023-03-14T08:20:09.593" v="30"/>
          <ac:spMkLst>
            <pc:docMk/>
            <pc:sldMk cId="1418150364" sldId="322"/>
            <ac:spMk id="24" creationId="{DB153977-B027-4FA5-ADE6-0EB6ADC32E77}"/>
          </ac:spMkLst>
        </pc:spChg>
      </pc:sldChg>
      <pc:sldChg chg="addSp delSp modSp mod">
        <pc:chgData name="工藤 裕司(kudou-yuuji.s49)" userId="bc77ec34-bdce-45b1-9807-cded01d1e57f" providerId="ADAL" clId="{07E50F22-9F48-4619-A8E6-89D1BC7F22AE}" dt="2023-03-14T08:20:12.485" v="31"/>
        <pc:sldMkLst>
          <pc:docMk/>
          <pc:sldMk cId="1811490078" sldId="323"/>
        </pc:sldMkLst>
        <pc:spChg chg="del">
          <ac:chgData name="工藤 裕司(kudou-yuuji.s49)" userId="bc77ec34-bdce-45b1-9807-cded01d1e57f" providerId="ADAL" clId="{07E50F22-9F48-4619-A8E6-89D1BC7F22AE}" dt="2023-03-14T08:18:59.490" v="18" actId="21"/>
          <ac:spMkLst>
            <pc:docMk/>
            <pc:sldMk cId="1811490078" sldId="323"/>
            <ac:spMk id="3" creationId="{5A7FFFCC-EE86-5207-2BA0-CF121A76BDE5}"/>
          </ac:spMkLst>
        </pc:spChg>
        <pc:spChg chg="add mod">
          <ac:chgData name="工藤 裕司(kudou-yuuji.s49)" userId="bc77ec34-bdce-45b1-9807-cded01d1e57f" providerId="ADAL" clId="{07E50F22-9F48-4619-A8E6-89D1BC7F22AE}" dt="2023-03-14T08:20:12.485" v="31"/>
          <ac:spMkLst>
            <pc:docMk/>
            <pc:sldMk cId="1811490078" sldId="323"/>
            <ac:spMk id="6" creationId="{9E41672A-A8F1-4273-90E6-D0D1511A151F}"/>
          </ac:spMkLst>
        </pc:spChg>
      </pc:sldChg>
      <pc:sldChg chg="addSp delSp modSp mod">
        <pc:chgData name="工藤 裕司(kudou-yuuji.s49)" userId="bc77ec34-bdce-45b1-9807-cded01d1e57f" providerId="ADAL" clId="{07E50F22-9F48-4619-A8E6-89D1BC7F22AE}" dt="2023-03-14T08:21:53.632" v="41" actId="21"/>
        <pc:sldMkLst>
          <pc:docMk/>
          <pc:sldMk cId="1015864368" sldId="328"/>
        </pc:sldMkLst>
        <pc:spChg chg="mod">
          <ac:chgData name="工藤 裕司(kudou-yuuji.s49)" userId="bc77ec34-bdce-45b1-9807-cded01d1e57f" providerId="ADAL" clId="{07E50F22-9F48-4619-A8E6-89D1BC7F22AE}" dt="2023-03-14T08:19:13.955" v="19" actId="1076"/>
          <ac:spMkLst>
            <pc:docMk/>
            <pc:sldMk cId="1015864368" sldId="328"/>
            <ac:spMk id="4" creationId="{00000000-0000-0000-0000-000000000000}"/>
          </ac:spMkLst>
        </pc:spChg>
        <pc:spChg chg="del">
          <ac:chgData name="工藤 裕司(kudou-yuuji.s49)" userId="bc77ec34-bdce-45b1-9807-cded01d1e57f" providerId="ADAL" clId="{07E50F22-9F48-4619-A8E6-89D1BC7F22AE}" dt="2023-03-14T08:21:53.632" v="41" actId="21"/>
          <ac:spMkLst>
            <pc:docMk/>
            <pc:sldMk cId="1015864368" sldId="328"/>
            <ac:spMk id="5" creationId="{58A95E10-F4F3-9241-A138-D0B3B7826116}"/>
          </ac:spMkLst>
        </pc:spChg>
        <pc:spChg chg="add mod">
          <ac:chgData name="工藤 裕司(kudou-yuuji.s49)" userId="bc77ec34-bdce-45b1-9807-cded01d1e57f" providerId="ADAL" clId="{07E50F22-9F48-4619-A8E6-89D1BC7F22AE}" dt="2023-03-14T08:20:15.832" v="32"/>
          <ac:spMkLst>
            <pc:docMk/>
            <pc:sldMk cId="1015864368" sldId="328"/>
            <ac:spMk id="7" creationId="{DE07A542-3EB6-4228-905B-4709A35FAA93}"/>
          </ac:spMkLst>
        </pc:spChg>
      </pc:sldChg>
      <pc:sldChg chg="addSp delSp modSp mod">
        <pc:chgData name="工藤 裕司(kudou-yuuji.s49)" userId="bc77ec34-bdce-45b1-9807-cded01d1e57f" providerId="ADAL" clId="{07E50F22-9F48-4619-A8E6-89D1BC7F22AE}" dt="2023-03-14T08:20:20.634" v="33"/>
        <pc:sldMkLst>
          <pc:docMk/>
          <pc:sldMk cId="1429424697" sldId="329"/>
        </pc:sldMkLst>
        <pc:spChg chg="del">
          <ac:chgData name="工藤 裕司(kudou-yuuji.s49)" userId="bc77ec34-bdce-45b1-9807-cded01d1e57f" providerId="ADAL" clId="{07E50F22-9F48-4619-A8E6-89D1BC7F22AE}" dt="2023-03-14T08:19:20.510" v="20" actId="21"/>
          <ac:spMkLst>
            <pc:docMk/>
            <pc:sldMk cId="1429424697" sldId="329"/>
            <ac:spMk id="8" creationId="{7E5D5853-2B5C-1C68-CB91-48D3B8AE1712}"/>
          </ac:spMkLst>
        </pc:spChg>
        <pc:spChg chg="add mod">
          <ac:chgData name="工藤 裕司(kudou-yuuji.s49)" userId="bc77ec34-bdce-45b1-9807-cded01d1e57f" providerId="ADAL" clId="{07E50F22-9F48-4619-A8E6-89D1BC7F22AE}" dt="2023-03-14T08:20:20.634" v="33"/>
          <ac:spMkLst>
            <pc:docMk/>
            <pc:sldMk cId="1429424697" sldId="329"/>
            <ac:spMk id="9" creationId="{61FC8BF5-8761-4B60-991B-EE1A27C28D47}"/>
          </ac:spMkLst>
        </pc:spChg>
      </pc:sldChg>
      <pc:sldChg chg="addSp delSp modSp mod">
        <pc:chgData name="工藤 裕司(kudou-yuuji.s49)" userId="bc77ec34-bdce-45b1-9807-cded01d1e57f" providerId="ADAL" clId="{07E50F22-9F48-4619-A8E6-89D1BC7F22AE}" dt="2023-03-14T08:20:26.855" v="34"/>
        <pc:sldMkLst>
          <pc:docMk/>
          <pc:sldMk cId="1462846170" sldId="331"/>
        </pc:sldMkLst>
        <pc:spChg chg="del">
          <ac:chgData name="工藤 裕司(kudou-yuuji.s49)" userId="bc77ec34-bdce-45b1-9807-cded01d1e57f" providerId="ADAL" clId="{07E50F22-9F48-4619-A8E6-89D1BC7F22AE}" dt="2023-03-14T08:19:24.332" v="21" actId="478"/>
          <ac:spMkLst>
            <pc:docMk/>
            <pc:sldMk cId="1462846170" sldId="331"/>
            <ac:spMk id="5" creationId="{26818E9A-3CBE-D15C-FEB1-75DF9FA4B5BD}"/>
          </ac:spMkLst>
        </pc:spChg>
        <pc:spChg chg="add mod">
          <ac:chgData name="工藤 裕司(kudou-yuuji.s49)" userId="bc77ec34-bdce-45b1-9807-cded01d1e57f" providerId="ADAL" clId="{07E50F22-9F48-4619-A8E6-89D1BC7F22AE}" dt="2023-03-14T08:20:26.855" v="34"/>
          <ac:spMkLst>
            <pc:docMk/>
            <pc:sldMk cId="1462846170" sldId="331"/>
            <ac:spMk id="6" creationId="{469839AE-DDE7-4161-849A-5E505EB523E5}"/>
          </ac:spMkLst>
        </pc:spChg>
      </pc:sldChg>
      <pc:sldChg chg="addSp delSp modSp mod">
        <pc:chgData name="工藤 裕司(kudou-yuuji.s49)" userId="bc77ec34-bdce-45b1-9807-cded01d1e57f" providerId="ADAL" clId="{07E50F22-9F48-4619-A8E6-89D1BC7F22AE}" dt="2023-03-14T08:22:31.782" v="44"/>
        <pc:sldMkLst>
          <pc:docMk/>
          <pc:sldMk cId="3335747350" sldId="332"/>
        </pc:sldMkLst>
        <pc:spChg chg="del">
          <ac:chgData name="工藤 裕司(kudou-yuuji.s49)" userId="bc77ec34-bdce-45b1-9807-cded01d1e57f" providerId="ADAL" clId="{07E50F22-9F48-4619-A8E6-89D1BC7F22AE}" dt="2023-03-14T08:19:28.042" v="22" actId="478"/>
          <ac:spMkLst>
            <pc:docMk/>
            <pc:sldMk cId="3335747350" sldId="332"/>
            <ac:spMk id="3" creationId="{37C5F180-3E8E-0DE7-7424-8C0DA84EA14A}"/>
          </ac:spMkLst>
        </pc:spChg>
        <pc:spChg chg="add mod">
          <ac:chgData name="工藤 裕司(kudou-yuuji.s49)" userId="bc77ec34-bdce-45b1-9807-cded01d1e57f" providerId="ADAL" clId="{07E50F22-9F48-4619-A8E6-89D1BC7F22AE}" dt="2023-03-14T08:20:30.483" v="35"/>
          <ac:spMkLst>
            <pc:docMk/>
            <pc:sldMk cId="3335747350" sldId="332"/>
            <ac:spMk id="7" creationId="{7D62488D-C173-4ED9-B78E-168F41C81967}"/>
          </ac:spMkLst>
        </pc:spChg>
        <pc:graphicFrameChg chg="mod">
          <ac:chgData name="工藤 裕司(kudou-yuuji.s49)" userId="bc77ec34-bdce-45b1-9807-cded01d1e57f" providerId="ADAL" clId="{07E50F22-9F48-4619-A8E6-89D1BC7F22AE}" dt="2023-03-14T08:22:31.782" v="44"/>
          <ac:graphicFrameMkLst>
            <pc:docMk/>
            <pc:sldMk cId="3335747350" sldId="332"/>
            <ac:graphicFrameMk id="8" creationId="{00000000-0000-0000-0000-000000000000}"/>
          </ac:graphicFrameMkLst>
        </pc:graphicFrameChg>
      </pc:sldChg>
      <pc:sldChg chg="addSp delSp modSp mod">
        <pc:chgData name="工藤 裕司(kudou-yuuji.s49)" userId="bc77ec34-bdce-45b1-9807-cded01d1e57f" providerId="ADAL" clId="{07E50F22-9F48-4619-A8E6-89D1BC7F22AE}" dt="2023-03-14T08:22:42.239" v="45" actId="1076"/>
        <pc:sldMkLst>
          <pc:docMk/>
          <pc:sldMk cId="1272669889" sldId="333"/>
        </pc:sldMkLst>
        <pc:spChg chg="mod">
          <ac:chgData name="工藤 裕司(kudou-yuuji.s49)" userId="bc77ec34-bdce-45b1-9807-cded01d1e57f" providerId="ADAL" clId="{07E50F22-9F48-4619-A8E6-89D1BC7F22AE}" dt="2023-03-14T08:22:42.239" v="45" actId="1076"/>
          <ac:spMkLst>
            <pc:docMk/>
            <pc:sldMk cId="1272669889" sldId="333"/>
            <ac:spMk id="2" creationId="{00000000-0000-0000-0000-000000000000}"/>
          </ac:spMkLst>
        </pc:spChg>
        <pc:spChg chg="del">
          <ac:chgData name="工藤 裕司(kudou-yuuji.s49)" userId="bc77ec34-bdce-45b1-9807-cded01d1e57f" providerId="ADAL" clId="{07E50F22-9F48-4619-A8E6-89D1BC7F22AE}" dt="2023-03-14T08:19:31.443" v="23" actId="478"/>
          <ac:spMkLst>
            <pc:docMk/>
            <pc:sldMk cId="1272669889" sldId="333"/>
            <ac:spMk id="13" creationId="{E6B273DA-48B3-CF48-FF76-1FDB78D07F64}"/>
          </ac:spMkLst>
        </pc:spChg>
        <pc:spChg chg="add mod">
          <ac:chgData name="工藤 裕司(kudou-yuuji.s49)" userId="bc77ec34-bdce-45b1-9807-cded01d1e57f" providerId="ADAL" clId="{07E50F22-9F48-4619-A8E6-89D1BC7F22AE}" dt="2023-03-14T08:20:35.420" v="36"/>
          <ac:spMkLst>
            <pc:docMk/>
            <pc:sldMk cId="1272669889" sldId="333"/>
            <ac:spMk id="14" creationId="{1D1C55C3-A211-4F71-934D-D0AE0C4639C0}"/>
          </ac:spMkLst>
        </pc:spChg>
      </pc:sldChg>
      <pc:sldChg chg="addSp delSp modSp mod">
        <pc:chgData name="工藤 裕司(kudou-yuuji.s49)" userId="bc77ec34-bdce-45b1-9807-cded01d1e57f" providerId="ADAL" clId="{07E50F22-9F48-4619-A8E6-89D1BC7F22AE}" dt="2023-03-14T08:20:38.902" v="37"/>
        <pc:sldMkLst>
          <pc:docMk/>
          <pc:sldMk cId="4146041010" sldId="335"/>
        </pc:sldMkLst>
        <pc:spChg chg="del">
          <ac:chgData name="工藤 裕司(kudou-yuuji.s49)" userId="bc77ec34-bdce-45b1-9807-cded01d1e57f" providerId="ADAL" clId="{07E50F22-9F48-4619-A8E6-89D1BC7F22AE}" dt="2023-03-14T08:19:35.069" v="24" actId="478"/>
          <ac:spMkLst>
            <pc:docMk/>
            <pc:sldMk cId="4146041010" sldId="335"/>
            <ac:spMk id="3" creationId="{1898A197-3F4B-E83B-AEF4-64E94A3F90B0}"/>
          </ac:spMkLst>
        </pc:spChg>
        <pc:spChg chg="add mod">
          <ac:chgData name="工藤 裕司(kudou-yuuji.s49)" userId="bc77ec34-bdce-45b1-9807-cded01d1e57f" providerId="ADAL" clId="{07E50F22-9F48-4619-A8E6-89D1BC7F22AE}" dt="2023-03-14T08:20:38.902" v="37"/>
          <ac:spMkLst>
            <pc:docMk/>
            <pc:sldMk cId="4146041010" sldId="335"/>
            <ac:spMk id="11" creationId="{A958EE6F-7AFD-44A6-A9A7-7F77886A89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cs typeface="+mn-cs"/>
              </a:defRPr>
            </a:pPr>
            <a:r>
              <a:rPr lang="ja-JP" altLang="en-US" dirty="0">
                <a:latin typeface="HGP創英角ﾎﾟｯﾌﾟ体" panose="040B0A00000000000000" pitchFamily="50" charset="-128"/>
                <a:ea typeface="HGP創英角ﾎﾟｯﾌﾟ体" panose="040B0A00000000000000" pitchFamily="50" charset="-128"/>
              </a:rPr>
              <a:t>全国頚髄損傷者連絡会の回答者</a:t>
            </a:r>
            <a:endParaRPr lang="en-US" altLang="ja-JP" dirty="0">
              <a:latin typeface="HGP創英角ﾎﾟｯﾌﾟ体" panose="040B0A00000000000000" pitchFamily="50" charset="-128"/>
              <a:ea typeface="HGP創英角ﾎﾟｯﾌﾟ体" panose="040B0A00000000000000" pitchFamily="50" charset="-128"/>
            </a:endParaRPr>
          </a:p>
          <a:p>
            <a:pPr>
              <a:defRPr>
                <a:latin typeface="HGP創英角ﾎﾟｯﾌﾟ体" panose="040B0A00000000000000" pitchFamily="50" charset="-128"/>
                <a:ea typeface="HGP創英角ﾎﾟｯﾌﾟ体" panose="040B0A00000000000000" pitchFamily="50" charset="-128"/>
              </a:defRPr>
            </a:pPr>
            <a:r>
              <a:rPr lang="ja-JP" altLang="en-US" dirty="0">
                <a:latin typeface="HGP創英角ﾎﾟｯﾌﾟ体" panose="040B0A00000000000000" pitchFamily="50" charset="-128"/>
                <a:ea typeface="HGP創英角ﾎﾟｯﾌﾟ体" panose="040B0A00000000000000" pitchFamily="50" charset="-128"/>
              </a:rPr>
              <a:t>２２４名</a:t>
            </a:r>
          </a:p>
        </c:rich>
      </c:tx>
      <c:layout>
        <c:manualLayout>
          <c:xMode val="edge"/>
          <c:yMode val="edge"/>
          <c:x val="0.13868534336245869"/>
          <c:y val="7.9955854001152737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cs typeface="+mn-cs"/>
            </a:defRPr>
          </a:pPr>
          <a:endParaRPr lang="ja-JP"/>
        </a:p>
      </c:txPr>
    </c:title>
    <c:autoTitleDeleted val="0"/>
    <c:plotArea>
      <c:layout>
        <c:manualLayout>
          <c:layoutTarget val="inner"/>
          <c:xMode val="edge"/>
          <c:yMode val="edge"/>
          <c:x val="0.26228662381397461"/>
          <c:y val="0.18951648622047243"/>
          <c:w val="0.45113578548321487"/>
          <c:h val="0.69645152559055123"/>
        </c:manualLayout>
      </c:layout>
      <c:pieChart>
        <c:varyColors val="1"/>
        <c:ser>
          <c:idx val="0"/>
          <c:order val="0"/>
          <c:tx>
            <c:strRef>
              <c:f>Sheet1!$B$1</c:f>
              <c:strCache>
                <c:ptCount val="1"/>
                <c:pt idx="0">
                  <c:v>全国頸髄損傷者連絡会の回答者２２４名</c:v>
                </c:pt>
              </c:strCache>
            </c:strRef>
          </c:tx>
          <c:explosion val="2"/>
          <c:dPt>
            <c:idx val="0"/>
            <c:bubble3D val="0"/>
            <c:spPr>
              <a:solidFill>
                <a:srgbClr val="C00000"/>
              </a:solidFill>
              <a:ln w="19050">
                <a:solidFill>
                  <a:schemeClr val="lt1"/>
                </a:solidFill>
              </a:ln>
              <a:effectLst/>
            </c:spPr>
            <c:extLst>
              <c:ext xmlns:c16="http://schemas.microsoft.com/office/drawing/2014/chart" uri="{C3380CC4-5D6E-409C-BE32-E72D297353CC}">
                <c16:uniqueId val="{00000001-B48C-424D-BB54-947AE50FDAB8}"/>
              </c:ext>
            </c:extLst>
          </c:dPt>
          <c:dPt>
            <c:idx val="1"/>
            <c:bubble3D val="0"/>
            <c:explosion val="4"/>
            <c:spPr>
              <a:solidFill>
                <a:srgbClr val="0070C0"/>
              </a:solidFill>
              <a:ln w="19050">
                <a:solidFill>
                  <a:schemeClr val="lt1"/>
                </a:solidFill>
              </a:ln>
              <a:effectLst/>
            </c:spPr>
            <c:extLst>
              <c:ext xmlns:c16="http://schemas.microsoft.com/office/drawing/2014/chart" uri="{C3380CC4-5D6E-409C-BE32-E72D297353CC}">
                <c16:uniqueId val="{00000003-B48C-424D-BB54-947AE50FDAB8}"/>
              </c:ext>
            </c:extLst>
          </c:dPt>
          <c:dLbls>
            <c:dLbl>
              <c:idx val="0"/>
              <c:layout>
                <c:manualLayout>
                  <c:x val="-0.18690187327724184"/>
                  <c:y val="0.26290979635518241"/>
                </c:manualLayout>
              </c:layout>
              <c:tx>
                <c:rich>
                  <a:bodyPr/>
                  <a:lstStyle/>
                  <a:p>
                    <a:fld id="{FC6C13AF-6353-4088-90C4-01FEDA715409}" type="VALUE">
                      <a:rPr lang="en-US" altLang="ja-JP" sz="2000"/>
                      <a:pPr/>
                      <a:t>[値]</a:t>
                    </a:fld>
                    <a:r>
                      <a:rPr lang="ja-JP" altLang="en-US" sz="2000" dirty="0"/>
                      <a:t>％</a:t>
                    </a:r>
                  </a:p>
                  <a:p>
                    <a:r>
                      <a:rPr lang="ja-JP" altLang="en-US" sz="2000" dirty="0"/>
                      <a:t>骨折あり</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8730632449119337"/>
                      <c:h val="0.25276574803149604"/>
                    </c:manualLayout>
                  </c15:layout>
                  <c15:dlblFieldTable/>
                  <c15:showDataLabelsRange val="0"/>
                </c:ext>
                <c:ext xmlns:c16="http://schemas.microsoft.com/office/drawing/2014/chart" uri="{C3380CC4-5D6E-409C-BE32-E72D297353CC}">
                  <c16:uniqueId val="{00000001-B48C-424D-BB54-947AE50FDAB8}"/>
                </c:ext>
              </c:extLst>
            </c:dLbl>
            <c:dLbl>
              <c:idx val="1"/>
              <c:layout>
                <c:manualLayout>
                  <c:x val="0.26885153784228644"/>
                  <c:y val="-0.19861615795394988"/>
                </c:manualLayout>
              </c:layout>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HGP創英角ﾎﾟｯﾌﾟ体" panose="040B0A00000000000000" pitchFamily="50" charset="-128"/>
                        <a:ea typeface="HGP創英角ﾎﾟｯﾌﾟ体" panose="040B0A00000000000000" pitchFamily="50" charset="-128"/>
                        <a:cs typeface="+mn-cs"/>
                      </a:defRPr>
                    </a:pPr>
                    <a:fld id="{A5ECC37A-AF50-4501-BE69-D9AB40D26DDC}" type="VALUE">
                      <a:rPr lang="en-US" altLang="ja-JP" sz="2000">
                        <a:solidFill>
                          <a:schemeClr val="bg1"/>
                        </a:solidFill>
                        <a:latin typeface="HGP創英角ﾎﾟｯﾌﾟ体" panose="040B0A00000000000000" pitchFamily="50" charset="-128"/>
                        <a:ea typeface="HGP創英角ﾎﾟｯﾌﾟ体" panose="040B0A00000000000000" pitchFamily="50" charset="-128"/>
                      </a:rPr>
                      <a:pPr>
                        <a:defRPr>
                          <a:solidFill>
                            <a:schemeClr val="bg1"/>
                          </a:solidFill>
                          <a:latin typeface="HGP創英角ﾎﾟｯﾌﾟ体" panose="040B0A00000000000000" pitchFamily="50" charset="-128"/>
                          <a:ea typeface="HGP創英角ﾎﾟｯﾌﾟ体" panose="040B0A00000000000000" pitchFamily="50" charset="-128"/>
                        </a:defRPr>
                      </a:pPr>
                      <a:t>[値]</a:t>
                    </a:fld>
                    <a:r>
                      <a:rPr lang="ja-JP" altLang="en-US" sz="2000" dirty="0">
                        <a:solidFill>
                          <a:schemeClr val="bg1"/>
                        </a:solidFill>
                        <a:latin typeface="HGP創英角ﾎﾟｯﾌﾟ体" panose="040B0A00000000000000" pitchFamily="50" charset="-128"/>
                        <a:ea typeface="HGP創英角ﾎﾟｯﾌﾟ体" panose="040B0A00000000000000" pitchFamily="50" charset="-128"/>
                      </a:rPr>
                      <a:t>％</a:t>
                    </a:r>
                  </a:p>
                  <a:p>
                    <a:pPr>
                      <a:defRPr>
                        <a:solidFill>
                          <a:schemeClr val="bg1"/>
                        </a:solidFill>
                        <a:latin typeface="HGP創英角ﾎﾟｯﾌﾟ体" panose="040B0A00000000000000" pitchFamily="50" charset="-128"/>
                        <a:ea typeface="HGP創英角ﾎﾟｯﾌﾟ体" panose="040B0A00000000000000" pitchFamily="50" charset="-128"/>
                      </a:defRPr>
                    </a:pPr>
                    <a:r>
                      <a:rPr lang="ja-JP" altLang="en-US" sz="2000" dirty="0">
                        <a:solidFill>
                          <a:schemeClr val="bg1"/>
                        </a:solidFill>
                        <a:latin typeface="HGP創英角ﾎﾟｯﾌﾟ体" panose="040B0A00000000000000" pitchFamily="50" charset="-128"/>
                        <a:ea typeface="HGP創英角ﾎﾟｯﾌﾟ体" panose="040B0A00000000000000" pitchFamily="50" charset="-128"/>
                      </a:rPr>
                      <a:t>骨折なし</a:t>
                    </a:r>
                  </a:p>
                </c:rich>
              </c:tx>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bg1"/>
                      </a:solidFill>
                      <a:latin typeface="HGP創英角ﾎﾟｯﾌﾟ体" panose="040B0A00000000000000" pitchFamily="50" charset="-128"/>
                      <a:ea typeface="HGP創英角ﾎﾟｯﾌﾟ体" panose="040B0A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4643194595511306"/>
                      <c:h val="0.26085949803149605"/>
                    </c:manualLayout>
                  </c15:layout>
                  <c15:dlblFieldTable/>
                  <c15:showDataLabelsRange val="0"/>
                </c:ext>
                <c:ext xmlns:c16="http://schemas.microsoft.com/office/drawing/2014/chart" uri="{C3380CC4-5D6E-409C-BE32-E72D297353CC}">
                  <c16:uniqueId val="{00000003-B48C-424D-BB54-947AE50FDAB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GP創英角ﾎﾟｯﾌﾟ体" panose="040B0A00000000000000" pitchFamily="50" charset="-128"/>
                    <a:ea typeface="HGP創英角ﾎﾟｯﾌﾟ体" panose="040B0A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骨折あり</c:v>
                </c:pt>
                <c:pt idx="1">
                  <c:v>骨折なし</c:v>
                </c:pt>
              </c:strCache>
            </c:strRef>
          </c:cat>
          <c:val>
            <c:numRef>
              <c:f>Sheet1!$B$2:$B$3</c:f>
              <c:numCache>
                <c:formatCode>General</c:formatCode>
                <c:ptCount val="2"/>
                <c:pt idx="0">
                  <c:v>20.5</c:v>
                </c:pt>
                <c:pt idx="1">
                  <c:v>79.5</c:v>
                </c:pt>
              </c:numCache>
            </c:numRef>
          </c:val>
          <c:extLst>
            <c:ext xmlns:c16="http://schemas.microsoft.com/office/drawing/2014/chart" uri="{C3380CC4-5D6E-409C-BE32-E72D297353CC}">
              <c16:uniqueId val="{00000004-B48C-424D-BB54-947AE50FDA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HG丸ｺﾞｼｯｸM-PRO" panose="020F0600000000000000" pitchFamily="50" charset="-128"/>
          <a:ea typeface="HG丸ｺﾞｼｯｸM-PRO" panose="020F06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5402" cy="337958"/>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1"/>
            <a:ext cx="4275402" cy="337958"/>
          </a:xfrm>
          <a:prstGeom prst="rect">
            <a:avLst/>
          </a:prstGeom>
        </p:spPr>
        <p:txBody>
          <a:bodyPr vert="horz" lIns="90644" tIns="45322" rIns="90644" bIns="45322" rtlCol="0"/>
          <a:lstStyle>
            <a:lvl1pPr algn="r">
              <a:defRPr sz="1200"/>
            </a:lvl1pPr>
          </a:lstStyle>
          <a:p>
            <a:fld id="{F1A4B6EF-1BD0-4389-B531-30FC1ACF71C6}" type="datetimeFigureOut">
              <a:rPr kumimoji="1" lang="ja-JP" altLang="en-US" smtClean="0"/>
              <a:t>2023/3/18</a:t>
            </a:fld>
            <a:endParaRPr kumimoji="1" lang="ja-JP" altLang="en-US"/>
          </a:p>
        </p:txBody>
      </p:sp>
      <p:sp>
        <p:nvSpPr>
          <p:cNvPr id="4" name="フッター プレースホルダー 3"/>
          <p:cNvSpPr>
            <a:spLocks noGrp="1"/>
          </p:cNvSpPr>
          <p:nvPr>
            <p:ph type="ftr" sz="quarter" idx="2"/>
          </p:nvPr>
        </p:nvSpPr>
        <p:spPr>
          <a:xfrm>
            <a:off x="0" y="6397807"/>
            <a:ext cx="4275402" cy="337957"/>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7"/>
            <a:ext cx="4275402" cy="337957"/>
          </a:xfrm>
          <a:prstGeom prst="rect">
            <a:avLst/>
          </a:prstGeom>
        </p:spPr>
        <p:txBody>
          <a:bodyPr vert="horz" lIns="90644" tIns="45322" rIns="90644" bIns="45322" rtlCol="0" anchor="b"/>
          <a:lstStyle>
            <a:lvl1pPr algn="r">
              <a:defRPr sz="1200"/>
            </a:lvl1pPr>
          </a:lstStyle>
          <a:p>
            <a:fld id="{E5F64AEF-232F-4EE4-BACE-1E7CB4FB6524}" type="slidenum">
              <a:rPr kumimoji="1" lang="ja-JP" altLang="en-US" smtClean="0"/>
              <a:t>‹#›</a:t>
            </a:fld>
            <a:endParaRPr kumimoji="1" lang="ja-JP" altLang="en-US"/>
          </a:p>
        </p:txBody>
      </p:sp>
    </p:spTree>
    <p:extLst>
      <p:ext uri="{BB962C8B-B14F-4D97-AF65-F5344CB8AC3E}">
        <p14:creationId xmlns:p14="http://schemas.microsoft.com/office/powerpoint/2010/main" val="29297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5402" cy="337958"/>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1"/>
            <a:ext cx="4275402" cy="337958"/>
          </a:xfrm>
          <a:prstGeom prst="rect">
            <a:avLst/>
          </a:prstGeom>
        </p:spPr>
        <p:txBody>
          <a:bodyPr vert="horz" lIns="90644" tIns="45322" rIns="90644" bIns="45322" rtlCol="0"/>
          <a:lstStyle>
            <a:lvl1pPr algn="r">
              <a:defRPr sz="1200"/>
            </a:lvl1pPr>
          </a:lstStyle>
          <a:p>
            <a:fld id="{4CE11E56-69F4-4293-95E0-D3E7B7E5CD0C}" type="datetimeFigureOut">
              <a:rPr kumimoji="1" lang="ja-JP" altLang="en-US" smtClean="0"/>
              <a:t>2023/3/18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7"/>
            <a:ext cx="4275402" cy="337957"/>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7"/>
            <a:ext cx="4275402" cy="337957"/>
          </a:xfrm>
          <a:prstGeom prst="rect">
            <a:avLst/>
          </a:prstGeom>
        </p:spPr>
        <p:txBody>
          <a:bodyPr vert="horz" lIns="90644" tIns="45322" rIns="90644" bIns="45322" rtlCol="0" anchor="b"/>
          <a:lstStyle>
            <a:lvl1pPr algn="r">
              <a:defRPr sz="1200"/>
            </a:lvl1pPr>
          </a:lstStyle>
          <a:p>
            <a:fld id="{CE36B4F6-46F5-488F-9596-6E00E016BA34}" type="slidenum">
              <a:rPr kumimoji="1" lang="ja-JP" altLang="en-US" smtClean="0"/>
              <a:t>‹#›</a:t>
            </a:fld>
            <a:endParaRPr kumimoji="1" lang="ja-JP" altLang="en-US"/>
          </a:p>
        </p:txBody>
      </p:sp>
    </p:spTree>
    <p:extLst>
      <p:ext uri="{BB962C8B-B14F-4D97-AF65-F5344CB8AC3E}">
        <p14:creationId xmlns:p14="http://schemas.microsoft.com/office/powerpoint/2010/main" val="14551138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1</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598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11</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1544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１．骨密度について、２．廃用性骨委縮について、３</a:t>
            </a:r>
            <a:r>
              <a:rPr kumimoji="1" lang="en-US" altLang="ja-JP" dirty="0"/>
              <a:t>.</a:t>
            </a:r>
            <a:r>
              <a:rPr kumimoji="1" lang="ja-JP" altLang="en-US" dirty="0"/>
              <a:t>骨密度の検査についてお話します。この資料は、機能訓練棟看護師が国リハ病院放射線科の協力を得て作成しました。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268436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通常、骨密度は学童期から思春期にかけて高まり、成人期以降、加齢や閉経に伴い低下します（右側グラフの説明）。骨密度が低下すると何が起こるかというと、わずかな外力で骨折しやすくなります。これが骨粗鬆症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23645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廃用性骨萎縮とは「上肢や下肢の麻痺した部分が動かないことや安静状態が長期に続くことで、血行が悪くなり、さらに栄養不足などが原因で骨が萎縮を起こします。骨量が少なくなるため「二次性の骨粗鬆症」と言われています。不全麻痺では萎縮は少ないと言われていますが、完全麻痺の場合、受傷後</a:t>
            </a:r>
            <a:r>
              <a:rPr kumimoji="1" lang="en-US" altLang="ja-JP" dirty="0"/>
              <a:t>3</a:t>
            </a:r>
            <a:r>
              <a:rPr kumimoji="1" lang="ja-JP" altLang="en-US" dirty="0"/>
              <a:t>年で</a:t>
            </a:r>
            <a:r>
              <a:rPr kumimoji="1" lang="en-US" altLang="ja-JP" dirty="0"/>
              <a:t>25</a:t>
            </a:r>
            <a:r>
              <a:rPr kumimoji="1" lang="ja-JP" altLang="en-US" dirty="0"/>
              <a:t>％程度の萎縮が見られます。」。</a:t>
            </a:r>
          </a:p>
          <a:p>
            <a:endParaRPr kumimoji="1" lang="en-US" altLang="ja-JP" dirty="0"/>
          </a:p>
          <a:p>
            <a:r>
              <a:rPr kumimoji="1" lang="ja-JP" altLang="en-US" dirty="0"/>
              <a:t>不全麻痺と完全麻痺で一律に区別がつくわけではありません。その方のもともとの骨の状態（骨密度）、受傷年齢、体格、栄養状態、アルコールや喫煙などの嗜好、骨折の既往や骨に及ぶ手術や炎症の有無などさまざまな要因によって変わってきます。ご自身の現在の状態や経年的変化を知っていくことが大切です。</a:t>
            </a:r>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109342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lang="ja-JP" altLang="en-US" dirty="0"/>
              <a:t>こちらのデータは、全国頚髄損傷者連絡会の会員を対象としたアンケートの結果です。</a:t>
            </a:r>
            <a:endParaRPr lang="en-US" altLang="ja-JP" dirty="0"/>
          </a:p>
          <a:p>
            <a:pPr defTabSz="680514">
              <a:lnSpc>
                <a:spcPct val="120000"/>
              </a:lnSpc>
              <a:spcBef>
                <a:spcPts val="992"/>
              </a:spcBef>
              <a:buClr>
                <a:srgbClr val="B71E42"/>
              </a:buClr>
              <a:buSzPct val="100000"/>
              <a:defRPr/>
            </a:pPr>
            <a:r>
              <a:rPr lang="ja-JP" altLang="en-US" dirty="0">
                <a:solidFill>
                  <a:prstClr val="black"/>
                </a:solidFill>
                <a:latin typeface="HG丸ｺﾞｼｯｸM-PRO" panose="020F0600000000000000" pitchFamily="50" charset="-128"/>
                <a:ea typeface="HG丸ｺﾞｼｯｸM-PRO" panose="020F0600000000000000" pitchFamily="50" charset="-128"/>
              </a:rPr>
              <a:t>回答者</a:t>
            </a:r>
            <a:r>
              <a:rPr lang="en-US" altLang="ja-JP" dirty="0">
                <a:solidFill>
                  <a:prstClr val="black"/>
                </a:solidFill>
                <a:latin typeface="HG丸ｺﾞｼｯｸM-PRO" panose="020F0600000000000000" pitchFamily="50" charset="-128"/>
                <a:ea typeface="HG丸ｺﾞｼｯｸM-PRO" panose="020F0600000000000000" pitchFamily="50" charset="-128"/>
              </a:rPr>
              <a:t>224</a:t>
            </a:r>
            <a:r>
              <a:rPr lang="ja-JP" altLang="en-US" dirty="0">
                <a:solidFill>
                  <a:prstClr val="black"/>
                </a:solidFill>
                <a:latin typeface="HG丸ｺﾞｼｯｸM-PRO" panose="020F0600000000000000" pitchFamily="50" charset="-128"/>
                <a:ea typeface="HG丸ｺﾞｼｯｸM-PRO" panose="020F0600000000000000" pitchFamily="50" charset="-128"/>
              </a:rPr>
              <a:t>名のうち、脊髄損傷受傷後の下肢骨折者は</a:t>
            </a:r>
            <a:r>
              <a:rPr lang="en-US" altLang="ja-JP" b="0" dirty="0">
                <a:solidFill>
                  <a:srgbClr val="FF0000"/>
                </a:solidFill>
                <a:latin typeface="HG丸ｺﾞｼｯｸM-PRO" panose="020F0600000000000000" pitchFamily="50" charset="-128"/>
                <a:ea typeface="HG丸ｺﾞｼｯｸM-PRO" panose="020F0600000000000000" pitchFamily="50" charset="-128"/>
              </a:rPr>
              <a:t>46</a:t>
            </a:r>
            <a:r>
              <a:rPr lang="ja-JP" altLang="en-US" b="0" dirty="0">
                <a:solidFill>
                  <a:srgbClr val="FF0000"/>
                </a:solidFill>
                <a:latin typeface="HG丸ｺﾞｼｯｸM-PRO" panose="020F0600000000000000" pitchFamily="50" charset="-128"/>
                <a:ea typeface="HG丸ｺﾞｼｯｸM-PRO" panose="020F0600000000000000" pitchFamily="50" charset="-128"/>
              </a:rPr>
              <a:t>人で２０．５％でした。</a:t>
            </a:r>
            <a:endParaRPr lang="en-US" altLang="ja-JP" b="0" dirty="0">
              <a:solidFill>
                <a:srgbClr val="FF0000"/>
              </a:solidFill>
              <a:latin typeface="HG丸ｺﾞｼｯｸM-PRO" panose="020F0600000000000000" pitchFamily="50" charset="-128"/>
              <a:ea typeface="HG丸ｺﾞｼｯｸM-PRO" panose="020F0600000000000000" pitchFamily="50" charset="-128"/>
            </a:endParaRPr>
          </a:p>
          <a:p>
            <a:pPr defTabSz="680514">
              <a:lnSpc>
                <a:spcPct val="120000"/>
              </a:lnSpc>
              <a:spcBef>
                <a:spcPts val="992"/>
              </a:spcBef>
              <a:buClr>
                <a:srgbClr val="B71E42"/>
              </a:buClr>
              <a:buSzPct val="100000"/>
              <a:defRPr/>
            </a:pPr>
            <a:r>
              <a:rPr lang="ja-JP" altLang="en-US" b="0" dirty="0">
                <a:solidFill>
                  <a:srgbClr val="FF0000"/>
                </a:solidFill>
                <a:latin typeface="HG丸ｺﾞｼｯｸM-PRO" panose="020F0600000000000000" pitchFamily="50" charset="-128"/>
                <a:ea typeface="HG丸ｺﾞｼｯｸM-PRO" panose="020F0600000000000000" pitchFamily="50" charset="-128"/>
              </a:rPr>
              <a:t>骨折の原因で最も多かったのは「転倒・転落」でした。</a:t>
            </a:r>
            <a:endParaRPr lang="en-US" altLang="ja-JP" b="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204248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骨折を経験した方が、日常生活で困った内容です。骨折の治療では手術をする場合とギプスで固定して骨の付きを待つという治療があります。いずれにしても患部の固定が数か月に及び、動作の支障となったり、ギプスや装具により褥瘡形成の可能性もあります。「骨が付きにくい」「日常生活の困り」「介護者の困り」などがあります。</a:t>
            </a:r>
            <a:endParaRPr kumimoji="1" lang="en-US" altLang="ja-JP" dirty="0"/>
          </a:p>
          <a:p>
            <a:endParaRPr kumimoji="1" lang="en-US" altLang="ja-JP" dirty="0"/>
          </a:p>
          <a:p>
            <a:r>
              <a:rPr kumimoji="1" lang="ja-JP" altLang="en-US" dirty="0"/>
              <a:t>骨折治療後も「骨・関節の変形による更衣への支障・褥瘡の発生」「再骨折への不安」「過反射や痛みの出現」などで生活の妨げとなる事があります。そのため、日常生活の質を維持するためには、骨の健康についても考えていく必要があります。</a:t>
            </a:r>
            <a:endParaRPr kumimoji="1" lang="en-US" altLang="ja-JP" dirty="0"/>
          </a:p>
          <a:p>
            <a:r>
              <a:rPr kumimoji="1" lang="ja-JP" altLang="en-US" dirty="0"/>
              <a:t>次に「骨の健康」の指標となる検査について紹介します。</a:t>
            </a:r>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222864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pPr defTabSz="906445">
              <a:defRPr/>
            </a:pPr>
            <a:r>
              <a:rPr lang="ja-JP" altLang="en-US" dirty="0">
                <a:solidFill>
                  <a:prstClr val="black"/>
                </a:solidFill>
              </a:rPr>
              <a:t>写真の装置を</a:t>
            </a:r>
            <a:r>
              <a:rPr lang="en-US" altLang="ja-JP" dirty="0">
                <a:solidFill>
                  <a:prstClr val="black"/>
                </a:solidFill>
              </a:rPr>
              <a:t>DEXA </a:t>
            </a:r>
            <a:r>
              <a:rPr lang="ja-JP" altLang="en-US" dirty="0">
                <a:solidFill>
                  <a:prstClr val="black"/>
                </a:solidFill>
              </a:rPr>
              <a:t>（ディ</a:t>
            </a:r>
            <a:r>
              <a:rPr lang="en-US" altLang="ja-JP" dirty="0">
                <a:solidFill>
                  <a:prstClr val="black"/>
                </a:solidFill>
              </a:rPr>
              <a:t>- </a:t>
            </a:r>
            <a:r>
              <a:rPr lang="ja-JP" altLang="en-US" dirty="0">
                <a:solidFill>
                  <a:prstClr val="black"/>
                </a:solidFill>
              </a:rPr>
              <a:t>イ</a:t>
            </a:r>
            <a:r>
              <a:rPr lang="en-US" altLang="ja-JP" dirty="0">
                <a:solidFill>
                  <a:prstClr val="black"/>
                </a:solidFill>
              </a:rPr>
              <a:t>-</a:t>
            </a:r>
            <a:r>
              <a:rPr lang="ja-JP" altLang="en-US" dirty="0">
                <a:solidFill>
                  <a:prstClr val="black"/>
                </a:solidFill>
              </a:rPr>
              <a:t>　エックス　エー）　と書いてデキサと呼びます。骨粗鬆症を診断する検査となっており、国リハでも行なうことが出来ます。</a:t>
            </a:r>
            <a:r>
              <a:rPr lang="en-US" altLang="ja-JP" dirty="0">
                <a:solidFill>
                  <a:prstClr val="black"/>
                </a:solidFill>
              </a:rPr>
              <a:t>X</a:t>
            </a:r>
            <a:r>
              <a:rPr lang="ja-JP" altLang="en-US" dirty="0">
                <a:solidFill>
                  <a:prstClr val="black"/>
                </a:solidFill>
              </a:rPr>
              <a:t>線を利用した装置で、腰椎と大腿骨の</a:t>
            </a:r>
            <a:r>
              <a:rPr lang="en-US" altLang="ja-JP" dirty="0">
                <a:solidFill>
                  <a:prstClr val="black"/>
                </a:solidFill>
              </a:rPr>
              <a:t>2</a:t>
            </a:r>
            <a:r>
              <a:rPr lang="ja-JP" altLang="en-US" dirty="0" err="1">
                <a:solidFill>
                  <a:prstClr val="black"/>
                </a:solidFill>
              </a:rPr>
              <a:t>つの</a:t>
            </a:r>
            <a:r>
              <a:rPr lang="ja-JP" altLang="en-US" dirty="0">
                <a:solidFill>
                  <a:prstClr val="black"/>
                </a:solidFill>
              </a:rPr>
              <a:t>部位の測定が推奨されています。</a:t>
            </a:r>
          </a:p>
          <a:p>
            <a:endParaRPr kumimoji="1" lang="en-US" altLang="ja-JP" dirty="0"/>
          </a:p>
          <a:p>
            <a:r>
              <a:rPr kumimoji="1" lang="ja-JP" altLang="en-US" dirty="0"/>
              <a:t>骨密度測定結果はこの（右側の）用紙が、医師からの結果説明の際に渡されます。見やすく、わかりやすい用紙かと思います。</a:t>
            </a:r>
            <a:endParaRPr kumimoji="1" lang="en-US" altLang="ja-JP" dirty="0"/>
          </a:p>
          <a:p>
            <a:pPr defTabSz="906445">
              <a:defRPr/>
            </a:pPr>
            <a:r>
              <a:rPr lang="ja-JP" altLang="en-US" dirty="0">
                <a:solidFill>
                  <a:prstClr val="black"/>
                </a:solidFill>
              </a:rPr>
              <a:t>治療は医師の判断となります。ご自身で気を付ける事は、バランスの取れた食事と適正体重の維持です。飲酒や喫煙で骨折リスクが高まる事はわかっていますので、常習的な飲酒を避けること、また禁煙をお勧めします。骨がもろくなっていく過程では、痛みなどの自覚症状はありません。定期的に骨密度検査を受けるなどして、健康寿命を保ちましょう。</a:t>
            </a:r>
          </a:p>
          <a:p>
            <a:pPr defTabSz="906445">
              <a:defRPr/>
            </a:pPr>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69A3DB7-B5EC-4BA7-815F-EA09DA3C7468}" type="slidenum">
              <a:rPr kumimoji="1" lang="ja-JP" altLang="en-US" smtClean="0">
                <a:solidFill>
                  <a:prstClr val="black"/>
                </a:solidFill>
              </a:rPr>
              <a:pPr/>
              <a:t>17</a:t>
            </a:fld>
            <a:endParaRPr kumimoji="1" lang="ja-JP" altLang="en-US">
              <a:solidFill>
                <a:prstClr val="black"/>
              </a:solidFill>
            </a:endParaRPr>
          </a:p>
        </p:txBody>
      </p:sp>
    </p:spTree>
    <p:extLst>
      <p:ext uri="{BB962C8B-B14F-4D97-AF65-F5344CB8AC3E}">
        <p14:creationId xmlns:p14="http://schemas.microsoft.com/office/powerpoint/2010/main" val="369583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3</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2824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4</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13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5</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253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レベル分類にはいくつかある</a:t>
            </a:r>
          </a:p>
        </p:txBody>
      </p:sp>
      <p:sp>
        <p:nvSpPr>
          <p:cNvPr id="4" name="スライド番号プレースホルダー 3"/>
          <p:cNvSpPr>
            <a:spLocks noGrp="1"/>
          </p:cNvSpPr>
          <p:nvPr>
            <p:ph type="sldNum" sz="quarter" idx="5"/>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6</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6722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dirty="0"/>
              <a:t>ザンコリーの分類。</a:t>
            </a:r>
            <a:endParaRPr kumimoji="1" lang="en-US" altLang="ja-JP" dirty="0"/>
          </a:p>
          <a:p>
            <a:endParaRPr kumimoji="1" lang="en-US" altLang="ja-JP" dirty="0"/>
          </a:p>
          <a:p>
            <a:r>
              <a:rPr kumimoji="1" lang="ja-JP" altLang="en-US" dirty="0"/>
              <a:t>頚髄損傷で四肢麻痺の方の腕から手の状態について細かく分類しており、頚髄損傷四肢麻痺の分類として広く使用されています。</a:t>
            </a:r>
            <a:endParaRPr kumimoji="1" lang="en-US" altLang="ja-JP" dirty="0"/>
          </a:p>
          <a:p>
            <a:endParaRPr kumimoji="1" lang="en-US" altLang="ja-JP" dirty="0"/>
          </a:p>
          <a:p>
            <a:r>
              <a:rPr kumimoji="1" lang="ja-JP" altLang="en-US" dirty="0"/>
              <a:t>前ページの分類も含め、このような評価を使うことで、障害の程度を正確に認識し、また、訓練効果の評価も明確にできます。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7</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6443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lang="ja-JP" altLang="en-US" dirty="0"/>
              <a:t>（注１）就寝管理とは、就寝前準備（清拭や抑制帯装着等）と夜間排尿管理（留置カテーテル装着等）を指す。 （注２）基本的身辺動作の具体例は、下記のとおり。 </a:t>
            </a:r>
            <a:r>
              <a:rPr lang="en-US" altLang="ja-JP" dirty="0"/>
              <a:t>【</a:t>
            </a:r>
            <a:r>
              <a:rPr lang="ja-JP" altLang="en-US" dirty="0"/>
              <a:t>基本的身辺動作の例</a:t>
            </a:r>
            <a:r>
              <a:rPr lang="en-US" altLang="ja-JP" dirty="0"/>
              <a:t>】 </a:t>
            </a:r>
            <a:r>
              <a:rPr lang="ja-JP" altLang="en-US" dirty="0"/>
              <a:t>・基本的身辺動作１ 　エレベーターの使用、摂食、ベッドのリモコン操作、パソコン操作、ＴＶ・ＡＶ機器のリモコン操作、ナースコール操作 ・基本的身辺動作２ 　薬を飲む、リーチャーの使用、引き戸の開閉、２</a:t>
            </a:r>
            <a:r>
              <a:rPr lang="en-US" altLang="ja-JP" dirty="0"/>
              <a:t>cm </a:t>
            </a:r>
            <a:r>
              <a:rPr lang="ja-JP" altLang="en-US" dirty="0"/>
              <a:t>段差、歯磨き、ティッシュを取る、髭剃り、ページめくり、自助具の装着 ・基本的身辺動作３ 　整髪、携帯電話の使用、缶飲料を開ける、排尿、手袋着脱</a:t>
            </a:r>
            <a:endParaRPr kumimoji="1" lang="ja-JP" altLang="en-US" dirty="0"/>
          </a:p>
        </p:txBody>
      </p:sp>
      <p:sp>
        <p:nvSpPr>
          <p:cNvPr id="4" name="スライド番号プレースホルダー 3"/>
          <p:cNvSpPr>
            <a:spLocks noGrp="1"/>
          </p:cNvSpPr>
          <p:nvPr>
            <p:ph type="sldNum" sz="quarter" idx="10"/>
          </p:nvPr>
        </p:nvSpPr>
        <p:spPr/>
        <p:txBody>
          <a:bodyPr/>
          <a:lstStyle/>
          <a:p>
            <a:pPr defTabSz="453189">
              <a:defRPr/>
            </a:pPr>
            <a:fld id="{D82F2FA2-10B4-4296-BD32-35D0379AC464}" type="slidenum">
              <a:rPr kumimoji="1" lang="ja-JP" altLang="en-US">
                <a:solidFill>
                  <a:prstClr val="black"/>
                </a:solidFill>
                <a:latin typeface="Calibri"/>
                <a:ea typeface="ＭＳ Ｐゴシック" panose="020B0600070205080204" pitchFamily="50" charset="-128"/>
              </a:rPr>
              <a:pPr defTabSz="453189">
                <a:defRPr/>
              </a:pPr>
              <a:t>8</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18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9</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935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445">
              <a:defRPr/>
            </a:pPr>
            <a:fld id="{D82F2FA2-10B4-4296-BD32-35D0379AC464}" type="slidenum">
              <a:rPr kumimoji="1" lang="ja-JP" altLang="en-US" sz="1100">
                <a:solidFill>
                  <a:prstClr val="black"/>
                </a:solidFill>
                <a:latin typeface="Calibri"/>
                <a:ea typeface="ＭＳ Ｐゴシック" panose="020B0600070205080204" pitchFamily="50" charset="-128"/>
              </a:rPr>
              <a:pPr defTabSz="906445">
                <a:defRPr/>
              </a:pPr>
              <a:t>10</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2141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140F25-06E3-4213-8326-F43707D8CE3C}" type="datetime1">
              <a:rPr lang="en-US" altLang="ja-JP" smtClean="0"/>
              <a:t>3/18/2023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B3A660-FBD0-4040-9D00-103C393F8E98}" type="datetime1">
              <a:rPr lang="en-US" altLang="ja-JP"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129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862459-FDC9-49ED-A392-83D8A71E5F88}"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36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A8829C-4AAB-4A1C-8FEF-32F1C9843FFA}"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52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4ECB84-2779-435C-890C-E37AE5B2D4CC}"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37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2A53D2-6A7E-4E3A-84FD-66E71CFB59E6}"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92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633B5F-A60D-4178-82AD-E9C0B0E5A0D1}"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9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F5DA27-6B9B-4FBB-A484-D48DC8F9A876}"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06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C9E5E8-5461-4AFE-914D-9F9A49962FA8}"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97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43DA8E-5633-4FFB-852E-E3DAA7303E5A}"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1084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61479F-2D3E-43FD-B989-8F98FD8D8F06}" type="datetime1">
              <a:rPr lang="en-US" altLang="ja-JP"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2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1D3D92-9C77-43E2-8993-C6D1261988DA}" type="datetime1">
              <a:rPr lang="en-US" altLang="ja-JP"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1384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386977-FB98-47F5-BF07-117EB89B14F0}" type="datetime1">
              <a:rPr lang="en-US" altLang="ja-JP"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37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D8FB0A-2459-4368-BE80-78CD9F9793FD}" type="datetime1">
              <a:rPr lang="en-US" altLang="ja-JP"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99B40-FCD6-42E6-9B7A-50CF0E293209}" type="datetime1">
              <a:rPr lang="en-US" altLang="ja-JP"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45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A1042B-38A1-4186-B4F9-0BA714837B5C}" type="datetime1">
              <a:rPr lang="en-US" altLang="ja-JP"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13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B95A37-0D7E-4742-B133-B1E2551019C5}" type="datetime1">
              <a:rPr lang="en-US" altLang="ja-JP"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58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57995-8F86-4214-B897-1A3EC217213B}" type="datetime1">
              <a:rPr lang="en-US" altLang="ja-JP" smtClean="0"/>
              <a:t>3/18/2023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519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mens-skincare-univ.com/images/articles/44162/news_479858044.jpg"/>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56892"/>
            <a:ext cx="2807931" cy="1998222"/>
          </a:xfrm>
          <a:prstGeom prst="rect">
            <a:avLst/>
          </a:prstGeom>
          <a:noFill/>
          <a:ln>
            <a:noFill/>
          </a:ln>
        </p:spPr>
      </p:pic>
      <p:sp>
        <p:nvSpPr>
          <p:cNvPr id="3" name="テキスト ボックス 2"/>
          <p:cNvSpPr txBox="1"/>
          <p:nvPr/>
        </p:nvSpPr>
        <p:spPr>
          <a:xfrm>
            <a:off x="1266876" y="516355"/>
            <a:ext cx="6210690" cy="877163"/>
          </a:xfrm>
          <a:prstGeom prst="rect">
            <a:avLst/>
          </a:prstGeom>
          <a:noFill/>
        </p:spPr>
        <p:txBody>
          <a:bodyPr wrap="square" rtlCol="0">
            <a:spAutoFit/>
          </a:bodyPr>
          <a:lstStyle/>
          <a:p>
            <a:pPr defTabSz="685800">
              <a:defRPr/>
            </a:pPr>
            <a:r>
              <a:rPr lang="ja-JP" altLang="en-US" sz="2100" dirty="0">
                <a:solidFill>
                  <a:prstClr val="white"/>
                </a:solidFill>
                <a:latin typeface="HGP創英角ﾎﾟｯﾌﾟ体" panose="040B0A00000000000000" pitchFamily="50" charset="-128"/>
                <a:ea typeface="HGP創英角ﾎﾟｯﾌﾟ体" panose="040B0A00000000000000" pitchFamily="50" charset="-128"/>
              </a:rPr>
              <a:t>頚髄損傷看護プログラム</a:t>
            </a:r>
            <a:endParaRPr lang="en-US" altLang="ja-JP" sz="2100" dirty="0">
              <a:solidFill>
                <a:prstClr val="white"/>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3000" dirty="0">
                <a:solidFill>
                  <a:prstClr val="white"/>
                </a:solidFill>
                <a:latin typeface="HGP創英角ﾎﾟｯﾌﾟ体" panose="040B0A00000000000000" pitchFamily="50" charset="-128"/>
                <a:ea typeface="HGP創英角ﾎﾟｯﾌﾟ体" panose="040B0A00000000000000" pitchFamily="50" charset="-128"/>
              </a:rPr>
              <a:t>    </a:t>
            </a:r>
            <a:r>
              <a:rPr lang="ja-JP" altLang="en-US" sz="2700" dirty="0">
                <a:solidFill>
                  <a:prstClr val="white"/>
                </a:solidFill>
                <a:latin typeface="HGP創英角ﾎﾟｯﾌﾟ体" panose="040B0A00000000000000" pitchFamily="50" charset="-128"/>
                <a:ea typeface="HGP創英角ﾎﾟｯﾌﾟ体" panose="040B0A00000000000000" pitchFamily="50" charset="-128"/>
              </a:rPr>
              <a:t>第１回　頚髄損傷について</a:t>
            </a:r>
          </a:p>
        </p:txBody>
      </p:sp>
      <p:sp>
        <p:nvSpPr>
          <p:cNvPr id="6" name="テキスト ボックス 5"/>
          <p:cNvSpPr txBox="1"/>
          <p:nvPr/>
        </p:nvSpPr>
        <p:spPr>
          <a:xfrm>
            <a:off x="6136492" y="5459497"/>
            <a:ext cx="1748868" cy="369332"/>
          </a:xfrm>
          <a:prstGeom prst="rect">
            <a:avLst/>
          </a:prstGeom>
          <a:noFill/>
        </p:spPr>
        <p:txBody>
          <a:bodyPr wrap="square" rtlCol="0">
            <a:spAutoFit/>
          </a:bodyPr>
          <a:lstStyle/>
          <a:p>
            <a:pPr defTabSz="685800">
              <a:defRPr/>
            </a:pPr>
            <a:r>
              <a:rPr lang="ja-JP" altLang="en-US" dirty="0">
                <a:solidFill>
                  <a:prstClr val="white"/>
                </a:solidFill>
                <a:latin typeface="HGP創英角ﾎﾟｯﾌﾟ体" panose="040B0A00000000000000" pitchFamily="50" charset="-128"/>
                <a:ea typeface="HGP創英角ﾎﾟｯﾌﾟ体" panose="040B0A00000000000000" pitchFamily="50" charset="-128"/>
              </a:rPr>
              <a:t>医務課　看護師</a:t>
            </a:r>
          </a:p>
        </p:txBody>
      </p:sp>
      <p:sp>
        <p:nvSpPr>
          <p:cNvPr id="7" name="スライド番号プレースホルダー 17">
            <a:extLst>
              <a:ext uri="{FF2B5EF4-FFF2-40B4-BE49-F238E27FC236}">
                <a16:creationId xmlns:a16="http://schemas.microsoft.com/office/drawing/2014/main" id="{82FFD27D-6D76-48B5-87CF-9781AE05E988}"/>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a:t>
            </a:fld>
            <a:endParaRPr lang="en-US" sz="1400" dirty="0">
              <a:solidFill>
                <a:schemeClr val="bg1"/>
              </a:solidFill>
              <a:latin typeface="+mj-ea"/>
              <a:ea typeface="+mj-ea"/>
            </a:endParaRPr>
          </a:p>
        </p:txBody>
      </p:sp>
    </p:spTree>
    <p:extLst>
      <p:ext uri="{BB962C8B-B14F-4D97-AF65-F5344CB8AC3E}">
        <p14:creationId xmlns:p14="http://schemas.microsoft.com/office/powerpoint/2010/main" val="11637188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1881" y="2402886"/>
            <a:ext cx="1819729" cy="300082"/>
          </a:xfrm>
          <a:prstGeom prst="rect">
            <a:avLst/>
          </a:prstGeom>
          <a:noFill/>
        </p:spPr>
        <p:txBody>
          <a:bodyPr wrap="none" rtlCol="0">
            <a:spAutoFit/>
          </a:bodyPr>
          <a:lstStyle/>
          <a:p>
            <a:pPr defTabSz="685800">
              <a:defRPr/>
            </a:pPr>
            <a:r>
              <a:rPr lang="ja-JP" altLang="en-US" sz="1350" dirty="0">
                <a:solidFill>
                  <a:prstClr val="black"/>
                </a:solidFill>
                <a:latin typeface="Garamond"/>
                <a:ea typeface="ＭＳ Ｐ明朝" panose="02020600040205080304" pitchFamily="18" charset="-128"/>
              </a:rPr>
              <a:t>ベッドトイレ　</a:t>
            </a:r>
            <a:r>
              <a:rPr lang="en-US" altLang="ja-JP" sz="1350" dirty="0">
                <a:solidFill>
                  <a:prstClr val="black"/>
                </a:solidFill>
                <a:latin typeface="Garamond"/>
                <a:ea typeface="ＭＳ Ｐ明朝" panose="02020600040205080304" pitchFamily="18" charset="-128"/>
              </a:rPr>
              <a:t>CIC</a:t>
            </a:r>
            <a:r>
              <a:rPr lang="ja-JP" altLang="en-US" sz="1350" dirty="0">
                <a:solidFill>
                  <a:prstClr val="black"/>
                </a:solidFill>
                <a:latin typeface="Garamond"/>
                <a:ea typeface="ＭＳ Ｐ明朝" panose="02020600040205080304" pitchFamily="18" charset="-128"/>
              </a:rPr>
              <a:t>グッズ</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8" r="10755"/>
          <a:stretch/>
        </p:blipFill>
        <p:spPr bwMode="auto">
          <a:xfrm>
            <a:off x="3359370" y="1306528"/>
            <a:ext cx="2073937" cy="18253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descr="クリックすると新しいウィンドウで開きます"/>
          <p:cNvPicPr>
            <a:picLocks noChangeAspect="1" noChangeArrowheads="1"/>
          </p:cNvPicPr>
          <p:nvPr/>
        </p:nvPicPr>
        <p:blipFill rotWithShape="1">
          <a:blip r:embed="rId4">
            <a:extLst>
              <a:ext uri="{28A0092B-C50C-407E-A947-70E740481C1C}">
                <a14:useLocalDpi xmlns:a14="http://schemas.microsoft.com/office/drawing/2010/main" val="0"/>
              </a:ext>
            </a:extLst>
          </a:blip>
          <a:srcRect b="12264"/>
          <a:stretch/>
        </p:blipFill>
        <p:spPr bwMode="auto">
          <a:xfrm>
            <a:off x="1287674" y="1278352"/>
            <a:ext cx="1793626" cy="19513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9632" y="1304549"/>
            <a:ext cx="2087695" cy="18273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円/楕円 7"/>
          <p:cNvSpPr/>
          <p:nvPr/>
        </p:nvSpPr>
        <p:spPr>
          <a:xfrm>
            <a:off x="1891699" y="2211575"/>
            <a:ext cx="773832" cy="65962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4" name="テキスト ボックス 3"/>
          <p:cNvSpPr txBox="1"/>
          <p:nvPr/>
        </p:nvSpPr>
        <p:spPr>
          <a:xfrm>
            <a:off x="1315500" y="3185980"/>
            <a:ext cx="2214246" cy="646331"/>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膀胱瘻</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（ぼうこうろう）</a:t>
            </a:r>
          </a:p>
        </p:txBody>
      </p:sp>
      <p:sp>
        <p:nvSpPr>
          <p:cNvPr id="5" name="正方形/長方形 4"/>
          <p:cNvSpPr/>
          <p:nvPr/>
        </p:nvSpPr>
        <p:spPr>
          <a:xfrm>
            <a:off x="3359370" y="2117854"/>
            <a:ext cx="780582" cy="42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8053" r="12344"/>
          <a:stretch/>
        </p:blipFill>
        <p:spPr bwMode="auto">
          <a:xfrm>
            <a:off x="1295362" y="3910129"/>
            <a:ext cx="1873470" cy="156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チェアートイレ...」の画像検索結果"/>
          <p:cNvPicPr>
            <a:picLocks noChangeAspect="1" noChangeArrowheads="1"/>
          </p:cNvPicPr>
          <p:nvPr/>
        </p:nvPicPr>
        <p:blipFill rotWithShape="1">
          <a:blip r:embed="rId7">
            <a:extLst>
              <a:ext uri="{28A0092B-C50C-407E-A947-70E740481C1C}">
                <a14:useLocalDpi xmlns:a14="http://schemas.microsoft.com/office/drawing/2010/main" val="0"/>
              </a:ext>
            </a:extLst>
          </a:blip>
          <a:srcRect l="17470"/>
          <a:stretch/>
        </p:blipFill>
        <p:spPr bwMode="auto">
          <a:xfrm>
            <a:off x="3575028" y="3930225"/>
            <a:ext cx="1716002" cy="155742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3749661" y="5476303"/>
            <a:ext cx="1579586" cy="369332"/>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高床トイレ</a:t>
            </a:r>
          </a:p>
        </p:txBody>
      </p:sp>
      <p:pic>
        <p:nvPicPr>
          <p:cNvPr id="18" name="Picture 4" descr="148-4842_IM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411" r="26482" b="17556"/>
          <a:stretch/>
        </p:blipFill>
        <p:spPr bwMode="auto">
          <a:xfrm>
            <a:off x="5744616" y="3910129"/>
            <a:ext cx="1808581" cy="156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p:nvSpPr>
        <p:spPr>
          <a:xfrm>
            <a:off x="5967620" y="5553451"/>
            <a:ext cx="2033381" cy="369332"/>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チェアートイレ</a:t>
            </a:r>
          </a:p>
        </p:txBody>
      </p:sp>
      <p:sp>
        <p:nvSpPr>
          <p:cNvPr id="20" name="タイトル 1"/>
          <p:cNvSpPr txBox="1">
            <a:spLocks/>
          </p:cNvSpPr>
          <p:nvPr/>
        </p:nvSpPr>
        <p:spPr>
          <a:xfrm>
            <a:off x="863288" y="579568"/>
            <a:ext cx="3118669" cy="519096"/>
          </a:xfrm>
          <a:prstGeom prst="rect">
            <a:avLst/>
          </a:prstGeom>
        </p:spPr>
        <p:txBody>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defTabSz="685800">
              <a:lnSpc>
                <a:spcPts val="4350"/>
              </a:lnSpc>
              <a:defRPr/>
            </a:pPr>
            <a:r>
              <a:rPr lang="ja-JP" altLang="en-US" sz="2800" dirty="0">
                <a:solidFill>
                  <a:srgbClr val="002060"/>
                </a:solidFill>
                <a:effectLst/>
                <a:latin typeface="HGP創英角ﾎﾟｯﾌﾟ体" panose="040B0A00000000000000" pitchFamily="50" charset="-128"/>
                <a:ea typeface="HGP創英角ﾎﾟｯﾌﾟ体" panose="040B0A00000000000000" pitchFamily="50" charset="-128"/>
              </a:rPr>
              <a:t>８）排便・排尿</a:t>
            </a:r>
          </a:p>
        </p:txBody>
      </p:sp>
      <p:sp>
        <p:nvSpPr>
          <p:cNvPr id="21" name="テキスト ボックス 20"/>
          <p:cNvSpPr txBox="1"/>
          <p:nvPr/>
        </p:nvSpPr>
        <p:spPr>
          <a:xfrm>
            <a:off x="3823296" y="3268411"/>
            <a:ext cx="1219466" cy="369332"/>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自己導尿</a:t>
            </a:r>
          </a:p>
        </p:txBody>
      </p:sp>
      <p:sp>
        <p:nvSpPr>
          <p:cNvPr id="22" name="テキスト ボックス 21"/>
          <p:cNvSpPr txBox="1"/>
          <p:nvPr/>
        </p:nvSpPr>
        <p:spPr>
          <a:xfrm>
            <a:off x="5666500" y="3299637"/>
            <a:ext cx="2393279" cy="369332"/>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尿道留置カテーテル</a:t>
            </a:r>
          </a:p>
        </p:txBody>
      </p:sp>
      <p:sp>
        <p:nvSpPr>
          <p:cNvPr id="23" name="テキスト ボックス 22"/>
          <p:cNvSpPr txBox="1"/>
          <p:nvPr/>
        </p:nvSpPr>
        <p:spPr>
          <a:xfrm>
            <a:off x="1501714" y="5453271"/>
            <a:ext cx="1579586" cy="369332"/>
          </a:xfrm>
          <a:prstGeom prst="rect">
            <a:avLst/>
          </a:prstGeom>
          <a:noFill/>
        </p:spPr>
        <p:txBody>
          <a:bodyPr wrap="square" rtlCol="0">
            <a:spAutoFit/>
          </a:bodyPr>
          <a:lstStyle/>
          <a:p>
            <a:pPr defTabSz="685800">
              <a:defRPr/>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ベッドトイレ</a:t>
            </a:r>
          </a:p>
        </p:txBody>
      </p:sp>
      <p:sp>
        <p:nvSpPr>
          <p:cNvPr id="24" name="スライド番号プレースホルダー 17">
            <a:extLst>
              <a:ext uri="{FF2B5EF4-FFF2-40B4-BE49-F238E27FC236}">
                <a16:creationId xmlns:a16="http://schemas.microsoft.com/office/drawing/2014/main" id="{DB153977-B027-4FA5-ADE6-0EB6ADC32E77}"/>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10</a:t>
            </a:fld>
            <a:endParaRPr lang="en-US" sz="1400" dirty="0">
              <a:solidFill>
                <a:schemeClr val="bg1"/>
              </a:solidFill>
              <a:latin typeface="+mj-ea"/>
              <a:ea typeface="+mj-ea"/>
            </a:endParaRPr>
          </a:p>
        </p:txBody>
      </p:sp>
    </p:spTree>
    <p:extLst>
      <p:ext uri="{BB962C8B-B14F-4D97-AF65-F5344CB8AC3E}">
        <p14:creationId xmlns:p14="http://schemas.microsoft.com/office/powerpoint/2010/main" val="14181503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1601670" y="2834934"/>
            <a:ext cx="5184576" cy="2970330"/>
          </a:xfrm>
          <a:prstGeom prst="ellipse">
            <a:avLst/>
          </a:prstGeom>
          <a:gradFill>
            <a:gsLst>
              <a:gs pos="0">
                <a:srgbClr val="FFFF99"/>
              </a:gs>
              <a:gs pos="97000">
                <a:schemeClr val="accent1">
                  <a:tint val="44500"/>
                  <a:satMod val="160000"/>
                  <a:alpha val="27000"/>
                </a:schemeClr>
              </a:gs>
              <a:gs pos="100000">
                <a:schemeClr val="accent1">
                  <a:tint val="23500"/>
                  <a:satMod val="160000"/>
                </a:schemeClr>
              </a:gs>
            </a:gsLst>
            <a:lin ang="5400000" scaled="0"/>
          </a:gradFill>
          <a:ln>
            <a:noFill/>
          </a:ln>
          <a:effectLst>
            <a:glow rad="139700">
              <a:srgbClr val="FFFF99">
                <a:alpha val="1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2" name="タイトル 1"/>
          <p:cNvSpPr txBox="1">
            <a:spLocks/>
          </p:cNvSpPr>
          <p:nvPr/>
        </p:nvSpPr>
        <p:spPr>
          <a:xfrm>
            <a:off x="248290" y="608424"/>
            <a:ext cx="6698200" cy="600075"/>
          </a:xfrm>
          <a:prstGeom prst="rect">
            <a:avLst/>
          </a:prstGeom>
        </p:spPr>
        <p:txBody>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defTabSz="685800">
              <a:lnSpc>
                <a:spcPts val="4350"/>
              </a:lnSpc>
              <a:defRPr/>
            </a:pPr>
            <a:r>
              <a:rPr lang="ja-JP" altLang="en-US" sz="2400" dirty="0">
                <a:solidFill>
                  <a:srgbClr val="002060"/>
                </a:solidFill>
                <a:effectLst/>
                <a:latin typeface="HGP創英角ﾎﾟｯﾌﾟ体" panose="040B0A00000000000000" pitchFamily="50" charset="-128"/>
                <a:ea typeface="HGP創英角ﾎﾟｯﾌﾟ体" panose="040B0A00000000000000" pitchFamily="50" charset="-128"/>
              </a:rPr>
              <a:t>９）</a:t>
            </a:r>
            <a:r>
              <a:rPr lang="ja-JP" altLang="en-US" sz="3200" dirty="0">
                <a:solidFill>
                  <a:srgbClr val="002060"/>
                </a:solidFill>
                <a:effectLst/>
                <a:latin typeface="HGP創英角ﾎﾟｯﾌﾟ体" panose="040B0A00000000000000" pitchFamily="50" charset="-128"/>
                <a:ea typeface="HGP創英角ﾎﾟｯﾌﾟ体" panose="040B0A00000000000000" pitchFamily="50" charset="-128"/>
              </a:rPr>
              <a:t>慢性期</a:t>
            </a:r>
            <a:r>
              <a:rPr lang="ja-JP" altLang="en-US" sz="2400" dirty="0">
                <a:solidFill>
                  <a:srgbClr val="002060"/>
                </a:solidFill>
                <a:effectLst/>
                <a:latin typeface="HGP創英角ﾎﾟｯﾌﾟ体" panose="040B0A00000000000000" pitchFamily="50" charset="-128"/>
                <a:ea typeface="HGP創英角ﾎﾟｯﾌﾟ体" panose="040B0A00000000000000" pitchFamily="50" charset="-128"/>
              </a:rPr>
              <a:t> </a:t>
            </a:r>
            <a:r>
              <a:rPr lang="ja-JP" altLang="en-US" sz="3200" dirty="0">
                <a:solidFill>
                  <a:srgbClr val="002060"/>
                </a:solidFill>
                <a:effectLst/>
                <a:latin typeface="HGP創英角ﾎﾟｯﾌﾟ体" panose="040B0A00000000000000" pitchFamily="50" charset="-128"/>
                <a:ea typeface="HGP創英角ﾎﾟｯﾌﾟ体" panose="040B0A00000000000000" pitchFamily="50" charset="-128"/>
              </a:rPr>
              <a:t>頚髄損傷者の体調管理</a:t>
            </a:r>
          </a:p>
        </p:txBody>
      </p:sp>
      <p:sp>
        <p:nvSpPr>
          <p:cNvPr id="4" name="テキスト ボックス 3"/>
          <p:cNvSpPr txBox="1"/>
          <p:nvPr/>
        </p:nvSpPr>
        <p:spPr>
          <a:xfrm>
            <a:off x="1601670" y="1430779"/>
            <a:ext cx="6318702" cy="5309146"/>
          </a:xfrm>
          <a:prstGeom prst="rect">
            <a:avLst/>
          </a:prstGeom>
          <a:noFill/>
        </p:spPr>
        <p:txBody>
          <a:bodyPr wrap="square" rtlCol="0">
            <a:spAutoFit/>
          </a:bodyPr>
          <a:lstStyle/>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重度の不全麻痺や完全麻痺の頚髄損傷者にとって、</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700" u="sng" dirty="0">
                <a:solidFill>
                  <a:srgbClr val="002060"/>
                </a:solidFill>
                <a:latin typeface="HGP創英角ﾎﾟｯﾌﾟ体" panose="040B0A00000000000000" pitchFamily="50" charset="-128"/>
                <a:ea typeface="HGP創英角ﾎﾟｯﾌﾟ体" panose="040B0A00000000000000" pitchFamily="50" charset="-128"/>
              </a:rPr>
              <a:t>慢性期の課題は</a:t>
            </a:r>
            <a:r>
              <a:rPr lang="ja-JP" altLang="en-US" sz="2700" u="sng" dirty="0">
                <a:solidFill>
                  <a:srgbClr val="FF0000"/>
                </a:solidFill>
                <a:latin typeface="HGP創英角ﾎﾟｯﾌﾟ体" panose="040B0A00000000000000" pitchFamily="50" charset="-128"/>
                <a:ea typeface="HGP創英角ﾎﾟｯﾌﾟ体" panose="040B0A00000000000000" pitchFamily="50" charset="-128"/>
              </a:rPr>
              <a:t>≪体調の維持・管理≫</a:t>
            </a:r>
            <a:endParaRPr lang="en-US" altLang="ja-JP" sz="2700" u="sng" dirty="0">
              <a:solidFill>
                <a:srgbClr val="FF000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212121">
                    <a:lumMod val="75000"/>
                  </a:srgbClr>
                </a:solidFill>
                <a:latin typeface="HGP創英角ﾎﾟｯﾌﾟ体" panose="040B0A00000000000000" pitchFamily="50" charset="-128"/>
                <a:ea typeface="HGP創英角ﾎﾟｯﾌﾟ体" panose="040B0A00000000000000" pitchFamily="50" charset="-128"/>
              </a:rPr>
              <a:t>　</a:t>
            </a:r>
            <a:r>
              <a:rPr lang="ja-JP" altLang="en-US" sz="600" dirty="0">
                <a:solidFill>
                  <a:srgbClr val="212121">
                    <a:lumMod val="75000"/>
                  </a:srgbClr>
                </a:solidFill>
                <a:latin typeface="HGP創英角ﾎﾟｯﾌﾟ体" panose="040B0A00000000000000" pitchFamily="50" charset="-128"/>
                <a:ea typeface="HGP創英角ﾎﾟｯﾌﾟ体" panose="040B0A00000000000000" pitchFamily="50" charset="-128"/>
              </a:rPr>
              <a:t>　</a:t>
            </a:r>
            <a:endParaRPr lang="en-US" altLang="ja-JP" sz="600" dirty="0">
              <a:solidFill>
                <a:srgbClr val="212121">
                  <a:lumMod val="75000"/>
                </a:srgbClr>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600" dirty="0">
                <a:solidFill>
                  <a:srgbClr val="212121">
                    <a:lumMod val="75000"/>
                  </a:srgbClr>
                </a:solidFill>
                <a:latin typeface="HGP創英角ﾎﾟｯﾌﾟ体" panose="040B0A00000000000000" pitchFamily="50" charset="-128"/>
                <a:ea typeface="HGP創英角ﾎﾟｯﾌﾟ体" panose="040B0A00000000000000" pitchFamily="50" charset="-128"/>
              </a:rPr>
              <a:t>　</a:t>
            </a:r>
            <a:r>
              <a:rPr lang="ja-JP" altLang="en-US" sz="2100" dirty="0">
                <a:solidFill>
                  <a:srgbClr val="212121">
                    <a:lumMod val="75000"/>
                  </a:srgbClr>
                </a:solidFill>
                <a:latin typeface="HGP創英角ﾎﾟｯﾌﾟ体" panose="040B0A00000000000000" pitchFamily="50" charset="-128"/>
                <a:ea typeface="HGP創英角ﾎﾟｯﾌﾟ体" panose="040B0A00000000000000" pitchFamily="50" charset="-128"/>
              </a:rPr>
              <a:t>　</a:t>
            </a: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キーワード</a:t>
            </a:r>
            <a:endParaRPr lang="en-US" altLang="ja-JP" sz="24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・排尿・排便、皮膚の管理</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・体重管理　</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・内服薬管理</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・生活習慣病の予防管理</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　　・かかりつけ医　・ピアサポート</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lnSpc>
                <a:spcPct val="150000"/>
              </a:lnSpc>
              <a:defRPr/>
            </a:pPr>
            <a:r>
              <a:rPr lang="ja-JP" altLang="en-US" sz="2400" dirty="0">
                <a:solidFill>
                  <a:srgbClr val="212121">
                    <a:lumMod val="75000"/>
                  </a:srgbClr>
                </a:solidFill>
                <a:latin typeface="HGP創英角ﾎﾟｯﾌﾟ体" panose="040B0A00000000000000" pitchFamily="50" charset="-128"/>
                <a:ea typeface="HGP創英角ﾎﾟｯﾌﾟ体" panose="040B0A00000000000000" pitchFamily="50" charset="-128"/>
              </a:rPr>
              <a:t>　　</a:t>
            </a:r>
          </a:p>
        </p:txBody>
      </p:sp>
      <p:sp>
        <p:nvSpPr>
          <p:cNvPr id="6" name="スライド番号プレースホルダー 17">
            <a:extLst>
              <a:ext uri="{FF2B5EF4-FFF2-40B4-BE49-F238E27FC236}">
                <a16:creationId xmlns:a16="http://schemas.microsoft.com/office/drawing/2014/main" id="{9E41672A-A8F1-4273-90E6-D0D1511A151F}"/>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11</a:t>
            </a:fld>
            <a:endParaRPr lang="en-US" sz="1400" dirty="0">
              <a:solidFill>
                <a:schemeClr val="bg1"/>
              </a:solidFill>
              <a:latin typeface="+mj-ea"/>
              <a:ea typeface="+mj-ea"/>
            </a:endParaRPr>
          </a:p>
        </p:txBody>
      </p:sp>
    </p:spTree>
    <p:extLst>
      <p:ext uri="{BB962C8B-B14F-4D97-AF65-F5344CB8AC3E}">
        <p14:creationId xmlns:p14="http://schemas.microsoft.com/office/powerpoint/2010/main" val="18114900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41964" y="2163334"/>
            <a:ext cx="2542567" cy="814837"/>
          </a:xfrm>
        </p:spPr>
        <p:txBody>
          <a:bodyPr>
            <a:normAutofit/>
          </a:bodyPr>
          <a:lstStyle/>
          <a:p>
            <a:pPr algn="ctr">
              <a:lnSpc>
                <a:spcPct val="100000"/>
              </a:lnSpc>
            </a:pPr>
            <a:r>
              <a:rPr lang="ja-JP" altLang="en-US" sz="4500" dirty="0">
                <a:solidFill>
                  <a:srgbClr val="002060"/>
                </a:solidFill>
                <a:latin typeface="HGS創英角ﾎﾟｯﾌﾟ体" panose="040B0A00000000000000" pitchFamily="50" charset="-128"/>
                <a:ea typeface="HGS創英角ﾎﾟｯﾌﾟ体" panose="040B0A00000000000000" pitchFamily="50" charset="-128"/>
              </a:rPr>
              <a:t>骨の健康</a:t>
            </a:r>
          </a:p>
        </p:txBody>
      </p:sp>
      <p:sp>
        <p:nvSpPr>
          <p:cNvPr id="4" name="サブタイトル 2"/>
          <p:cNvSpPr txBox="1">
            <a:spLocks/>
          </p:cNvSpPr>
          <p:nvPr/>
        </p:nvSpPr>
        <p:spPr>
          <a:xfrm>
            <a:off x="3868522" y="5638759"/>
            <a:ext cx="4866968" cy="1061883"/>
          </a:xfrm>
          <a:prstGeom prst="rect">
            <a:avLst/>
          </a:prstGeom>
        </p:spPr>
        <p:txBody>
          <a:bodyPr vert="horz" lIns="51435" tIns="51435" rIns="51435" bIns="51435" rtlCol="0">
            <a:no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kumimoji="1"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9pPr>
          </a:lstStyle>
          <a:p>
            <a:pPr algn="r">
              <a:lnSpc>
                <a:spcPts val="563"/>
              </a:lnSpc>
              <a:buClr>
                <a:srgbClr val="B71E42"/>
              </a:buClr>
            </a:pPr>
            <a:r>
              <a:rPr lang="ja-JP" altLang="en-US" sz="1400" dirty="0">
                <a:solidFill>
                  <a:schemeClr val="bg1"/>
                </a:solidFill>
                <a:latin typeface="HGS創英角ﾎﾟｯﾌﾟ体" panose="040B0A00000000000000" pitchFamily="50" charset="-128"/>
                <a:ea typeface="HGS創英角ﾎﾟｯﾌﾟ体" panose="040B0A00000000000000" pitchFamily="50" charset="-128"/>
              </a:rPr>
              <a:t>機能訓練棟　看護師</a:t>
            </a:r>
          </a:p>
          <a:p>
            <a:pPr algn="r">
              <a:lnSpc>
                <a:spcPts val="563"/>
              </a:lnSpc>
              <a:buClr>
                <a:srgbClr val="B71E42"/>
              </a:buClr>
            </a:pPr>
            <a:r>
              <a:rPr lang="ja-JP" altLang="en-US" sz="1400" dirty="0">
                <a:solidFill>
                  <a:schemeClr val="bg1"/>
                </a:solidFill>
                <a:latin typeface="HGS創英角ﾎﾟｯﾌﾟ体" panose="040B0A00000000000000" pitchFamily="50" charset="-128"/>
                <a:ea typeface="HGS創英角ﾎﾟｯﾌﾟ体" panose="040B0A00000000000000" pitchFamily="50" charset="-128"/>
              </a:rPr>
              <a:t>国立障害者リハビリテーションセンター病院　放射線科</a:t>
            </a:r>
            <a:endParaRPr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a:p>
            <a:pPr algn="r">
              <a:lnSpc>
                <a:spcPts val="563"/>
              </a:lnSpc>
              <a:buClr>
                <a:srgbClr val="B71E42"/>
              </a:buClr>
            </a:pPr>
            <a:endParaRPr lang="en-US" altLang="ja-JP" sz="1200" dirty="0">
              <a:solidFill>
                <a:schemeClr val="bg1"/>
              </a:solidFill>
              <a:latin typeface="HGS創英角ﾎﾟｯﾌﾟ体" panose="040B0A00000000000000" pitchFamily="50" charset="-128"/>
              <a:ea typeface="HGS創英角ﾎﾟｯﾌﾟ体" panose="040B0A00000000000000" pitchFamily="50" charset="-128"/>
            </a:endParaRPr>
          </a:p>
          <a:p>
            <a:pPr algn="r">
              <a:lnSpc>
                <a:spcPts val="563"/>
              </a:lnSpc>
              <a:buClr>
                <a:srgbClr val="B71E42"/>
              </a:buClr>
            </a:pPr>
            <a:r>
              <a:rPr lang="ja-JP" altLang="en-US" sz="1200" dirty="0">
                <a:solidFill>
                  <a:schemeClr val="bg1"/>
                </a:solidFill>
                <a:latin typeface="HGS創英角ﾎﾟｯﾌﾟ体" panose="040B0A00000000000000" pitchFamily="50" charset="-128"/>
                <a:ea typeface="HGS創英角ﾎﾟｯﾌﾟ体" panose="040B0A00000000000000" pitchFamily="50" charset="-128"/>
              </a:rPr>
              <a:t>令和４年　１０月１６日作成</a:t>
            </a:r>
            <a:endParaRPr lang="en-US" altLang="ja-JP" sz="1200" dirty="0">
              <a:solidFill>
                <a:schemeClr val="bg1"/>
              </a:solidFill>
              <a:latin typeface="HGS創英角ﾎﾟｯﾌﾟ体" panose="040B0A00000000000000" pitchFamily="50" charset="-128"/>
              <a:ea typeface="HGS創英角ﾎﾟｯﾌﾟ体" panose="040B0A00000000000000" pitchFamily="50" charset="-128"/>
            </a:endParaRPr>
          </a:p>
          <a:p>
            <a:pPr algn="r">
              <a:lnSpc>
                <a:spcPts val="563"/>
              </a:lnSpc>
              <a:buClr>
                <a:srgbClr val="B71E42"/>
              </a:buClr>
            </a:pPr>
            <a:endParaRPr lang="en-US" altLang="ja-JP" sz="1200" dirty="0">
              <a:solidFill>
                <a:schemeClr val="bg1"/>
              </a:solidFill>
              <a:latin typeface="HGS創英角ﾎﾟｯﾌﾟ体" panose="040B0A00000000000000" pitchFamily="50" charset="-128"/>
              <a:ea typeface="HGS創英角ﾎﾟｯﾌﾟ体" panose="040B0A00000000000000" pitchFamily="50" charset="-128"/>
            </a:endParaRPr>
          </a:p>
          <a:p>
            <a:pPr algn="r">
              <a:lnSpc>
                <a:spcPts val="563"/>
              </a:lnSpc>
              <a:buClr>
                <a:srgbClr val="B71E42"/>
              </a:buClr>
            </a:pPr>
            <a:endParaRPr lang="en-US" altLang="ja-JP" sz="1200" dirty="0">
              <a:solidFill>
                <a:schemeClr val="bg1"/>
              </a:solidFill>
              <a:latin typeface="HGS創英角ﾎﾟｯﾌﾟ体" panose="040B0A00000000000000" pitchFamily="50" charset="-128"/>
              <a:ea typeface="HGS創英角ﾎﾟｯﾌﾟ体" panose="040B0A00000000000000" pitchFamily="50" charset="-128"/>
            </a:endParaRPr>
          </a:p>
          <a:p>
            <a:pPr algn="r">
              <a:lnSpc>
                <a:spcPts val="563"/>
              </a:lnSpc>
              <a:buClr>
                <a:srgbClr val="B71E42"/>
              </a:buClr>
            </a:pPr>
            <a:endParaRPr lang="en-US" altLang="ja-JP" sz="1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正方形/長方形 2"/>
          <p:cNvSpPr/>
          <p:nvPr/>
        </p:nvSpPr>
        <p:spPr>
          <a:xfrm>
            <a:off x="2758111" y="3616647"/>
            <a:ext cx="4350612" cy="86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342900"/>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１．骨密度について</a:t>
            </a:r>
            <a:endParaRPr lang="en-US" altLang="ja-JP" sz="2400" dirty="0">
              <a:solidFill>
                <a:srgbClr val="002060"/>
              </a:solidFill>
              <a:latin typeface="HG創英角ﾎﾟｯﾌﾟ体" panose="040B0A09000000000000" pitchFamily="49" charset="-128"/>
              <a:ea typeface="HG創英角ﾎﾟｯﾌﾟ体" panose="040B0A09000000000000" pitchFamily="49" charset="-128"/>
            </a:endParaRPr>
          </a:p>
          <a:p>
            <a:pPr defTabSz="342900"/>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２．廃用性骨委縮について</a:t>
            </a:r>
            <a:endParaRPr lang="en-US" altLang="ja-JP" sz="2400" dirty="0">
              <a:solidFill>
                <a:srgbClr val="002060"/>
              </a:solidFill>
              <a:latin typeface="HG創英角ﾎﾟｯﾌﾟ体" panose="040B0A09000000000000" pitchFamily="49" charset="-128"/>
              <a:ea typeface="HG創英角ﾎﾟｯﾌﾟ体" panose="040B0A09000000000000" pitchFamily="49" charset="-128"/>
            </a:endParaRPr>
          </a:p>
          <a:p>
            <a:pPr defTabSz="342900"/>
            <a:r>
              <a:rPr lang="ja-JP" altLang="en-US" sz="2400" dirty="0">
                <a:solidFill>
                  <a:srgbClr val="002060"/>
                </a:solidFill>
                <a:latin typeface="HG創英角ﾎﾟｯﾌﾟ体" panose="040B0A09000000000000" pitchFamily="49" charset="-128"/>
                <a:ea typeface="HG創英角ﾎﾟｯﾌﾟ体" panose="040B0A09000000000000" pitchFamily="49" charset="-128"/>
              </a:rPr>
              <a:t>３．骨密度の検査について</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86" y="3908186"/>
            <a:ext cx="2143125" cy="1730573"/>
          </a:xfrm>
          <a:prstGeom prst="rect">
            <a:avLst/>
          </a:prstGeom>
        </p:spPr>
      </p:pic>
      <p:sp>
        <p:nvSpPr>
          <p:cNvPr id="7" name="スライド番号プレースホルダー 17">
            <a:extLst>
              <a:ext uri="{FF2B5EF4-FFF2-40B4-BE49-F238E27FC236}">
                <a16:creationId xmlns:a16="http://schemas.microsoft.com/office/drawing/2014/main" id="{DE07A542-3EB6-4228-905B-4709A35FAA93}"/>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12</a:t>
            </a:fld>
            <a:endParaRPr lang="en-US" sz="1400" dirty="0">
              <a:solidFill>
                <a:schemeClr val="bg1"/>
              </a:solidFill>
              <a:latin typeface="+mj-ea"/>
              <a:ea typeface="+mj-ea"/>
            </a:endParaRPr>
          </a:p>
        </p:txBody>
      </p:sp>
    </p:spTree>
    <p:extLst>
      <p:ext uri="{BB962C8B-B14F-4D97-AF65-F5344CB8AC3E}">
        <p14:creationId xmlns:p14="http://schemas.microsoft.com/office/powerpoint/2010/main" val="101586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73071" y="699082"/>
            <a:ext cx="3470275" cy="755650"/>
          </a:xfrm>
        </p:spPr>
        <p:txBody>
          <a:bodyPr>
            <a:normAutofit/>
          </a:bodyPr>
          <a:lstStyle/>
          <a:p>
            <a:r>
              <a:rPr lang="ja-JP" altLang="en-US" sz="3600" u="sng" dirty="0">
                <a:solidFill>
                  <a:srgbClr val="002060"/>
                </a:solidFill>
                <a:latin typeface="HGS創英角ﾎﾟｯﾌﾟ体" panose="040B0A00000000000000" pitchFamily="50" charset="-128"/>
                <a:ea typeface="HGS創英角ﾎﾟｯﾌﾟ体" panose="040B0A00000000000000" pitchFamily="50" charset="-128"/>
              </a:rPr>
              <a:t>骨密度について</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80" y="5796685"/>
            <a:ext cx="2536143" cy="415313"/>
          </a:xfrm>
          <a:prstGeom prst="rect">
            <a:avLst/>
          </a:prstGeom>
        </p:spPr>
      </p:pic>
      <p:sp>
        <p:nvSpPr>
          <p:cNvPr id="4" name="角丸四角形 3"/>
          <p:cNvSpPr/>
          <p:nvPr/>
        </p:nvSpPr>
        <p:spPr>
          <a:xfrm>
            <a:off x="3251318" y="5951107"/>
            <a:ext cx="810733" cy="2792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013" dirty="0">
                <a:solidFill>
                  <a:prstClr val="black"/>
                </a:solidFill>
                <a:latin typeface="+mj-ea"/>
                <a:ea typeface="+mj-ea"/>
              </a:rPr>
              <a:t>放射線科</a:t>
            </a:r>
          </a:p>
        </p:txBody>
      </p:sp>
      <p:sp>
        <p:nvSpPr>
          <p:cNvPr id="5" name="テキスト ボックス 4"/>
          <p:cNvSpPr txBox="1"/>
          <p:nvPr/>
        </p:nvSpPr>
        <p:spPr>
          <a:xfrm>
            <a:off x="579039" y="1659629"/>
            <a:ext cx="3864308" cy="3539430"/>
          </a:xfrm>
          <a:prstGeom prst="rect">
            <a:avLst/>
          </a:prstGeom>
          <a:noFill/>
        </p:spPr>
        <p:txBody>
          <a:bodyPr wrap="square" rtlCol="0">
            <a:spAutoFit/>
          </a:bodyPr>
          <a:lstStyle/>
          <a:p>
            <a:pPr defTabSz="342900"/>
            <a:r>
              <a:rPr lang="ja-JP" altLang="en-US" sz="2800" dirty="0">
                <a:solidFill>
                  <a:srgbClr val="002060"/>
                </a:solidFill>
                <a:latin typeface="HGS創英角ﾎﾟｯﾌﾟ体" panose="040B0A00000000000000" pitchFamily="50" charset="-128"/>
                <a:ea typeface="HGS創英角ﾎﾟｯﾌﾟ体" panose="040B0A00000000000000" pitchFamily="50" charset="-128"/>
              </a:rPr>
              <a:t>骨密度は男女共に</a:t>
            </a:r>
            <a:r>
              <a:rPr lang="ja-JP" altLang="en-US" sz="2800" dirty="0">
                <a:solidFill>
                  <a:srgbClr val="FF0000"/>
                </a:solidFill>
                <a:latin typeface="HGS創英角ﾎﾟｯﾌﾟ体" panose="040B0A00000000000000" pitchFamily="50" charset="-128"/>
                <a:ea typeface="HGS創英角ﾎﾟｯﾌﾟ体" panose="040B0A00000000000000" pitchFamily="50" charset="-128"/>
              </a:rPr>
              <a:t>加齢</a:t>
            </a:r>
            <a:r>
              <a:rPr lang="ja-JP" altLang="en-US" sz="2800" dirty="0">
                <a:solidFill>
                  <a:srgbClr val="002060"/>
                </a:solidFill>
                <a:latin typeface="HGS創英角ﾎﾟｯﾌﾟ体" panose="040B0A00000000000000" pitchFamily="50" charset="-128"/>
                <a:ea typeface="HGS創英角ﾎﾟｯﾌﾟ体" panose="040B0A00000000000000" pitchFamily="50" charset="-128"/>
              </a:rPr>
              <a:t>で減少します</a:t>
            </a:r>
            <a:endParaRPr lang="en-US" altLang="ja-JP" sz="2800" dirty="0">
              <a:solidFill>
                <a:srgbClr val="002060"/>
              </a:solidFill>
              <a:latin typeface="HGS創英角ﾎﾟｯﾌﾟ体" panose="040B0A00000000000000" pitchFamily="50" charset="-128"/>
              <a:ea typeface="HGS創英角ﾎﾟｯﾌﾟ体" panose="040B0A00000000000000" pitchFamily="50" charset="-128"/>
            </a:endParaRPr>
          </a:p>
          <a:p>
            <a:pPr defTabSz="342900"/>
            <a:endParaRPr lang="en-US" altLang="ja-JP" sz="2800" dirty="0">
              <a:solidFill>
                <a:srgbClr val="FF0000"/>
              </a:solidFill>
              <a:latin typeface="HGS創英角ﾎﾟｯﾌﾟ体" panose="040B0A00000000000000" pitchFamily="50" charset="-128"/>
              <a:ea typeface="HGS創英角ﾎﾟｯﾌﾟ体" panose="040B0A00000000000000" pitchFamily="50" charset="-128"/>
            </a:endParaRPr>
          </a:p>
          <a:p>
            <a:pPr defTabSz="342900"/>
            <a:r>
              <a:rPr lang="ja-JP" altLang="en-US" sz="2800" dirty="0">
                <a:solidFill>
                  <a:srgbClr val="002060"/>
                </a:solidFill>
                <a:latin typeface="HGS創英角ﾎﾟｯﾌﾟ体" panose="040B0A00000000000000" pitchFamily="50" charset="-128"/>
                <a:ea typeface="HGS創英角ﾎﾟｯﾌﾟ体" panose="040B0A00000000000000" pitchFamily="50" charset="-128"/>
              </a:rPr>
              <a:t>減少率は</a:t>
            </a:r>
            <a:r>
              <a:rPr lang="ja-JP" altLang="en-US" sz="2800" dirty="0">
                <a:solidFill>
                  <a:srgbClr val="FF0000"/>
                </a:solidFill>
                <a:latin typeface="HGS創英角ﾎﾟｯﾌﾟ体" panose="040B0A00000000000000" pitchFamily="50" charset="-128"/>
                <a:ea typeface="HGS創英角ﾎﾟｯﾌﾟ体" panose="040B0A00000000000000" pitchFamily="50" charset="-128"/>
              </a:rPr>
              <a:t>女性</a:t>
            </a:r>
            <a:r>
              <a:rPr lang="ja-JP" altLang="en-US" sz="2800" dirty="0">
                <a:solidFill>
                  <a:srgbClr val="002060"/>
                </a:solidFill>
                <a:latin typeface="HGS創英角ﾎﾟｯﾌﾟ体" panose="040B0A00000000000000" pitchFamily="50" charset="-128"/>
                <a:ea typeface="HGS創英角ﾎﾟｯﾌﾟ体" panose="040B0A00000000000000" pitchFamily="50" charset="-128"/>
              </a:rPr>
              <a:t>の方が大きく、</a:t>
            </a:r>
            <a:r>
              <a:rPr lang="en-US" altLang="ja-JP" sz="2800" dirty="0">
                <a:solidFill>
                  <a:srgbClr val="002060"/>
                </a:solidFill>
                <a:latin typeface="HGS創英角ﾎﾟｯﾌﾟ体" panose="040B0A00000000000000" pitchFamily="50" charset="-128"/>
                <a:ea typeface="HGS創英角ﾎﾟｯﾌﾟ体" panose="040B0A00000000000000" pitchFamily="50" charset="-128"/>
              </a:rPr>
              <a:t>20</a:t>
            </a:r>
            <a:r>
              <a:rPr lang="ja-JP" altLang="en-US" sz="2800" dirty="0">
                <a:solidFill>
                  <a:srgbClr val="002060"/>
                </a:solidFill>
                <a:latin typeface="HGS創英角ﾎﾟｯﾌﾟ体" panose="040B0A00000000000000" pitchFamily="50" charset="-128"/>
                <a:ea typeface="HGS創英角ﾎﾟｯﾌﾟ体" panose="040B0A00000000000000" pitchFamily="50" charset="-128"/>
              </a:rPr>
              <a:t>歳ごろ骨密度が最大となり、閉経を迎えると急激に減少します</a:t>
            </a:r>
          </a:p>
        </p:txBody>
      </p:sp>
      <p:sp>
        <p:nvSpPr>
          <p:cNvPr id="6" name="角丸四角形 5"/>
          <p:cNvSpPr/>
          <p:nvPr/>
        </p:nvSpPr>
        <p:spPr>
          <a:xfrm>
            <a:off x="4494042" y="4235509"/>
            <a:ext cx="3986282" cy="171559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sz="2000" dirty="0">
                <a:solidFill>
                  <a:prstClr val="white"/>
                </a:solidFill>
                <a:latin typeface="HGS創英角ﾎﾟｯﾌﾟ体" panose="040B0A00000000000000" pitchFamily="50" charset="-128"/>
                <a:ea typeface="HGS創英角ﾎﾟｯﾌﾟ体" panose="040B0A00000000000000" pitchFamily="50" charset="-128"/>
              </a:rPr>
              <a:t>エストロゲン（女性ホルモン）は骨の吸収を緩やかにするが、閉経期を迎えるとエストロゲンが低下</a:t>
            </a:r>
            <a:endParaRPr lang="en-US" altLang="ja-JP" sz="2000" dirty="0">
              <a:solidFill>
                <a:prstClr val="white"/>
              </a:solidFill>
              <a:latin typeface="HGS創英角ﾎﾟｯﾌﾟ体" panose="040B0A00000000000000" pitchFamily="50" charset="-128"/>
              <a:ea typeface="HGS創英角ﾎﾟｯﾌﾟ体" panose="040B0A00000000000000" pitchFamily="50" charset="-128"/>
            </a:endParaRPr>
          </a:p>
          <a:p>
            <a:pPr defTabSz="342900"/>
            <a:r>
              <a:rPr lang="ja-JP" altLang="en-US" sz="2000" dirty="0">
                <a:solidFill>
                  <a:prstClr val="white"/>
                </a:solidFill>
                <a:latin typeface="HGS創英角ﾎﾟｯﾌﾟ体" panose="040B0A00000000000000" pitchFamily="50" charset="-128"/>
                <a:ea typeface="HGS創英角ﾎﾟｯﾌﾟ体" panose="040B0A00000000000000" pitchFamily="50" charset="-128"/>
              </a:rPr>
              <a:t>男性と比べ骨密度が低くなる</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18" y="1712534"/>
            <a:ext cx="3916506" cy="22872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スライド番号プレースホルダー 17">
            <a:extLst>
              <a:ext uri="{FF2B5EF4-FFF2-40B4-BE49-F238E27FC236}">
                <a16:creationId xmlns:a16="http://schemas.microsoft.com/office/drawing/2014/main" id="{61FC8BF5-8761-4B60-991B-EE1A27C28D47}"/>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13</a:t>
            </a:fld>
            <a:endParaRPr lang="en-US" sz="1400" dirty="0">
              <a:solidFill>
                <a:schemeClr val="bg1"/>
              </a:solidFill>
              <a:latin typeface="+mj-ea"/>
              <a:ea typeface="+mj-ea"/>
            </a:endParaRPr>
          </a:p>
        </p:txBody>
      </p:sp>
    </p:spTree>
    <p:extLst>
      <p:ext uri="{BB962C8B-B14F-4D97-AF65-F5344CB8AC3E}">
        <p14:creationId xmlns:p14="http://schemas.microsoft.com/office/powerpoint/2010/main" val="142942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423754" y="980410"/>
            <a:ext cx="4625975" cy="557212"/>
          </a:xfrm>
        </p:spPr>
        <p:txBody>
          <a:bodyPr>
            <a:noAutofit/>
          </a:bodyPr>
          <a:lstStyle/>
          <a:p>
            <a:r>
              <a:rPr lang="ja-JP" altLang="en-US" sz="3600" u="sng" dirty="0">
                <a:solidFill>
                  <a:srgbClr val="002060"/>
                </a:solidFill>
                <a:latin typeface="HGP創英角ﾎﾟｯﾌﾟ体" panose="040B0A00000000000000" pitchFamily="50" charset="-128"/>
                <a:ea typeface="HGP創英角ﾎﾟｯﾌﾟ体" panose="040B0A00000000000000" pitchFamily="50" charset="-128"/>
              </a:rPr>
              <a:t>廃用性骨萎縮について</a:t>
            </a:r>
          </a:p>
        </p:txBody>
      </p:sp>
      <p:sp>
        <p:nvSpPr>
          <p:cNvPr id="3" name="コンテンツ プレースホルダー 2"/>
          <p:cNvSpPr>
            <a:spLocks noGrp="1"/>
          </p:cNvSpPr>
          <p:nvPr>
            <p:ph idx="4294967295"/>
          </p:nvPr>
        </p:nvSpPr>
        <p:spPr>
          <a:xfrm>
            <a:off x="909278" y="1750347"/>
            <a:ext cx="7654925" cy="2006600"/>
          </a:xfrm>
        </p:spPr>
        <p:txBody>
          <a:bodyPr>
            <a:noAutofit/>
          </a:bodyPr>
          <a:lstStyle/>
          <a:p>
            <a:pPr marL="0" indent="0">
              <a:buNone/>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上肢や下肢の麻痺した部分が動かないことや安静状態が長期に続くことで、血行が悪くなり、さらに栄養不足などが原因で骨が萎縮を起こします。骨量が少なくなるため「</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二次性の骨粗鬆症</a:t>
            </a: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」と言われています。</a:t>
            </a:r>
            <a:endParaRPr lang="en-US" altLang="ja-JP" sz="2800"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不全麻痺では萎縮は少ないと言われていますが、完全麻痺の場合、</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受傷後</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3</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年で</a:t>
            </a:r>
            <a:r>
              <a:rPr lang="en-US" altLang="ja-JP" sz="2800" dirty="0">
                <a:solidFill>
                  <a:srgbClr val="FF0000"/>
                </a:solidFill>
                <a:latin typeface="HGP創英角ﾎﾟｯﾌﾟ体" panose="040B0A00000000000000" pitchFamily="50" charset="-128"/>
                <a:ea typeface="HGP創英角ﾎﾟｯﾌﾟ体" panose="040B0A00000000000000" pitchFamily="50" charset="-128"/>
              </a:rPr>
              <a:t>25</a:t>
            </a:r>
            <a:r>
              <a:rPr lang="ja-JP" altLang="en-US" sz="2800" dirty="0">
                <a:solidFill>
                  <a:srgbClr val="FF0000"/>
                </a:solidFill>
                <a:latin typeface="HGP創英角ﾎﾟｯﾌﾟ体" panose="040B0A00000000000000" pitchFamily="50" charset="-128"/>
                <a:ea typeface="HGP創英角ﾎﾟｯﾌﾟ体" panose="040B0A00000000000000" pitchFamily="50" charset="-128"/>
              </a:rPr>
              <a:t>％程度の萎縮</a:t>
            </a: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が見られます。</a:t>
            </a:r>
          </a:p>
        </p:txBody>
      </p:sp>
      <p:sp>
        <p:nvSpPr>
          <p:cNvPr id="4" name="正方形/長方形 3"/>
          <p:cNvSpPr/>
          <p:nvPr/>
        </p:nvSpPr>
        <p:spPr>
          <a:xfrm>
            <a:off x="2992582" y="5690674"/>
            <a:ext cx="5638553" cy="53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050" dirty="0">
                <a:solidFill>
                  <a:prstClr val="black"/>
                </a:solidFill>
                <a:latin typeface="游ゴシック Light" panose="020B0300000000000000" pitchFamily="50" charset="-128"/>
                <a:ea typeface="游ゴシック Light" panose="020B0300000000000000" pitchFamily="50" charset="-128"/>
              </a:rPr>
              <a:t>国立別府重度障害者センター　頚随損傷者自己管理支援委員会　</a:t>
            </a:r>
            <a:endParaRPr lang="en-US" altLang="ja-JP" sz="1050" dirty="0">
              <a:solidFill>
                <a:prstClr val="black"/>
              </a:solidFill>
              <a:latin typeface="游ゴシック Light" panose="020B0300000000000000" pitchFamily="50" charset="-128"/>
              <a:ea typeface="游ゴシック Light" panose="020B0300000000000000" pitchFamily="50" charset="-128"/>
            </a:endParaRPr>
          </a:p>
          <a:p>
            <a:pPr algn="ctr" defTabSz="342900"/>
            <a:r>
              <a:rPr lang="ja-JP" altLang="en-US" sz="1050" dirty="0">
                <a:solidFill>
                  <a:prstClr val="black"/>
                </a:solidFill>
                <a:latin typeface="游ゴシック Light" panose="020B0300000000000000" pitchFamily="50" charset="-128"/>
                <a:ea typeface="游ゴシック Light" panose="020B0300000000000000" pitchFamily="50" charset="-128"/>
              </a:rPr>
              <a:t>編集：頚随損傷者のための自己管理支援ハンドブック　中央法規出版　</a:t>
            </a:r>
            <a:r>
              <a:rPr lang="en-US" altLang="ja-JP" sz="1050" dirty="0">
                <a:solidFill>
                  <a:prstClr val="black"/>
                </a:solidFill>
                <a:latin typeface="游ゴシック Light" panose="020B0300000000000000" pitchFamily="50" charset="-128"/>
                <a:ea typeface="游ゴシック Light" panose="020B0300000000000000" pitchFamily="50" charset="-128"/>
              </a:rPr>
              <a:t>2008. .p.19</a:t>
            </a:r>
            <a:r>
              <a:rPr lang="ja-JP" altLang="en-US" sz="1050" dirty="0">
                <a:solidFill>
                  <a:prstClr val="black"/>
                </a:solidFill>
                <a:latin typeface="游ゴシック Light" panose="020B0300000000000000" pitchFamily="50" charset="-128"/>
                <a:ea typeface="游ゴシック Light" panose="020B0300000000000000" pitchFamily="50" charset="-128"/>
              </a:rPr>
              <a:t>より抜粋</a:t>
            </a:r>
          </a:p>
        </p:txBody>
      </p:sp>
      <p:sp>
        <p:nvSpPr>
          <p:cNvPr id="6" name="スライド番号プレースホルダー 17">
            <a:extLst>
              <a:ext uri="{FF2B5EF4-FFF2-40B4-BE49-F238E27FC236}">
                <a16:creationId xmlns:a16="http://schemas.microsoft.com/office/drawing/2014/main" id="{469839AE-DDE7-4161-849A-5E505EB523E5}"/>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14</a:t>
            </a:fld>
            <a:endParaRPr lang="en-US" sz="1400" dirty="0">
              <a:solidFill>
                <a:schemeClr val="bg1"/>
              </a:solidFill>
              <a:latin typeface="+mj-ea"/>
              <a:ea typeface="+mj-ea"/>
            </a:endParaRPr>
          </a:p>
        </p:txBody>
      </p:sp>
    </p:spTree>
    <p:extLst>
      <p:ext uri="{BB962C8B-B14F-4D97-AF65-F5344CB8AC3E}">
        <p14:creationId xmlns:p14="http://schemas.microsoft.com/office/powerpoint/2010/main" val="146284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817771" y="903885"/>
            <a:ext cx="7323137" cy="1184275"/>
          </a:xfrm>
        </p:spPr>
        <p:txBody>
          <a:bodyPr anchor="ctr">
            <a:normAutofit/>
          </a:bodyPr>
          <a:lstStyle/>
          <a:p>
            <a:pPr algn="ctr"/>
            <a:r>
              <a:rPr lang="ja-JP" altLang="en-US" sz="3200" u="sng" dirty="0">
                <a:solidFill>
                  <a:srgbClr val="002060"/>
                </a:solidFill>
                <a:latin typeface="HGS創英角ﾎﾟｯﾌﾟ体" panose="040B0A00000000000000" pitchFamily="50" charset="-128"/>
                <a:ea typeface="HGS創英角ﾎﾟｯﾌﾟ体" panose="040B0A00000000000000" pitchFamily="50" charset="-128"/>
              </a:rPr>
              <a:t>麻痺域の下肢の骨折　</a:t>
            </a:r>
            <a:r>
              <a:rPr lang="en-US" altLang="ja-JP" sz="3200" u="sng" dirty="0">
                <a:solidFill>
                  <a:srgbClr val="002060"/>
                </a:solidFill>
                <a:latin typeface="HGS創英角ﾎﾟｯﾌﾟ体" panose="040B0A00000000000000" pitchFamily="50" charset="-128"/>
                <a:ea typeface="HGS創英角ﾎﾟｯﾌﾟ体" panose="040B0A00000000000000" pitchFamily="50" charset="-128"/>
              </a:rPr>
              <a:t>1</a:t>
            </a:r>
          </a:p>
        </p:txBody>
      </p:sp>
      <p:sp>
        <p:nvSpPr>
          <p:cNvPr id="4" name="正方形/長方形 3"/>
          <p:cNvSpPr/>
          <p:nvPr/>
        </p:nvSpPr>
        <p:spPr>
          <a:xfrm>
            <a:off x="2154209" y="5680114"/>
            <a:ext cx="6869396" cy="37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900" dirty="0">
                <a:solidFill>
                  <a:prstClr val="black"/>
                </a:solidFill>
                <a:latin typeface="HG丸ｺﾞｼｯｸM-PRO" panose="020F0600000000000000" pitchFamily="50" charset="-128"/>
                <a:ea typeface="HG丸ｺﾞｼｯｸM-PRO" panose="020F0600000000000000" pitchFamily="50" charset="-128"/>
              </a:rPr>
              <a:t>鏡味麻里子 </a:t>
            </a:r>
            <a:r>
              <a:rPr lang="en-US" altLang="ja-JP" sz="900" dirty="0">
                <a:solidFill>
                  <a:prstClr val="black"/>
                </a:solidFill>
                <a:latin typeface="HG丸ｺﾞｼｯｸM-PRO" panose="020F0600000000000000" pitchFamily="50" charset="-128"/>
                <a:ea typeface="HG丸ｺﾞｼｯｸM-PRO" panose="020F0600000000000000" pitchFamily="50" charset="-128"/>
              </a:rPr>
              <a:t>.</a:t>
            </a:r>
            <a:r>
              <a:rPr lang="ja-JP" altLang="en-US" sz="900" dirty="0">
                <a:solidFill>
                  <a:prstClr val="black"/>
                </a:solidFill>
                <a:latin typeface="HG丸ｺﾞｼｯｸM-PRO" panose="020F0600000000000000" pitchFamily="50" charset="-128"/>
                <a:ea typeface="HG丸ｺﾞｼｯｸM-PRO" panose="020F0600000000000000" pitchFamily="50" charset="-128"/>
              </a:rPr>
              <a:t> 脊髄</a:t>
            </a:r>
            <a:r>
              <a:rPr lang="ja-JP" altLang="en-US" sz="1000" dirty="0">
                <a:solidFill>
                  <a:prstClr val="black"/>
                </a:solidFill>
                <a:latin typeface="HG丸ｺﾞｼｯｸM-PRO" panose="020F0600000000000000" pitchFamily="50" charset="-128"/>
                <a:ea typeface="HG丸ｺﾞｼｯｸM-PRO" panose="020F0600000000000000" pitchFamily="50" charset="-128"/>
              </a:rPr>
              <a:t>損傷者</a:t>
            </a:r>
            <a:r>
              <a:rPr lang="ja-JP" altLang="en-US" sz="900" dirty="0">
                <a:solidFill>
                  <a:prstClr val="black"/>
                </a:solidFill>
                <a:latin typeface="HG丸ｺﾞｼｯｸM-PRO" panose="020F0600000000000000" pitchFamily="50" charset="-128"/>
                <a:ea typeface="HG丸ｺﾞｼｯｸM-PRO" panose="020F0600000000000000" pitchFamily="50" charset="-128"/>
              </a:rPr>
              <a:t>の麻痺域下肢骨折に対する危険因子・日常生活関連要因</a:t>
            </a:r>
            <a:r>
              <a:rPr lang="en-US" altLang="ja-JP"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全国頚髄損傷者連絡会</a:t>
            </a:r>
            <a:r>
              <a:rPr lang="en-US" altLang="ja-JP" sz="900" dirty="0">
                <a:solidFill>
                  <a:prstClr val="black"/>
                </a:solidFill>
                <a:latin typeface="HG丸ｺﾞｼｯｸM-PRO" panose="020F0600000000000000" pitchFamily="50" charset="-128"/>
                <a:ea typeface="HG丸ｺﾞｼｯｸM-PRO" panose="020F0600000000000000" pitchFamily="50" charset="-128"/>
              </a:rPr>
              <a:t>. </a:t>
            </a:r>
          </a:p>
          <a:p>
            <a:pPr algn="ctr" defTabSz="342900"/>
            <a:r>
              <a:rPr lang="ja-JP" altLang="en-US" sz="900" dirty="0">
                <a:solidFill>
                  <a:prstClr val="black"/>
                </a:solidFill>
                <a:latin typeface="HG丸ｺﾞｼｯｸM-PRO" panose="020F0600000000000000" pitchFamily="50" charset="-128"/>
                <a:ea typeface="HG丸ｺﾞｼｯｸM-PRO" panose="020F0600000000000000" pitchFamily="50" charset="-128"/>
              </a:rPr>
              <a:t> 頚損</a:t>
            </a:r>
            <a:r>
              <a:rPr lang="en-US" altLang="ja-JP" sz="900" dirty="0">
                <a:solidFill>
                  <a:prstClr val="black"/>
                </a:solidFill>
                <a:latin typeface="HG丸ｺﾞｼｯｸM-PRO" panose="020F0600000000000000" pitchFamily="50" charset="-128"/>
                <a:ea typeface="HG丸ｺﾞｼｯｸM-PRO" panose="020F0600000000000000" pitchFamily="50" charset="-128"/>
              </a:rPr>
              <a:t>No.115</a:t>
            </a:r>
            <a:r>
              <a:rPr lang="en-US" altLang="ja-JP" sz="900" dirty="0">
                <a:solidFill>
                  <a:prstClr val="black"/>
                </a:solidFill>
              </a:rPr>
              <a:t>.</a:t>
            </a:r>
            <a:r>
              <a:rPr lang="ja-JP" altLang="en-US" sz="900" dirty="0">
                <a:solidFill>
                  <a:prstClr val="black"/>
                </a:solidFill>
              </a:rPr>
              <a:t> </a:t>
            </a:r>
            <a:r>
              <a:rPr lang="en-US" altLang="ja-JP" sz="900" dirty="0">
                <a:solidFill>
                  <a:prstClr val="black"/>
                </a:solidFill>
                <a:latin typeface="HG丸ｺﾞｼｯｸM-PRO" panose="020F0600000000000000" pitchFamily="50" charset="-128"/>
                <a:ea typeface="HG丸ｺﾞｼｯｸM-PRO" panose="020F0600000000000000" pitchFamily="50" charset="-128"/>
              </a:rPr>
              <a:t>2015.p.22-p.24</a:t>
            </a:r>
          </a:p>
        </p:txBody>
      </p:sp>
      <p:graphicFrame>
        <p:nvGraphicFramePr>
          <p:cNvPr id="8" name="グラフ 7"/>
          <p:cNvGraphicFramePr/>
          <p:nvPr>
            <p:extLst>
              <p:ext uri="{D42A27DB-BD31-4B8C-83A1-F6EECF244321}">
                <p14:modId xmlns:p14="http://schemas.microsoft.com/office/powerpoint/2010/main" val="791184294"/>
              </p:ext>
            </p:extLst>
          </p:nvPr>
        </p:nvGraphicFramePr>
        <p:xfrm>
          <a:off x="817771" y="2549070"/>
          <a:ext cx="4927781" cy="3318081"/>
        </p:xfrm>
        <a:graphic>
          <a:graphicData uri="http://schemas.openxmlformats.org/drawingml/2006/chart">
            <c:chart xmlns:c="http://schemas.openxmlformats.org/drawingml/2006/chart" xmlns:r="http://schemas.openxmlformats.org/officeDocument/2006/relationships" r:id="rId3"/>
          </a:graphicData>
        </a:graphic>
      </p:graphicFrame>
      <p:sp>
        <p:nvSpPr>
          <p:cNvPr id="13" name="四角形吹き出し 12"/>
          <p:cNvSpPr/>
          <p:nvPr/>
        </p:nvSpPr>
        <p:spPr>
          <a:xfrm>
            <a:off x="5373584" y="3199600"/>
            <a:ext cx="2900549" cy="1558694"/>
          </a:xfrm>
          <a:prstGeom prst="wedgeRectCallout">
            <a:avLst>
              <a:gd name="adj1" fmla="val -68335"/>
              <a:gd name="adj2" fmla="val -2720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骨折の原因は</a:t>
            </a:r>
            <a:endParaRPr lang="en-US" altLang="ja-JP" dirty="0">
              <a:solidFill>
                <a:prstClr val="white"/>
              </a:solidFill>
              <a:latin typeface="HGP創英角ﾎﾟｯﾌﾟ体" panose="040B0A00000000000000" pitchFamily="50" charset="-128"/>
              <a:ea typeface="HGP創英角ﾎﾟｯﾌﾟ体" panose="040B0A00000000000000" pitchFamily="50" charset="-128"/>
            </a:endParaRPr>
          </a:p>
          <a:p>
            <a:pPr algn="ctr" defTabSz="342900"/>
            <a:r>
              <a:rPr lang="ja-JP" altLang="en-US" sz="3000" u="sng" dirty="0">
                <a:solidFill>
                  <a:prstClr val="white"/>
                </a:solidFill>
                <a:latin typeface="HGP創英角ﾎﾟｯﾌﾟ体" panose="040B0A00000000000000" pitchFamily="50" charset="-128"/>
                <a:ea typeface="HGP創英角ﾎﾟｯﾌﾟ体" panose="040B0A00000000000000" pitchFamily="50" charset="-128"/>
              </a:rPr>
              <a:t>転倒・転落</a:t>
            </a:r>
            <a:endParaRPr lang="en-US" altLang="ja-JP" sz="3000" u="sng" dirty="0">
              <a:solidFill>
                <a:prstClr val="white"/>
              </a:solidFill>
              <a:latin typeface="HGP創英角ﾎﾟｯﾌﾟ体" panose="040B0A00000000000000" pitchFamily="50" charset="-128"/>
              <a:ea typeface="HGP創英角ﾎﾟｯﾌﾟ体" panose="040B0A00000000000000" pitchFamily="50" charset="-128"/>
            </a:endParaRPr>
          </a:p>
          <a:p>
            <a:pPr algn="ct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　　　　が最も多かった</a:t>
            </a:r>
          </a:p>
        </p:txBody>
      </p:sp>
      <p:sp>
        <p:nvSpPr>
          <p:cNvPr id="7" name="スライド番号プレースホルダー 17">
            <a:extLst>
              <a:ext uri="{FF2B5EF4-FFF2-40B4-BE49-F238E27FC236}">
                <a16:creationId xmlns:a16="http://schemas.microsoft.com/office/drawing/2014/main" id="{7D62488D-C173-4ED9-B78E-168F41C81967}"/>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15</a:t>
            </a:fld>
            <a:endParaRPr lang="en-US" sz="1400" dirty="0">
              <a:solidFill>
                <a:schemeClr val="bg1"/>
              </a:solidFill>
              <a:latin typeface="+mj-ea"/>
              <a:ea typeface="+mj-ea"/>
            </a:endParaRPr>
          </a:p>
        </p:txBody>
      </p:sp>
    </p:spTree>
    <p:extLst>
      <p:ext uri="{BB962C8B-B14F-4D97-AF65-F5344CB8AC3E}">
        <p14:creationId xmlns:p14="http://schemas.microsoft.com/office/powerpoint/2010/main" val="333574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71550" y="813649"/>
            <a:ext cx="7200900" cy="977900"/>
          </a:xfrm>
        </p:spPr>
        <p:txBody>
          <a:bodyPr>
            <a:noAutofit/>
          </a:bodyPr>
          <a:lstStyle/>
          <a:p>
            <a:r>
              <a:rPr lang="ja-JP" altLang="en-US" sz="3200" dirty="0">
                <a:solidFill>
                  <a:srgbClr val="002060"/>
                </a:solidFill>
                <a:latin typeface="HGP創英角ﾎﾟｯﾌﾟ体" panose="040B0A00000000000000" pitchFamily="50" charset="-128"/>
                <a:ea typeface="HGP創英角ﾎﾟｯﾌﾟ体" panose="040B0A00000000000000" pitchFamily="50" charset="-128"/>
              </a:rPr>
              <a:t>麻痺域の下肢の骨折 ２</a:t>
            </a:r>
          </a:p>
        </p:txBody>
      </p:sp>
      <p:sp>
        <p:nvSpPr>
          <p:cNvPr id="3" name="コンテンツ プレースホルダー 2"/>
          <p:cNvSpPr>
            <a:spLocks noGrp="1"/>
          </p:cNvSpPr>
          <p:nvPr>
            <p:ph idx="4294967295"/>
          </p:nvPr>
        </p:nvSpPr>
        <p:spPr>
          <a:xfrm>
            <a:off x="563775" y="1897198"/>
            <a:ext cx="3706813" cy="2012950"/>
          </a:xfrm>
        </p:spPr>
        <p:txBody>
          <a:bodyPr>
            <a:normAutofit/>
          </a:bodyPr>
          <a:lstStyle/>
          <a:p>
            <a:pPr marL="0" indent="0">
              <a:buNone/>
            </a:pP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骨折を経験された方の声</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　　</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　　　　</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3"/>
          <a:stretch>
            <a:fillRect/>
          </a:stretch>
        </p:blipFill>
        <p:spPr>
          <a:xfrm>
            <a:off x="3179731" y="6063555"/>
            <a:ext cx="5447492" cy="328524"/>
          </a:xfrm>
          <a:prstGeom prst="rect">
            <a:avLst/>
          </a:prstGeom>
        </p:spPr>
      </p:pic>
      <p:sp>
        <p:nvSpPr>
          <p:cNvPr id="5" name="角丸四角形吹き出し 4"/>
          <p:cNvSpPr/>
          <p:nvPr/>
        </p:nvSpPr>
        <p:spPr>
          <a:xfrm>
            <a:off x="1425426" y="2542154"/>
            <a:ext cx="1965548" cy="894220"/>
          </a:xfrm>
          <a:prstGeom prst="wedgeRoundRectCallout">
            <a:avLst>
              <a:gd name="adj1" fmla="val -58212"/>
              <a:gd name="adj2" fmla="val -25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a:solidFill>
                  <a:prstClr val="white"/>
                </a:solidFill>
                <a:latin typeface="HGP創英角ﾎﾟｯﾌﾟ体" panose="040B0A00000000000000" pitchFamily="50" charset="-128"/>
                <a:ea typeface="HGP創英角ﾎﾟｯﾌﾟ体" panose="040B0A00000000000000" pitchFamily="50" charset="-128"/>
              </a:rPr>
              <a:t>骨が付きにくい</a:t>
            </a:r>
            <a:endParaRPr lang="en-US" altLang="ja-JP" dirty="0">
              <a:solidFill>
                <a:prstClr val="white"/>
              </a:solidFill>
              <a:latin typeface="HGP創英角ﾎﾟｯﾌﾟ体" panose="040B0A00000000000000" pitchFamily="50" charset="-128"/>
              <a:ea typeface="HGP創英角ﾎﾟｯﾌﾟ体" panose="040B0A00000000000000" pitchFamily="50" charset="-128"/>
            </a:endParaRPr>
          </a:p>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骨のもろさを感じた</a:t>
            </a:r>
          </a:p>
        </p:txBody>
      </p:sp>
      <p:sp>
        <p:nvSpPr>
          <p:cNvPr id="6" name="角丸四角形吹き出し 5"/>
          <p:cNvSpPr/>
          <p:nvPr/>
        </p:nvSpPr>
        <p:spPr>
          <a:xfrm>
            <a:off x="6229679" y="2572870"/>
            <a:ext cx="1653678" cy="857085"/>
          </a:xfrm>
          <a:prstGeom prst="wedgeRoundRectCallout">
            <a:avLst>
              <a:gd name="adj1" fmla="val 67097"/>
              <a:gd name="adj2" fmla="val -455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介護する方も</a:t>
            </a:r>
            <a:endParaRPr lang="en-US" altLang="ja-JP" dirty="0">
              <a:solidFill>
                <a:prstClr val="white"/>
              </a:solidFill>
              <a:latin typeface="HGP創英角ﾎﾟｯﾌﾟ体" panose="040B0A00000000000000" pitchFamily="50" charset="-128"/>
              <a:ea typeface="HGP創英角ﾎﾟｯﾌﾟ体" panose="040B0A00000000000000" pitchFamily="50" charset="-128"/>
            </a:endParaRPr>
          </a:p>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大変だった</a:t>
            </a:r>
          </a:p>
        </p:txBody>
      </p:sp>
      <p:sp>
        <p:nvSpPr>
          <p:cNvPr id="7" name="角丸四角形吹き出し 6"/>
          <p:cNvSpPr/>
          <p:nvPr/>
        </p:nvSpPr>
        <p:spPr>
          <a:xfrm>
            <a:off x="6229679" y="4011921"/>
            <a:ext cx="2257002" cy="952848"/>
          </a:xfrm>
          <a:prstGeom prst="wedgeRoundRectCallout">
            <a:avLst>
              <a:gd name="adj1" fmla="val 31718"/>
              <a:gd name="adj2" fmla="val -661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骨折しやすいので常に行動に気を付ける</a:t>
            </a:r>
          </a:p>
        </p:txBody>
      </p:sp>
      <p:sp>
        <p:nvSpPr>
          <p:cNvPr id="8" name="角丸四角形吹き出し 7"/>
          <p:cNvSpPr/>
          <p:nvPr/>
        </p:nvSpPr>
        <p:spPr>
          <a:xfrm>
            <a:off x="3740677" y="2396204"/>
            <a:ext cx="1978868" cy="793609"/>
          </a:xfrm>
          <a:prstGeom prst="wedgeRoundRectCallout">
            <a:avLst>
              <a:gd name="adj1" fmla="val -25719"/>
              <a:gd name="adj2" fmla="val -74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日常生活全般に困った</a:t>
            </a:r>
          </a:p>
        </p:txBody>
      </p:sp>
      <p:sp>
        <p:nvSpPr>
          <p:cNvPr id="9" name="角丸四角形吹き出し 8"/>
          <p:cNvSpPr/>
          <p:nvPr/>
        </p:nvSpPr>
        <p:spPr>
          <a:xfrm>
            <a:off x="3791287" y="3534375"/>
            <a:ext cx="1978869" cy="728471"/>
          </a:xfrm>
          <a:prstGeom prst="wedgeRoundRectCallout">
            <a:avLst>
              <a:gd name="adj1" fmla="val 61889"/>
              <a:gd name="adj2" fmla="val -31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足が曲がり靴が履けなくなった</a:t>
            </a:r>
          </a:p>
        </p:txBody>
      </p:sp>
      <p:sp>
        <p:nvSpPr>
          <p:cNvPr id="10" name="角丸四角形吹き出し 9"/>
          <p:cNvSpPr/>
          <p:nvPr/>
        </p:nvSpPr>
        <p:spPr>
          <a:xfrm>
            <a:off x="811161" y="3697282"/>
            <a:ext cx="2782450" cy="990880"/>
          </a:xfrm>
          <a:prstGeom prst="wedgeRoundRectCallout">
            <a:avLst>
              <a:gd name="adj1" fmla="val -58212"/>
              <a:gd name="adj2" fmla="val 12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膝の曲がりが悪く</a:t>
            </a:r>
            <a:endParaRPr lang="en-US" altLang="ja-JP" dirty="0">
              <a:solidFill>
                <a:prstClr val="white"/>
              </a:solidFill>
              <a:latin typeface="HGP創英角ﾎﾟｯﾌﾟ体" panose="040B0A00000000000000" pitchFamily="50" charset="-128"/>
              <a:ea typeface="HGP創英角ﾎﾟｯﾌﾟ体" panose="040B0A00000000000000" pitchFamily="50" charset="-128"/>
            </a:endParaRPr>
          </a:p>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ズボンが履きずらくなった</a:t>
            </a:r>
          </a:p>
        </p:txBody>
      </p:sp>
      <p:sp>
        <p:nvSpPr>
          <p:cNvPr id="11" name="角丸四角形吹き出し 10"/>
          <p:cNvSpPr/>
          <p:nvPr/>
        </p:nvSpPr>
        <p:spPr>
          <a:xfrm>
            <a:off x="3705995" y="4409155"/>
            <a:ext cx="2321047" cy="13475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dirty="0">
                <a:solidFill>
                  <a:prstClr val="white"/>
                </a:solidFill>
                <a:latin typeface="HGP創英角ﾎﾟｯﾌﾟ体" panose="040B0A00000000000000" pitchFamily="50" charset="-128"/>
                <a:ea typeface="HGP創英角ﾎﾟｯﾌﾟ体" panose="040B0A00000000000000" pitchFamily="50" charset="-128"/>
              </a:rPr>
              <a:t>骨折への不安から着替えやトランスファーが自力でできなくなった</a:t>
            </a:r>
          </a:p>
        </p:txBody>
      </p:sp>
      <p:sp>
        <p:nvSpPr>
          <p:cNvPr id="12" name="角丸四角形吹き出し 11"/>
          <p:cNvSpPr/>
          <p:nvPr/>
        </p:nvSpPr>
        <p:spPr>
          <a:xfrm>
            <a:off x="999109" y="5161936"/>
            <a:ext cx="2391865" cy="825618"/>
          </a:xfrm>
          <a:prstGeom prst="wedgeRoundRectCallout">
            <a:avLst>
              <a:gd name="adj1" fmla="val -10793"/>
              <a:gd name="adj2" fmla="val 889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ja-JP" altLang="en-US" sz="2000" dirty="0">
                <a:solidFill>
                  <a:prstClr val="white"/>
                </a:solidFill>
                <a:latin typeface="HGP創英角ﾎﾟｯﾌﾟ体" panose="040B0A00000000000000" pitchFamily="50" charset="-128"/>
                <a:ea typeface="HGP創英角ﾎﾟｯﾌﾟ体" panose="040B0A00000000000000" pitchFamily="50" charset="-128"/>
              </a:rPr>
              <a:t>ギプスや骨の変形による褥瘡の多発</a:t>
            </a:r>
          </a:p>
        </p:txBody>
      </p:sp>
      <p:sp>
        <p:nvSpPr>
          <p:cNvPr id="14" name="スライド番号プレースホルダー 17">
            <a:extLst>
              <a:ext uri="{FF2B5EF4-FFF2-40B4-BE49-F238E27FC236}">
                <a16:creationId xmlns:a16="http://schemas.microsoft.com/office/drawing/2014/main" id="{1D1C55C3-A211-4F71-934D-D0AE0C4639C0}"/>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16</a:t>
            </a:fld>
            <a:endParaRPr lang="en-US" sz="1400" dirty="0">
              <a:solidFill>
                <a:schemeClr val="bg1"/>
              </a:solidFill>
              <a:latin typeface="+mj-ea"/>
              <a:ea typeface="+mj-ea"/>
            </a:endParaRPr>
          </a:p>
        </p:txBody>
      </p:sp>
    </p:spTree>
    <p:extLst>
      <p:ext uri="{BB962C8B-B14F-4D97-AF65-F5344CB8AC3E}">
        <p14:creationId xmlns:p14="http://schemas.microsoft.com/office/powerpoint/2010/main" val="127266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879492" y="631745"/>
            <a:ext cx="3861183" cy="5259120"/>
          </a:xfrm>
          <a:prstGeom prst="rect">
            <a:avLst/>
          </a:prstGeom>
        </p:spPr>
      </p:pic>
      <p:sp>
        <p:nvSpPr>
          <p:cNvPr id="4" name="テキスト ボックス 3"/>
          <p:cNvSpPr txBox="1"/>
          <p:nvPr/>
        </p:nvSpPr>
        <p:spPr>
          <a:xfrm>
            <a:off x="825022" y="631745"/>
            <a:ext cx="2382753" cy="2481449"/>
          </a:xfrm>
          <a:prstGeom prst="rect">
            <a:avLst/>
          </a:prstGeom>
          <a:noFill/>
        </p:spPr>
        <p:txBody>
          <a:bodyPr wrap="square" rtlCol="0">
            <a:spAutoFit/>
          </a:bodyPr>
          <a:lstStyle/>
          <a:p>
            <a:pPr defTabSz="342900"/>
            <a:r>
              <a:rPr lang="ja-JP" altLang="en-US" sz="2800" u="sng" dirty="0">
                <a:solidFill>
                  <a:srgbClr val="002060"/>
                </a:solidFill>
                <a:latin typeface="HGP創英角ﾎﾟｯﾌﾟ体" panose="040B0A00000000000000" pitchFamily="50" charset="-128"/>
                <a:ea typeface="HGP創英角ﾎﾟｯﾌﾟ体" panose="040B0A00000000000000" pitchFamily="50" charset="-128"/>
              </a:rPr>
              <a:t>検査時間</a:t>
            </a:r>
            <a:endParaRPr lang="en-US" altLang="ja-JP" sz="2800" u="sng"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endParaRPr lang="en-US" altLang="ja-JP" sz="1575"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腰椎正面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2</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分</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腰椎側面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4</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分</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大腿骨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2</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分</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手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2</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分</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endParaRPr lang="en-US" altLang="ja-JP" sz="1575"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endParaRPr lang="ja-JP" altLang="en-US" sz="1575" dirty="0">
              <a:solidFill>
                <a:srgbClr val="002060"/>
              </a:solidFill>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009" y="5855318"/>
            <a:ext cx="3026445" cy="279248"/>
          </a:xfrm>
          <a:prstGeom prst="rect">
            <a:avLst/>
          </a:prstGeom>
        </p:spPr>
      </p:pic>
      <p:sp>
        <p:nvSpPr>
          <p:cNvPr id="6" name="角丸四角形 5"/>
          <p:cNvSpPr/>
          <p:nvPr/>
        </p:nvSpPr>
        <p:spPr>
          <a:xfrm>
            <a:off x="7768310" y="5861960"/>
            <a:ext cx="810733" cy="2792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1013" dirty="0">
                <a:solidFill>
                  <a:prstClr val="black"/>
                </a:solidFill>
                <a:latin typeface="HG丸ｺﾞｼｯｸM-PRO" panose="020F0600000000000000" pitchFamily="50" charset="-128"/>
                <a:ea typeface="HG丸ｺﾞｼｯｸM-PRO" panose="020F0600000000000000" pitchFamily="50" charset="-128"/>
              </a:rPr>
              <a:t>放射線科</a:t>
            </a:r>
          </a:p>
        </p:txBody>
      </p:sp>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17321" r="8796"/>
          <a:stretch/>
        </p:blipFill>
        <p:spPr>
          <a:xfrm rot="5400000">
            <a:off x="787748" y="3003505"/>
            <a:ext cx="3107569" cy="31545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テキスト ボックス 8"/>
          <p:cNvSpPr txBox="1"/>
          <p:nvPr/>
        </p:nvSpPr>
        <p:spPr>
          <a:xfrm>
            <a:off x="2880897" y="1007861"/>
            <a:ext cx="2382753" cy="1804340"/>
          </a:xfrm>
          <a:prstGeom prst="rect">
            <a:avLst/>
          </a:prstGeom>
          <a:noFill/>
        </p:spPr>
        <p:txBody>
          <a:bodyPr wrap="square" rtlCol="0">
            <a:spAutoFit/>
          </a:bodyPr>
          <a:lstStyle/>
          <a:p>
            <a:pPr defTabSz="342900"/>
            <a:endParaRPr lang="en-US" altLang="ja-JP" sz="1575"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endParaRPr lang="en-US" altLang="ja-JP" sz="1575"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2400" u="sng" dirty="0">
                <a:solidFill>
                  <a:srgbClr val="002060"/>
                </a:solidFill>
                <a:latin typeface="HGP創英角ﾎﾟｯﾌﾟ体" panose="040B0A00000000000000" pitchFamily="50" charset="-128"/>
                <a:ea typeface="HGP創英角ﾎﾟｯﾌﾟ体" panose="040B0A00000000000000" pitchFamily="50" charset="-128"/>
              </a:rPr>
              <a:t>通常検査部位</a:t>
            </a:r>
            <a:endParaRPr lang="en-US" altLang="ja-JP" sz="2400" u="sng"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endParaRPr lang="en-US" altLang="ja-JP" sz="1575"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腰正面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大腿骨</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342900"/>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腰正・側 </a:t>
            </a:r>
            <a:r>
              <a:rPr lang="en-US" altLang="ja-JP" sz="20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大腿骨</a:t>
            </a:r>
          </a:p>
        </p:txBody>
      </p:sp>
      <p:sp>
        <p:nvSpPr>
          <p:cNvPr id="10" name="テキスト ボックス 9"/>
          <p:cNvSpPr txBox="1"/>
          <p:nvPr/>
        </p:nvSpPr>
        <p:spPr>
          <a:xfrm>
            <a:off x="825022" y="3218344"/>
            <a:ext cx="3490094" cy="646331"/>
          </a:xfrm>
          <a:prstGeom prst="rect">
            <a:avLst/>
          </a:prstGeom>
          <a:noFill/>
        </p:spPr>
        <p:txBody>
          <a:bodyPr wrap="square" rtlCol="0">
            <a:spAutoFit/>
          </a:bodyPr>
          <a:lstStyle/>
          <a:p>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DEXA(</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骨そしょう症検査装置</a:t>
            </a:r>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a:t>
            </a:r>
          </a:p>
          <a:p>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11" name="スライド番号プレースホルダー 17">
            <a:extLst>
              <a:ext uri="{FF2B5EF4-FFF2-40B4-BE49-F238E27FC236}">
                <a16:creationId xmlns:a16="http://schemas.microsoft.com/office/drawing/2014/main" id="{A958EE6F-7AFD-44A6-A9A7-7F77886A89BF}"/>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17</a:t>
            </a:fld>
            <a:endParaRPr lang="en-US" sz="1400" dirty="0">
              <a:solidFill>
                <a:schemeClr val="bg1"/>
              </a:solidFill>
              <a:latin typeface="+mj-ea"/>
              <a:ea typeface="+mj-ea"/>
            </a:endParaRPr>
          </a:p>
        </p:txBody>
      </p:sp>
    </p:spTree>
    <p:extLst>
      <p:ext uri="{BB962C8B-B14F-4D97-AF65-F5344CB8AC3E}">
        <p14:creationId xmlns:p14="http://schemas.microsoft.com/office/powerpoint/2010/main" val="414604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7635844" y="1149736"/>
            <a:ext cx="365156" cy="3090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4" name="テキスト ボックス 3"/>
          <p:cNvSpPr txBox="1"/>
          <p:nvPr/>
        </p:nvSpPr>
        <p:spPr>
          <a:xfrm>
            <a:off x="1655676" y="1557019"/>
            <a:ext cx="5894783" cy="300082"/>
          </a:xfrm>
          <a:prstGeom prst="rect">
            <a:avLst/>
          </a:prstGeom>
          <a:noFill/>
        </p:spPr>
        <p:txBody>
          <a:bodyPr wrap="square" rtlCol="0">
            <a:spAutoFit/>
          </a:bodyPr>
          <a:lstStyle/>
          <a:p>
            <a:pPr defTabSz="685800">
              <a:defRPr/>
            </a:pPr>
            <a:endParaRPr lang="ja-JP" altLang="en-US" sz="1350" dirty="0">
              <a:solidFill>
                <a:prstClr val="black"/>
              </a:solidFill>
              <a:latin typeface="Garamond"/>
              <a:ea typeface="ＭＳ Ｐ明朝" panose="02020600040205080304" pitchFamily="18"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20159">
            <a:off x="3998998" y="2650211"/>
            <a:ext cx="1323387" cy="43043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347" y="1624977"/>
            <a:ext cx="2173112" cy="1332640"/>
          </a:xfrm>
          <a:prstGeom prst="rect">
            <a:avLst/>
          </a:prstGeom>
        </p:spPr>
      </p:pic>
      <p:sp>
        <p:nvSpPr>
          <p:cNvPr id="9" name="テキスト ボックス 8"/>
          <p:cNvSpPr txBox="1"/>
          <p:nvPr/>
        </p:nvSpPr>
        <p:spPr>
          <a:xfrm>
            <a:off x="5723342" y="3040387"/>
            <a:ext cx="1827117" cy="369332"/>
          </a:xfrm>
          <a:prstGeom prst="rect">
            <a:avLst/>
          </a:prstGeom>
          <a:noFill/>
        </p:spPr>
        <p:txBody>
          <a:bodyPr wrap="square" rtlCol="0">
            <a:spAutoFit/>
          </a:bodyPr>
          <a:lstStyle/>
          <a:p>
            <a:pPr defTabSz="685800">
              <a:defRPr/>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自立</a:t>
            </a:r>
            <a:r>
              <a:rPr lang="ja-JP" altLang="en-US" dirty="0">
                <a:solidFill>
                  <a:srgbClr val="DADADA">
                    <a:lumMod val="10000"/>
                  </a:srgbClr>
                </a:solidFill>
                <a:latin typeface="HGP創英角ﾎﾟｯﾌﾟ体" panose="040B0A00000000000000" pitchFamily="50" charset="-128"/>
                <a:ea typeface="HGP創英角ﾎﾟｯﾌﾟ体" panose="040B0A00000000000000" pitchFamily="50" charset="-128"/>
              </a:rPr>
              <a:t>訓練施設</a:t>
            </a:r>
          </a:p>
        </p:txBody>
      </p:sp>
      <p:sp>
        <p:nvSpPr>
          <p:cNvPr id="11" name="テキスト ボックス 10"/>
          <p:cNvSpPr txBox="1"/>
          <p:nvPr/>
        </p:nvSpPr>
        <p:spPr>
          <a:xfrm>
            <a:off x="5524562" y="3449089"/>
            <a:ext cx="2376436" cy="415498"/>
          </a:xfrm>
          <a:prstGeom prst="rect">
            <a:avLst/>
          </a:prstGeom>
          <a:noFill/>
          <a:ln w="19050">
            <a:solidFill>
              <a:srgbClr val="FF00FF"/>
            </a:solidFill>
          </a:ln>
        </p:spPr>
        <p:txBody>
          <a:bodyPr wrap="square" rtlCol="0">
            <a:spAutoFit/>
          </a:bodyPr>
          <a:lstStyle/>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自己管理する環境</a:t>
            </a:r>
          </a:p>
        </p:txBody>
      </p:sp>
      <p:sp>
        <p:nvSpPr>
          <p:cNvPr id="12" name="テキスト ボックス 11"/>
          <p:cNvSpPr txBox="1"/>
          <p:nvPr/>
        </p:nvSpPr>
        <p:spPr>
          <a:xfrm>
            <a:off x="1141793" y="4142088"/>
            <a:ext cx="6858000" cy="1708160"/>
          </a:xfrm>
          <a:prstGeom prst="rect">
            <a:avLst/>
          </a:prstGeom>
          <a:solidFill>
            <a:schemeClr val="bg1"/>
          </a:solidFill>
        </p:spPr>
        <p:txBody>
          <a:bodyPr wrap="square" rtlCol="0">
            <a:spAutoFit/>
          </a:bodyPr>
          <a:lstStyle/>
          <a:p>
            <a:pPr algn="ctr" defTabSz="685800">
              <a:defRPr/>
            </a:pPr>
            <a:r>
              <a:rPr lang="ja-JP" altLang="en-US" sz="2100" dirty="0">
                <a:solidFill>
                  <a:prstClr val="black"/>
                </a:solidFill>
                <a:latin typeface="HGP創英角ﾎﾟｯﾌﾟ体" panose="040B0A00000000000000" pitchFamily="50" charset="-128"/>
                <a:ea typeface="HGP創英角ﾎﾟｯﾌﾟ体" panose="040B0A00000000000000" pitchFamily="50" charset="-128"/>
              </a:rPr>
              <a:t>機能訓練棟での生活は、</a:t>
            </a:r>
            <a:endParaRPr lang="en-US" altLang="ja-JP" sz="2100" dirty="0">
              <a:solidFill>
                <a:prstClr val="black"/>
              </a:solidFill>
              <a:latin typeface="HGP創英角ﾎﾟｯﾌﾟ体" panose="040B0A00000000000000" pitchFamily="50" charset="-128"/>
              <a:ea typeface="HGP創英角ﾎﾟｯﾌﾟ体" panose="040B0A00000000000000" pitchFamily="50" charset="-128"/>
            </a:endParaRPr>
          </a:p>
          <a:p>
            <a:pPr algn="ctr" defTabSz="685800">
              <a:defRPr/>
            </a:pP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社会生活に向けての準備段階</a:t>
            </a:r>
            <a:r>
              <a:rPr lang="ja-JP" altLang="en-US" sz="2100" dirty="0">
                <a:solidFill>
                  <a:prstClr val="black"/>
                </a:solidFill>
                <a:latin typeface="HGP創英角ﾎﾟｯﾌﾟ体" panose="040B0A00000000000000" pitchFamily="50" charset="-128"/>
                <a:ea typeface="HGP創英角ﾎﾟｯﾌﾟ体" panose="040B0A00000000000000" pitchFamily="50" charset="-128"/>
              </a:rPr>
              <a:t>です</a:t>
            </a:r>
            <a:endParaRPr lang="en-US" altLang="ja-JP" sz="2100" dirty="0">
              <a:solidFill>
                <a:prstClr val="black"/>
              </a:solidFill>
              <a:latin typeface="HGP創英角ﾎﾟｯﾌﾟ体" panose="040B0A00000000000000" pitchFamily="50" charset="-128"/>
              <a:ea typeface="HGP創英角ﾎﾟｯﾌﾟ体" panose="040B0A00000000000000" pitchFamily="50" charset="-128"/>
            </a:endParaRPr>
          </a:p>
          <a:p>
            <a:pPr algn="ctr" defTabSz="685800">
              <a:defRPr/>
            </a:pPr>
            <a:endParaRPr lang="en-US" altLang="ja-JP" sz="2100" dirty="0">
              <a:solidFill>
                <a:srgbClr val="FF0000"/>
              </a:solidFill>
              <a:latin typeface="HGP創英角ﾎﾟｯﾌﾟ体" panose="040B0A00000000000000" pitchFamily="50" charset="-128"/>
              <a:ea typeface="HGP創英角ﾎﾟｯﾌﾟ体" panose="040B0A00000000000000" pitchFamily="50" charset="-128"/>
            </a:endParaRPr>
          </a:p>
          <a:p>
            <a:pPr algn="ctr" defTabSz="685800">
              <a:defRPr/>
            </a:pP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ご自身で主体的に</a:t>
            </a:r>
            <a:r>
              <a:rPr lang="ja-JP" altLang="en-US" sz="2100" dirty="0">
                <a:solidFill>
                  <a:prstClr val="black"/>
                </a:solidFill>
                <a:latin typeface="HGP創英角ﾎﾟｯﾌﾟ体" panose="040B0A00000000000000" pitchFamily="50" charset="-128"/>
                <a:ea typeface="HGP創英角ﾎﾟｯﾌﾟ体" panose="040B0A00000000000000" pitchFamily="50" charset="-128"/>
              </a:rPr>
              <a:t>「健康を管理」していくために</a:t>
            </a:r>
            <a:endParaRPr lang="en-US" altLang="ja-JP" sz="2100" dirty="0">
              <a:solidFill>
                <a:prstClr val="black"/>
              </a:solidFill>
              <a:latin typeface="HGP創英角ﾎﾟｯﾌﾟ体" panose="040B0A00000000000000" pitchFamily="50" charset="-128"/>
              <a:ea typeface="HGP創英角ﾎﾟｯﾌﾟ体" panose="040B0A00000000000000" pitchFamily="50" charset="-128"/>
            </a:endParaRPr>
          </a:p>
          <a:p>
            <a:pPr algn="ctr" defTabSz="685800">
              <a:defRPr/>
            </a:pPr>
            <a:r>
              <a:rPr lang="ja-JP" altLang="en-US" sz="2100" dirty="0">
                <a:solidFill>
                  <a:prstClr val="black"/>
                </a:solidFill>
                <a:latin typeface="HGP創英角ﾎﾟｯﾌﾟ体" panose="040B0A00000000000000" pitchFamily="50" charset="-128"/>
                <a:ea typeface="HGP創英角ﾎﾟｯﾌﾟ体" panose="040B0A00000000000000" pitchFamily="50" charset="-128"/>
              </a:rPr>
              <a:t>必要なことを学んでいきます</a:t>
            </a:r>
            <a:endParaRPr lang="en-US" altLang="ja-JP" sz="21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13" name="下矢印 12"/>
          <p:cNvSpPr/>
          <p:nvPr/>
        </p:nvSpPr>
        <p:spPr>
          <a:xfrm>
            <a:off x="4385803" y="4966702"/>
            <a:ext cx="434531" cy="197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84068">
            <a:off x="4123433" y="1817075"/>
            <a:ext cx="1328174" cy="430437"/>
          </a:xfrm>
          <a:prstGeom prst="rect">
            <a:avLst/>
          </a:prstGeom>
        </p:spPr>
      </p:pic>
      <p:sp>
        <p:nvSpPr>
          <p:cNvPr id="19" name="テキスト ボックス 18">
            <a:extLst>
              <a:ext uri="{FF2B5EF4-FFF2-40B4-BE49-F238E27FC236}">
                <a16:creationId xmlns:a16="http://schemas.microsoft.com/office/drawing/2014/main" id="{737244B3-E29A-43D4-BA39-4543F0F3F2C5}"/>
              </a:ext>
            </a:extLst>
          </p:cNvPr>
          <p:cNvSpPr txBox="1"/>
          <p:nvPr/>
        </p:nvSpPr>
        <p:spPr>
          <a:xfrm>
            <a:off x="1979712" y="3407510"/>
            <a:ext cx="2134652" cy="738664"/>
          </a:xfrm>
          <a:prstGeom prst="rect">
            <a:avLst/>
          </a:prstGeom>
          <a:noFill/>
          <a:ln w="19050">
            <a:solidFill>
              <a:srgbClr val="FF00FF"/>
            </a:solidFill>
          </a:ln>
        </p:spPr>
        <p:txBody>
          <a:bodyPr wrap="square" rtlCol="0">
            <a:spAutoFit/>
          </a:bodyPr>
          <a:lstStyle/>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他者に管理され</a:t>
            </a:r>
            <a:endParaRPr lang="en-US" altLang="ja-JP" sz="2100" dirty="0">
              <a:solidFill>
                <a:srgbClr val="0000CC"/>
              </a:solidFill>
              <a:latin typeface="HGP創英角ﾎﾟｯﾌﾟ体" panose="040B0A00000000000000" pitchFamily="50" charset="-128"/>
              <a:ea typeface="HGP創英角ﾎﾟｯﾌﾟ体" panose="040B0A00000000000000" pitchFamily="50" charset="-128"/>
            </a:endParaRPr>
          </a:p>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整った環境</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793" y="1021324"/>
            <a:ext cx="2018897" cy="2018897"/>
          </a:xfrm>
          <a:prstGeom prst="rect">
            <a:avLst/>
          </a:prstGeom>
        </p:spPr>
      </p:pic>
      <p:sp>
        <p:nvSpPr>
          <p:cNvPr id="8" name="テキスト ボックス 7"/>
          <p:cNvSpPr txBox="1"/>
          <p:nvPr/>
        </p:nvSpPr>
        <p:spPr>
          <a:xfrm>
            <a:off x="1902204" y="2492515"/>
            <a:ext cx="702078" cy="369332"/>
          </a:xfrm>
          <a:prstGeom prst="rect">
            <a:avLst/>
          </a:prstGeom>
          <a:noFill/>
        </p:spPr>
        <p:txBody>
          <a:bodyPr wrap="square" rtlCol="0">
            <a:spAutoFit/>
          </a:bodyPr>
          <a:lstStyle/>
          <a:p>
            <a:pPr defTabSz="685800">
              <a:defRPr/>
            </a:pPr>
            <a:r>
              <a:rPr lang="ja-JP" altLang="en-US" b="1" dirty="0">
                <a:solidFill>
                  <a:srgbClr val="DADADA">
                    <a:lumMod val="10000"/>
                  </a:srgbClr>
                </a:solidFill>
                <a:latin typeface="HGP創英角ﾎﾟｯﾌﾟ体" panose="040B0A00000000000000" pitchFamily="50" charset="-128"/>
                <a:ea typeface="HGP創英角ﾎﾟｯﾌﾟ体" panose="040B0A00000000000000" pitchFamily="50" charset="-128"/>
              </a:rPr>
              <a:t>病院</a:t>
            </a:r>
          </a:p>
        </p:txBody>
      </p:sp>
      <p:sp>
        <p:nvSpPr>
          <p:cNvPr id="15" name="楕円 14"/>
          <p:cNvSpPr/>
          <p:nvPr/>
        </p:nvSpPr>
        <p:spPr>
          <a:xfrm>
            <a:off x="2926611" y="1515604"/>
            <a:ext cx="1187753" cy="65672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医療</a:t>
            </a:r>
          </a:p>
        </p:txBody>
      </p:sp>
      <p:sp>
        <p:nvSpPr>
          <p:cNvPr id="16" name="楕円 15"/>
          <p:cNvSpPr/>
          <p:nvPr/>
        </p:nvSpPr>
        <p:spPr>
          <a:xfrm>
            <a:off x="2834747" y="2625997"/>
            <a:ext cx="1187753" cy="738862"/>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在宅</a:t>
            </a:r>
            <a:endParaRPr lang="en-US" altLang="ja-JP" sz="2100" dirty="0">
              <a:solidFill>
                <a:srgbClr val="0000CC"/>
              </a:solidFill>
              <a:latin typeface="HGP創英角ﾎﾟｯﾌﾟ体" panose="040B0A00000000000000" pitchFamily="50" charset="-128"/>
              <a:ea typeface="HGP創英角ﾎﾟｯﾌﾟ体" panose="040B0A00000000000000" pitchFamily="50" charset="-128"/>
            </a:endParaRPr>
          </a:p>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地域</a:t>
            </a:r>
          </a:p>
        </p:txBody>
      </p:sp>
      <p:sp>
        <p:nvSpPr>
          <p:cNvPr id="3" name="正方形/長方形 2"/>
          <p:cNvSpPr/>
          <p:nvPr/>
        </p:nvSpPr>
        <p:spPr>
          <a:xfrm>
            <a:off x="3177790" y="2409339"/>
            <a:ext cx="2245556" cy="15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10" name="正方形/長方形 9"/>
          <p:cNvSpPr/>
          <p:nvPr/>
        </p:nvSpPr>
        <p:spPr>
          <a:xfrm>
            <a:off x="1143000" y="2665638"/>
            <a:ext cx="350658" cy="157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18" name="スライド番号プレースホルダー 17">
            <a:extLst>
              <a:ext uri="{FF2B5EF4-FFF2-40B4-BE49-F238E27FC236}">
                <a16:creationId xmlns:a16="http://schemas.microsoft.com/office/drawing/2014/main" id="{3FD8CE6E-67DF-7FF1-F21A-22C6F187F6DB}"/>
              </a:ext>
            </a:extLst>
          </p:cNvPr>
          <p:cNvSpPr>
            <a:spLocks noGrp="1"/>
          </p:cNvSpPr>
          <p:nvPr>
            <p:ph type="sldNum" sz="quarter" idx="12"/>
          </p:nvPr>
        </p:nvSpPr>
        <p:spPr>
          <a:xfrm>
            <a:off x="8643346" y="6460263"/>
            <a:ext cx="395510" cy="279400"/>
          </a:xfrm>
        </p:spPr>
        <p:txBody>
          <a:bodyPr/>
          <a:lstStyle/>
          <a:p>
            <a:fld id="{D57F1E4F-1CFF-5643-939E-217C01CDF565}" type="slidenum">
              <a:rPr lang="en-US" sz="1400" smtClean="0">
                <a:solidFill>
                  <a:schemeClr val="bg1"/>
                </a:solidFill>
                <a:latin typeface="+mj-ea"/>
                <a:ea typeface="+mj-ea"/>
              </a:rPr>
              <a:pPr/>
              <a:t>2</a:t>
            </a:fld>
            <a:endParaRPr lang="en-US" sz="1400" dirty="0">
              <a:solidFill>
                <a:schemeClr val="bg1"/>
              </a:solidFill>
              <a:latin typeface="+mj-ea"/>
              <a:ea typeface="+mj-ea"/>
            </a:endParaRPr>
          </a:p>
        </p:txBody>
      </p:sp>
      <p:sp>
        <p:nvSpPr>
          <p:cNvPr id="2" name="タイトル 1"/>
          <p:cNvSpPr>
            <a:spLocks noGrp="1"/>
          </p:cNvSpPr>
          <p:nvPr>
            <p:ph type="title" idx="4294967295"/>
          </p:nvPr>
        </p:nvSpPr>
        <p:spPr>
          <a:xfrm>
            <a:off x="1640452" y="607124"/>
            <a:ext cx="6353127" cy="635567"/>
          </a:xfrm>
          <a:solidFill>
            <a:schemeClr val="bg1"/>
          </a:solidFill>
        </p:spPr>
        <p:txBody>
          <a:bodyPr>
            <a:noAutofit/>
          </a:bodyPr>
          <a:lstStyle/>
          <a:p>
            <a:pPr algn="l"/>
            <a:r>
              <a:rPr lang="ja-JP" altLang="en-US" sz="2800" dirty="0">
                <a:latin typeface="HGP創英角ﾎﾟｯﾌﾟ体" panose="040B0A00000000000000" pitchFamily="50" charset="-128"/>
                <a:ea typeface="HGP創英角ﾎﾟｯﾌﾟ体" panose="040B0A00000000000000" pitchFamily="50" charset="-128"/>
              </a:rPr>
              <a:t>　頚髄損傷看護プログラムで何を学ぶ？</a:t>
            </a:r>
          </a:p>
        </p:txBody>
      </p:sp>
      <p:sp>
        <p:nvSpPr>
          <p:cNvPr id="14" name="楕円 13"/>
          <p:cNvSpPr/>
          <p:nvPr/>
        </p:nvSpPr>
        <p:spPr>
          <a:xfrm>
            <a:off x="6570222" y="1161396"/>
            <a:ext cx="1187753" cy="65672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100" dirty="0">
                <a:solidFill>
                  <a:srgbClr val="0000CC"/>
                </a:solidFill>
                <a:latin typeface="HGP創英角ﾎﾟｯﾌﾟ体" panose="040B0A00000000000000" pitchFamily="50" charset="-128"/>
                <a:ea typeface="HGP創英角ﾎﾟｯﾌﾟ体" panose="040B0A00000000000000" pitchFamily="50" charset="-128"/>
              </a:rPr>
              <a:t>福祉</a:t>
            </a:r>
          </a:p>
        </p:txBody>
      </p:sp>
    </p:spTree>
    <p:extLst>
      <p:ext uri="{BB962C8B-B14F-4D97-AF65-F5344CB8AC3E}">
        <p14:creationId xmlns:p14="http://schemas.microsoft.com/office/powerpoint/2010/main" val="114728613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28096" y="1933206"/>
            <a:ext cx="1911468" cy="1911468"/>
          </a:xfrm>
          <a:prstGeom prst="rect">
            <a:avLst/>
          </a:prstGeom>
        </p:spPr>
      </p:pic>
      <p:sp>
        <p:nvSpPr>
          <p:cNvPr id="9" name="正方形/長方形 8"/>
          <p:cNvSpPr/>
          <p:nvPr/>
        </p:nvSpPr>
        <p:spPr>
          <a:xfrm>
            <a:off x="5779145" y="5602332"/>
            <a:ext cx="2196456" cy="300082"/>
          </a:xfrm>
          <a:prstGeom prst="rect">
            <a:avLst/>
          </a:prstGeom>
        </p:spPr>
        <p:txBody>
          <a:bodyPr wrap="square">
            <a:spAutoFit/>
          </a:bodyPr>
          <a:lstStyle/>
          <a:p>
            <a:pPr defTabSz="685800">
              <a:defRPr/>
            </a:pPr>
            <a:r>
              <a:rPr lang="en-US" altLang="ja-JP" sz="1350" dirty="0">
                <a:solidFill>
                  <a:prstClr val="black">
                    <a:lumMod val="65000"/>
                    <a:lumOff val="35000"/>
                  </a:prstClr>
                </a:solidFill>
                <a:latin typeface="Garamond"/>
                <a:ea typeface="ＭＳ Ｐ明朝" panose="02020600040205080304" pitchFamily="18" charset="-128"/>
              </a:rPr>
              <a:t>https://www.pikuchane.com/</a:t>
            </a:r>
            <a:endParaRPr lang="ja-JP" altLang="en-US" sz="1350" dirty="0">
              <a:solidFill>
                <a:prstClr val="black">
                  <a:lumMod val="65000"/>
                  <a:lumOff val="35000"/>
                </a:prstClr>
              </a:solidFill>
              <a:latin typeface="Garamond"/>
              <a:ea typeface="ＭＳ Ｐ明朝" panose="02020600040205080304" pitchFamily="18" charset="-128"/>
            </a:endParaRPr>
          </a:p>
        </p:txBody>
      </p:sp>
      <p:grpSp>
        <p:nvGrpSpPr>
          <p:cNvPr id="3" name="グループ化 2">
            <a:extLst>
              <a:ext uri="{FF2B5EF4-FFF2-40B4-BE49-F238E27FC236}">
                <a16:creationId xmlns:a16="http://schemas.microsoft.com/office/drawing/2014/main" id="{7C908323-793A-0D0F-2833-27C4432FAFB2}"/>
              </a:ext>
            </a:extLst>
          </p:cNvPr>
          <p:cNvGrpSpPr/>
          <p:nvPr/>
        </p:nvGrpSpPr>
        <p:grpSpPr>
          <a:xfrm>
            <a:off x="5861615" y="1834832"/>
            <a:ext cx="2598173" cy="3673478"/>
            <a:chOff x="1120441" y="1785769"/>
            <a:chExt cx="2598173" cy="3673478"/>
          </a:xfrm>
        </p:grpSpPr>
        <p:pic>
          <p:nvPicPr>
            <p:cNvPr id="4" name="Picture 2" descr="脊髄神経">
              <a:extLst>
                <a:ext uri="{FF2B5EF4-FFF2-40B4-BE49-F238E27FC236}">
                  <a16:creationId xmlns:a16="http://schemas.microsoft.com/office/drawing/2014/main" id="{B9B615B7-2FF5-4844-ADD8-4783E27D7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441" y="1785769"/>
              <a:ext cx="2538282" cy="36734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781059" y="2443939"/>
              <a:ext cx="1937555" cy="509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grpSp>
      <p:sp>
        <p:nvSpPr>
          <p:cNvPr id="14" name="下矢印 13"/>
          <p:cNvSpPr/>
          <p:nvPr/>
        </p:nvSpPr>
        <p:spPr>
          <a:xfrm>
            <a:off x="6424215" y="4089809"/>
            <a:ext cx="249798" cy="267194"/>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6" name="正方形/長方形 5">
            <a:extLst>
              <a:ext uri="{FF2B5EF4-FFF2-40B4-BE49-F238E27FC236}">
                <a16:creationId xmlns:a16="http://schemas.microsoft.com/office/drawing/2014/main" id="{6415C103-CAED-4ED9-BECE-919E1E13DD45}"/>
              </a:ext>
            </a:extLst>
          </p:cNvPr>
          <p:cNvSpPr/>
          <p:nvPr/>
        </p:nvSpPr>
        <p:spPr>
          <a:xfrm>
            <a:off x="3278850" y="1880129"/>
            <a:ext cx="810738" cy="43752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dirty="0">
              <a:solidFill>
                <a:prstClr val="white"/>
              </a:solidFill>
              <a:latin typeface="Garamond"/>
              <a:ea typeface="ＭＳ Ｐ明朝" panose="02020600040205080304" pitchFamily="18" charset="-128"/>
            </a:endParaRPr>
          </a:p>
        </p:txBody>
      </p:sp>
      <p:pic>
        <p:nvPicPr>
          <p:cNvPr id="16" name="図 15">
            <a:extLst>
              <a:ext uri="{FF2B5EF4-FFF2-40B4-BE49-F238E27FC236}">
                <a16:creationId xmlns:a16="http://schemas.microsoft.com/office/drawing/2014/main" id="{A5034BB2-8FAE-4D3E-86A1-BAAD542C7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65541" y="3906413"/>
            <a:ext cx="1668083" cy="1795678"/>
          </a:xfrm>
          <a:prstGeom prst="rect">
            <a:avLst/>
          </a:prstGeom>
        </p:spPr>
      </p:pic>
      <p:sp>
        <p:nvSpPr>
          <p:cNvPr id="21" name="タイトル 3">
            <a:extLst>
              <a:ext uri="{FF2B5EF4-FFF2-40B4-BE49-F238E27FC236}">
                <a16:creationId xmlns:a16="http://schemas.microsoft.com/office/drawing/2014/main" id="{5309B1F5-1871-46DE-BBDA-2DC84D096B29}"/>
              </a:ext>
            </a:extLst>
          </p:cNvPr>
          <p:cNvSpPr txBox="1">
            <a:spLocks/>
          </p:cNvSpPr>
          <p:nvPr/>
        </p:nvSpPr>
        <p:spPr>
          <a:xfrm>
            <a:off x="648930" y="632298"/>
            <a:ext cx="3355199" cy="475401"/>
          </a:xfrm>
          <a:prstGeom prst="rect">
            <a:avLst/>
          </a:prstGeom>
          <a:noFill/>
        </p:spPr>
        <p:txBody>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defTabSz="685800">
              <a:lnSpc>
                <a:spcPct val="100000"/>
              </a:lnSpc>
              <a:defRPr/>
            </a:pPr>
            <a:r>
              <a:rPr lang="ja-JP" altLang="en-US" sz="3200" dirty="0">
                <a:solidFill>
                  <a:srgbClr val="002060"/>
                </a:solidFill>
                <a:effectLst/>
                <a:latin typeface="HGP創英角ﾎﾟｯﾌﾟ体" panose="040B0A00000000000000" pitchFamily="50" charset="-128"/>
                <a:ea typeface="HGP創英角ﾎﾟｯﾌﾟ体" panose="040B0A00000000000000" pitchFamily="50" charset="-128"/>
              </a:rPr>
              <a:t>１）頚髄って？</a:t>
            </a:r>
          </a:p>
        </p:txBody>
      </p:sp>
      <p:sp>
        <p:nvSpPr>
          <p:cNvPr id="13" name="テキスト ボックス 12"/>
          <p:cNvSpPr txBox="1"/>
          <p:nvPr/>
        </p:nvSpPr>
        <p:spPr>
          <a:xfrm>
            <a:off x="648930" y="1402902"/>
            <a:ext cx="3116612" cy="4832092"/>
          </a:xfrm>
          <a:prstGeom prst="rect">
            <a:avLst/>
          </a:prstGeom>
          <a:solidFill>
            <a:schemeClr val="bg1"/>
          </a:solidFill>
        </p:spPr>
        <p:txBody>
          <a:bodyPr wrap="square" rtlCol="0">
            <a:spAutoFit/>
          </a:bodyPr>
          <a:lstStyle/>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背骨≒脊椎</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脊椎の中には</a:t>
            </a:r>
            <a:r>
              <a:rPr lang="en-US" altLang="ja-JP" sz="22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0000CC"/>
                </a:solidFill>
                <a:latin typeface="HGP創英角ﾎﾟｯﾌﾟ体" panose="040B0A00000000000000" pitchFamily="50" charset="-128"/>
                <a:ea typeface="HGP創英角ﾎﾟｯﾌﾟ体" panose="040B0A00000000000000" pitchFamily="50" charset="-128"/>
              </a:rPr>
              <a:t>脊髄</a:t>
            </a:r>
            <a:r>
              <a:rPr lang="en-US" altLang="ja-JP" sz="22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と</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いう、大きな</a:t>
            </a: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神経の束</a:t>
            </a:r>
            <a:endParaRPr lang="en-US" altLang="ja-JP" sz="2200" dirty="0">
              <a:solidFill>
                <a:srgbClr val="FF000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があります</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endParaRPr lang="en-US" altLang="ja-JP" sz="2200" dirty="0">
              <a:solidFill>
                <a:prstClr val="black"/>
              </a:solidFill>
              <a:latin typeface="HGP創英角ﾎﾟｯﾌﾟ体" panose="040B0A00000000000000" pitchFamily="50" charset="-128"/>
              <a:ea typeface="HGP創英角ﾎﾟｯﾌﾟ体" panose="040B0A00000000000000" pitchFamily="50" charset="-128"/>
            </a:endParaRPr>
          </a:p>
          <a:p>
            <a:pPr defTabSz="685800">
              <a:defRPr/>
            </a:pPr>
            <a:r>
              <a:rPr lang="en-US" altLang="ja-JP" sz="2200" dirty="0">
                <a:solidFill>
                  <a:srgbClr val="0000CC"/>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0000CC"/>
                </a:solidFill>
                <a:latin typeface="HGP創英角ﾎﾟｯﾌﾟ体" panose="040B0A00000000000000" pitchFamily="50" charset="-128"/>
                <a:ea typeface="HGP創英角ﾎﾟｯﾌﾟ体" panose="040B0A00000000000000" pitchFamily="50" charset="-128"/>
              </a:rPr>
              <a:t>脊髄</a:t>
            </a:r>
            <a:r>
              <a:rPr lang="en-US" altLang="ja-JP" sz="2200" dirty="0">
                <a:solidFill>
                  <a:srgbClr val="0000CC"/>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は</a:t>
            </a: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手や足を動か</a:t>
            </a:r>
            <a:endParaRPr lang="en-US" altLang="ja-JP" sz="2200" dirty="0">
              <a:solidFill>
                <a:srgbClr val="FF000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し</a:t>
            </a:r>
            <a:r>
              <a:rPr lang="ja-JP" altLang="en-US" sz="2200" dirty="0">
                <a:solidFill>
                  <a:prstClr val="black"/>
                </a:solidFill>
                <a:latin typeface="HGP創英角ﾎﾟｯﾌﾟ体" panose="040B0A00000000000000" pitchFamily="50" charset="-128"/>
                <a:ea typeface="HGP創英角ﾎﾟｯﾌﾟ体" panose="040B0A00000000000000" pitchFamily="50" charset="-128"/>
              </a:rPr>
              <a:t>たり、</a:t>
            </a: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痛み</a:t>
            </a:r>
            <a:r>
              <a:rPr lang="ja-JP" altLang="en-US" sz="2200" dirty="0">
                <a:solidFill>
                  <a:prstClr val="black"/>
                </a:solidFill>
                <a:latin typeface="HGP創英角ﾎﾟｯﾌﾟ体" panose="040B0A00000000000000" pitchFamily="50" charset="-128"/>
                <a:ea typeface="HGP創英角ﾎﾟｯﾌﾟ体" panose="040B0A00000000000000" pitchFamily="50" charset="-128"/>
              </a:rPr>
              <a:t>や</a:t>
            </a: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温度</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などを感じたりする神経で、</a:t>
            </a:r>
            <a:r>
              <a:rPr lang="ja-JP" altLang="en-US" sz="2200" dirty="0">
                <a:solidFill>
                  <a:srgbClr val="FF0000"/>
                </a:solidFill>
                <a:latin typeface="HGP創英角ﾎﾟｯﾌﾟ体" panose="040B0A00000000000000" pitchFamily="50" charset="-128"/>
                <a:ea typeface="HGP創英角ﾎﾟｯﾌﾟ体" panose="040B0A00000000000000" pitchFamily="50" charset="-128"/>
              </a:rPr>
              <a:t>脳とつながって</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います</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endParaRPr lang="en-US" altLang="ja-JP" sz="2200" dirty="0">
              <a:solidFill>
                <a:prstClr val="black"/>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この</a:t>
            </a:r>
            <a:r>
              <a:rPr lang="en-US" altLang="ja-JP" sz="2200" dirty="0">
                <a:solidFill>
                  <a:srgbClr val="3E200E"/>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脊髄</a:t>
            </a:r>
            <a:r>
              <a:rPr lang="en-US" altLang="ja-JP" sz="2200" dirty="0">
                <a:solidFill>
                  <a:srgbClr val="3E200E"/>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の脳から</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一番近い部分を</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r>
              <a:rPr lang="en-US" altLang="ja-JP" sz="22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0000CC"/>
                </a:solidFill>
                <a:latin typeface="HGP創英角ﾎﾟｯﾌﾟ体" panose="040B0A00000000000000" pitchFamily="50" charset="-128"/>
                <a:ea typeface="HGP創英角ﾎﾟｯﾌﾟ体" panose="040B0A00000000000000" pitchFamily="50" charset="-128"/>
              </a:rPr>
              <a:t>頚髄（けいずい）</a:t>
            </a:r>
            <a:r>
              <a:rPr lang="en-US" altLang="ja-JP" sz="22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と</a:t>
            </a:r>
            <a:endParaRPr lang="en-US" altLang="ja-JP" sz="2200" dirty="0">
              <a:solidFill>
                <a:srgbClr val="3E200E"/>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200" dirty="0">
                <a:solidFill>
                  <a:srgbClr val="3E200E"/>
                </a:solidFill>
                <a:latin typeface="HGP創英角ﾎﾟｯﾌﾟ体" panose="040B0A00000000000000" pitchFamily="50" charset="-128"/>
                <a:ea typeface="HGP創英角ﾎﾟｯﾌﾟ体" panose="040B0A00000000000000" pitchFamily="50" charset="-128"/>
              </a:rPr>
              <a:t>いいます</a:t>
            </a:r>
          </a:p>
        </p:txBody>
      </p:sp>
      <p:pic>
        <p:nvPicPr>
          <p:cNvPr id="17" name="グラフィックス 16" descr="戻る">
            <a:extLst>
              <a:ext uri="{FF2B5EF4-FFF2-40B4-BE49-F238E27FC236}">
                <a16:creationId xmlns:a16="http://schemas.microsoft.com/office/drawing/2014/main" id="{2F8C6C1D-827B-98AB-D593-59CDAB788B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96753">
            <a:off x="5125038" y="2142256"/>
            <a:ext cx="1060274" cy="457200"/>
          </a:xfrm>
          <a:prstGeom prst="rect">
            <a:avLst/>
          </a:prstGeom>
        </p:spPr>
      </p:pic>
      <p:sp>
        <p:nvSpPr>
          <p:cNvPr id="15" name="スライド番号プレースホルダー 17">
            <a:extLst>
              <a:ext uri="{FF2B5EF4-FFF2-40B4-BE49-F238E27FC236}">
                <a16:creationId xmlns:a16="http://schemas.microsoft.com/office/drawing/2014/main" id="{105D5D24-75E4-4A02-8E24-DBBA841A2D7A}"/>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3</a:t>
            </a:fld>
            <a:endParaRPr lang="en-US" sz="1400" dirty="0">
              <a:solidFill>
                <a:schemeClr val="bg1"/>
              </a:solidFill>
              <a:latin typeface="+mj-ea"/>
              <a:ea typeface="+mj-ea"/>
            </a:endParaRPr>
          </a:p>
        </p:txBody>
      </p:sp>
    </p:spTree>
    <p:extLst>
      <p:ext uri="{BB962C8B-B14F-4D97-AF65-F5344CB8AC3E}">
        <p14:creationId xmlns:p14="http://schemas.microsoft.com/office/powerpoint/2010/main" val="3835987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86F9D6AD-15FD-4C51-ACCD-00574AE9B8A9}"/>
              </a:ext>
            </a:extLst>
          </p:cNvPr>
          <p:cNvGrpSpPr/>
          <p:nvPr/>
        </p:nvGrpSpPr>
        <p:grpSpPr>
          <a:xfrm>
            <a:off x="1345574" y="2031425"/>
            <a:ext cx="2396548" cy="3503863"/>
            <a:chOff x="1808003" y="1470610"/>
            <a:chExt cx="3295881" cy="4818730"/>
          </a:xfrm>
        </p:grpSpPr>
        <p:pic>
          <p:nvPicPr>
            <p:cNvPr id="15" name="Picture 4" descr="https://ord.yahoo.co.jp/o/image/RV=1/RE=1508588692/RH=b3JkLnlhaG9vLmNvLmpw/RB=/RU=aHR0cDovL2Fzc2V0cy5mbGlwcy5qcC9pbWFnZXMvdXNlcnMvbWVkaWNhbC9jb250ZW50cy81MGI5Y2Q1NTc2NTJjLmpwZz9fPTEzNTQzNTQwMDU-/RS=%5EADBp5Qbag2oBG4gHLrREsN0eCYUSqU-;_ylc=X3IDMgRmc3QDMARpZHgDMARvaWQDQU5kOUdjUWlyd3p2SUhaYW9uUHI1blB0V0gxNzE5LUVZeU9wQTV0NDZ6NDRVTnZQMUJJRlVmV2RaRUY0SUxXUgRwAzZhQzQ2YXVFNXBDTjVZSzMEcG9zAzYzBHNlYwNzaHcEc2xrA3Jp">
              <a:extLst>
                <a:ext uri="{FF2B5EF4-FFF2-40B4-BE49-F238E27FC236}">
                  <a16:creationId xmlns:a16="http://schemas.microsoft.com/office/drawing/2014/main" id="{4040A7FD-937B-4AA5-B718-63F234A13F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003" y="1470610"/>
              <a:ext cx="3295881" cy="47397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3169232F-5C1E-416D-B2EC-93EB26264C44}"/>
                </a:ext>
              </a:extLst>
            </p:cNvPr>
            <p:cNvSpPr txBox="1"/>
            <p:nvPr/>
          </p:nvSpPr>
          <p:spPr>
            <a:xfrm>
              <a:off x="2367308" y="4712499"/>
              <a:ext cx="792088" cy="507928"/>
            </a:xfrm>
            <a:prstGeom prst="rect">
              <a:avLst/>
            </a:prstGeom>
            <a:noFill/>
            <a:ln>
              <a:noFill/>
            </a:ln>
          </p:spPr>
          <p:txBody>
            <a:bodyPr wrap="square" rtlCol="0">
              <a:spAutoFit/>
            </a:bodyPr>
            <a:lstStyle/>
            <a:p>
              <a:pPr defTabSz="685800">
                <a:defRPr/>
              </a:pPr>
              <a:r>
                <a:rPr lang="en-US" altLang="ja-JP" b="1" dirty="0">
                  <a:solidFill>
                    <a:srgbClr val="FFFF00"/>
                  </a:solidFill>
                  <a:latin typeface="HGS創英角ﾎﾟｯﾌﾟ体" panose="040B0A00000000000000" pitchFamily="50" charset="-128"/>
                  <a:ea typeface="HGS創英角ﾎﾟｯﾌﾟ体" panose="040B0A00000000000000" pitchFamily="50" charset="-128"/>
                </a:rPr>
                <a:t>C</a:t>
              </a:r>
              <a:r>
                <a:rPr lang="ja-JP" altLang="en-US" b="1" dirty="0">
                  <a:solidFill>
                    <a:srgbClr val="FFFF00"/>
                  </a:solidFill>
                  <a:latin typeface="HGS創英角ﾎﾟｯﾌﾟ体" panose="040B0A00000000000000" pitchFamily="50" charset="-128"/>
                  <a:ea typeface="HGS創英角ﾎﾟｯﾌﾟ体" panose="040B0A00000000000000" pitchFamily="50" charset="-128"/>
                </a:rPr>
                <a:t>５</a:t>
              </a:r>
            </a:p>
          </p:txBody>
        </p:sp>
        <p:sp>
          <p:nvSpPr>
            <p:cNvPr id="19" name="テキスト ボックス 18">
              <a:extLst>
                <a:ext uri="{FF2B5EF4-FFF2-40B4-BE49-F238E27FC236}">
                  <a16:creationId xmlns:a16="http://schemas.microsoft.com/office/drawing/2014/main" id="{61110E6F-89B8-4B4C-8976-34EEDB96BDBC}"/>
                </a:ext>
              </a:extLst>
            </p:cNvPr>
            <p:cNvSpPr txBox="1"/>
            <p:nvPr/>
          </p:nvSpPr>
          <p:spPr>
            <a:xfrm>
              <a:off x="2547822" y="5305229"/>
              <a:ext cx="792088" cy="507928"/>
            </a:xfrm>
            <a:prstGeom prst="rect">
              <a:avLst/>
            </a:prstGeom>
            <a:noFill/>
            <a:ln>
              <a:noFill/>
            </a:ln>
          </p:spPr>
          <p:txBody>
            <a:bodyPr wrap="square" rtlCol="0">
              <a:spAutoFit/>
            </a:bodyPr>
            <a:lstStyle/>
            <a:p>
              <a:pPr defTabSz="685800">
                <a:defRPr/>
              </a:pPr>
              <a:r>
                <a:rPr lang="en-US" altLang="ja-JP" b="1" dirty="0">
                  <a:solidFill>
                    <a:srgbClr val="FFFF00"/>
                  </a:solidFill>
                  <a:latin typeface="HGS創英角ﾎﾟｯﾌﾟ体" panose="040B0A00000000000000" pitchFamily="50" charset="-128"/>
                  <a:ea typeface="HGS創英角ﾎﾟｯﾌﾟ体" panose="040B0A00000000000000" pitchFamily="50" charset="-128"/>
                </a:rPr>
                <a:t>C</a:t>
              </a:r>
              <a:r>
                <a:rPr lang="ja-JP" altLang="en-US" b="1" dirty="0">
                  <a:solidFill>
                    <a:srgbClr val="FFFF00"/>
                  </a:solidFill>
                  <a:latin typeface="HGS創英角ﾎﾟｯﾌﾟ体" panose="040B0A00000000000000" pitchFamily="50" charset="-128"/>
                  <a:ea typeface="HGS創英角ﾎﾟｯﾌﾟ体" panose="040B0A00000000000000" pitchFamily="50" charset="-128"/>
                </a:rPr>
                <a:t>６</a:t>
              </a:r>
            </a:p>
          </p:txBody>
        </p:sp>
        <p:sp>
          <p:nvSpPr>
            <p:cNvPr id="20" name="テキスト ボックス 19">
              <a:extLst>
                <a:ext uri="{FF2B5EF4-FFF2-40B4-BE49-F238E27FC236}">
                  <a16:creationId xmlns:a16="http://schemas.microsoft.com/office/drawing/2014/main" id="{925ED7F8-6E57-4F71-A10D-6C80009C51CF}"/>
                </a:ext>
              </a:extLst>
            </p:cNvPr>
            <p:cNvSpPr txBox="1"/>
            <p:nvPr/>
          </p:nvSpPr>
          <p:spPr>
            <a:xfrm>
              <a:off x="3245896" y="5781412"/>
              <a:ext cx="998814" cy="507928"/>
            </a:xfrm>
            <a:prstGeom prst="rect">
              <a:avLst/>
            </a:prstGeom>
            <a:noFill/>
            <a:ln>
              <a:noFill/>
            </a:ln>
          </p:spPr>
          <p:txBody>
            <a:bodyPr wrap="square" rtlCol="0">
              <a:spAutoFit/>
            </a:bodyPr>
            <a:lstStyle/>
            <a:p>
              <a:pPr defTabSz="685800">
                <a:defRPr/>
              </a:pPr>
              <a:r>
                <a:rPr lang="en-US" altLang="ja-JP" b="1" dirty="0">
                  <a:solidFill>
                    <a:srgbClr val="FFFF00"/>
                  </a:solidFill>
                  <a:latin typeface="HGS創英角ﾎﾟｯﾌﾟ体" panose="040B0A00000000000000" pitchFamily="50" charset="-128"/>
                  <a:ea typeface="HGS創英角ﾎﾟｯﾌﾟ体" panose="040B0A00000000000000" pitchFamily="50" charset="-128"/>
                </a:rPr>
                <a:t>C</a:t>
              </a:r>
              <a:r>
                <a:rPr lang="ja-JP" altLang="en-US" b="1" dirty="0">
                  <a:solidFill>
                    <a:srgbClr val="FFFF00"/>
                  </a:solidFill>
                  <a:latin typeface="HGS創英角ﾎﾟｯﾌﾟ体" panose="040B0A00000000000000" pitchFamily="50" charset="-128"/>
                  <a:ea typeface="HGS創英角ﾎﾟｯﾌﾟ体" panose="040B0A00000000000000" pitchFamily="50" charset="-128"/>
                </a:rPr>
                <a:t>７</a:t>
              </a:r>
            </a:p>
          </p:txBody>
        </p:sp>
        <p:sp>
          <p:nvSpPr>
            <p:cNvPr id="21" name="右矢印 19">
              <a:extLst>
                <a:ext uri="{FF2B5EF4-FFF2-40B4-BE49-F238E27FC236}">
                  <a16:creationId xmlns:a16="http://schemas.microsoft.com/office/drawing/2014/main" id="{2D333064-4A2C-486A-9EC3-870B46BE600B}"/>
                </a:ext>
              </a:extLst>
            </p:cNvPr>
            <p:cNvSpPr/>
            <p:nvPr/>
          </p:nvSpPr>
          <p:spPr>
            <a:xfrm rot="20270059" flipV="1">
              <a:off x="3165237" y="4612550"/>
              <a:ext cx="409477" cy="34736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16" name="テキスト ボックス 15">
              <a:extLst>
                <a:ext uri="{FF2B5EF4-FFF2-40B4-BE49-F238E27FC236}">
                  <a16:creationId xmlns:a16="http://schemas.microsoft.com/office/drawing/2014/main" id="{1322A1D8-B0ED-4759-B4F2-23A300E15755}"/>
                </a:ext>
              </a:extLst>
            </p:cNvPr>
            <p:cNvSpPr txBox="1"/>
            <p:nvPr/>
          </p:nvSpPr>
          <p:spPr>
            <a:xfrm>
              <a:off x="2356125" y="3423534"/>
              <a:ext cx="792088" cy="507928"/>
            </a:xfrm>
            <a:prstGeom prst="rect">
              <a:avLst/>
            </a:prstGeom>
            <a:noFill/>
            <a:ln>
              <a:noFill/>
            </a:ln>
          </p:spPr>
          <p:txBody>
            <a:bodyPr wrap="square" rtlCol="0">
              <a:spAutoFit/>
            </a:bodyPr>
            <a:lstStyle/>
            <a:p>
              <a:pPr defTabSz="685800">
                <a:defRPr/>
              </a:pPr>
              <a:r>
                <a:rPr lang="en-US" altLang="ja-JP" b="1" dirty="0">
                  <a:solidFill>
                    <a:srgbClr val="FFFF00"/>
                  </a:solidFill>
                  <a:latin typeface="HGS創英角ﾎﾟｯﾌﾟ体" panose="040B0A00000000000000" pitchFamily="50" charset="-128"/>
                  <a:ea typeface="HGS創英角ﾎﾟｯﾌﾟ体" panose="040B0A00000000000000" pitchFamily="50" charset="-128"/>
                </a:rPr>
                <a:t>C</a:t>
              </a:r>
              <a:r>
                <a:rPr lang="ja-JP" altLang="en-US" b="1" dirty="0">
                  <a:solidFill>
                    <a:srgbClr val="FFFF00"/>
                  </a:solidFill>
                  <a:latin typeface="HGS創英角ﾎﾟｯﾌﾟ体" panose="040B0A00000000000000" pitchFamily="50" charset="-128"/>
                  <a:ea typeface="HGS創英角ﾎﾟｯﾌﾟ体" panose="040B0A00000000000000" pitchFamily="50" charset="-128"/>
                </a:rPr>
                <a:t>３</a:t>
              </a:r>
            </a:p>
          </p:txBody>
        </p:sp>
        <p:sp>
          <p:nvSpPr>
            <p:cNvPr id="17" name="テキスト ボックス 16">
              <a:extLst>
                <a:ext uri="{FF2B5EF4-FFF2-40B4-BE49-F238E27FC236}">
                  <a16:creationId xmlns:a16="http://schemas.microsoft.com/office/drawing/2014/main" id="{08FA0F52-7E5F-49C5-81D6-B64D6CD908BE}"/>
                </a:ext>
              </a:extLst>
            </p:cNvPr>
            <p:cNvSpPr txBox="1"/>
            <p:nvPr/>
          </p:nvSpPr>
          <p:spPr>
            <a:xfrm>
              <a:off x="2382249" y="4053344"/>
              <a:ext cx="792088" cy="507928"/>
            </a:xfrm>
            <a:prstGeom prst="rect">
              <a:avLst/>
            </a:prstGeom>
            <a:noFill/>
            <a:ln>
              <a:noFill/>
            </a:ln>
          </p:spPr>
          <p:txBody>
            <a:bodyPr wrap="square" rtlCol="0">
              <a:spAutoFit/>
            </a:bodyPr>
            <a:lstStyle/>
            <a:p>
              <a:pPr defTabSz="685800">
                <a:defRPr/>
              </a:pPr>
              <a:r>
                <a:rPr lang="en-US" altLang="ja-JP" b="1" dirty="0">
                  <a:solidFill>
                    <a:srgbClr val="FFFF00"/>
                  </a:solidFill>
                  <a:latin typeface="HGS創英角ﾎﾟｯﾌﾟ体" panose="040B0A00000000000000" pitchFamily="50" charset="-128"/>
                  <a:ea typeface="HGS創英角ﾎﾟｯﾌﾟ体" panose="040B0A00000000000000" pitchFamily="50" charset="-128"/>
                </a:rPr>
                <a:t>C</a:t>
              </a:r>
              <a:r>
                <a:rPr lang="ja-JP" altLang="en-US" b="1" dirty="0">
                  <a:solidFill>
                    <a:srgbClr val="FFFF00"/>
                  </a:solidFill>
                  <a:latin typeface="HGS創英角ﾎﾟｯﾌﾟ体" panose="040B0A00000000000000" pitchFamily="50" charset="-128"/>
                  <a:ea typeface="HGS創英角ﾎﾟｯﾌﾟ体" panose="040B0A00000000000000" pitchFamily="50" charset="-128"/>
                </a:rPr>
                <a:t>４</a:t>
              </a:r>
            </a:p>
          </p:txBody>
        </p:sp>
      </p:grpSp>
      <p:sp>
        <p:nvSpPr>
          <p:cNvPr id="2" name="正方形/長方形 1"/>
          <p:cNvSpPr/>
          <p:nvPr/>
        </p:nvSpPr>
        <p:spPr>
          <a:xfrm>
            <a:off x="1345574" y="5584296"/>
            <a:ext cx="2970701" cy="230832"/>
          </a:xfrm>
          <a:prstGeom prst="rect">
            <a:avLst/>
          </a:prstGeom>
        </p:spPr>
        <p:txBody>
          <a:bodyPr wrap="square">
            <a:spAutoFit/>
          </a:bodyPr>
          <a:lstStyle/>
          <a:p>
            <a:pPr defTabSz="685800">
              <a:defRPr/>
            </a:pPr>
            <a:r>
              <a:rPr lang="en-US" altLang="ja-JP" sz="900" dirty="0">
                <a:solidFill>
                  <a:prstClr val="black"/>
                </a:solidFill>
                <a:latin typeface="Garamond"/>
                <a:ea typeface="ＭＳ Ｐ明朝" panose="02020600040205080304" pitchFamily="18" charset="-128"/>
              </a:rPr>
              <a:t>http://www.jiko-online.jp/kouisyou/sinkei.htm</a:t>
            </a:r>
            <a:endParaRPr lang="ja-JP" altLang="en-US" sz="900" dirty="0">
              <a:solidFill>
                <a:prstClr val="black"/>
              </a:solidFill>
              <a:latin typeface="Garamond"/>
              <a:ea typeface="ＭＳ Ｐ明朝" panose="02020600040205080304" pitchFamily="18" charset="-128"/>
            </a:endParaRPr>
          </a:p>
        </p:txBody>
      </p:sp>
      <p:sp>
        <p:nvSpPr>
          <p:cNvPr id="11" name="タイトル 3"/>
          <p:cNvSpPr txBox="1">
            <a:spLocks/>
          </p:cNvSpPr>
          <p:nvPr/>
        </p:nvSpPr>
        <p:spPr>
          <a:xfrm>
            <a:off x="753368" y="801814"/>
            <a:ext cx="3562907" cy="494045"/>
          </a:xfrm>
          <a:prstGeom prst="rect">
            <a:avLst/>
          </a:prstGeom>
          <a:solidFill>
            <a:schemeClr val="bg1"/>
          </a:solidFill>
        </p:spPr>
        <p:txBody>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defTabSz="685800">
              <a:lnSpc>
                <a:spcPct val="100000"/>
              </a:lnSpc>
              <a:defRPr/>
            </a:pPr>
            <a:r>
              <a:rPr lang="ja-JP" altLang="en-US" sz="3200" dirty="0">
                <a:solidFill>
                  <a:srgbClr val="002060"/>
                </a:solidFill>
                <a:effectLst/>
                <a:latin typeface="HGP創英角ﾎﾟｯﾌﾟ体" panose="040B0A00000000000000" pitchFamily="50" charset="-128"/>
                <a:ea typeface="HGP創英角ﾎﾟｯﾌﾟ体" panose="040B0A00000000000000" pitchFamily="50" charset="-128"/>
              </a:rPr>
              <a:t>２）頚髄損傷って？</a:t>
            </a:r>
          </a:p>
        </p:txBody>
      </p:sp>
      <p:sp>
        <p:nvSpPr>
          <p:cNvPr id="22" name="右矢印 20">
            <a:extLst>
              <a:ext uri="{FF2B5EF4-FFF2-40B4-BE49-F238E27FC236}">
                <a16:creationId xmlns:a16="http://schemas.microsoft.com/office/drawing/2014/main" id="{C7DCB58F-94DB-46FA-98C0-0C3512D1ACC3}"/>
              </a:ext>
            </a:extLst>
          </p:cNvPr>
          <p:cNvSpPr/>
          <p:nvPr/>
        </p:nvSpPr>
        <p:spPr>
          <a:xfrm rot="9724238" flipV="1">
            <a:off x="2851752" y="3981289"/>
            <a:ext cx="245438" cy="174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23" name="テキスト ボックス 22">
            <a:extLst>
              <a:ext uri="{FF2B5EF4-FFF2-40B4-BE49-F238E27FC236}">
                <a16:creationId xmlns:a16="http://schemas.microsoft.com/office/drawing/2014/main" id="{C08986F2-C057-46FC-8798-D0E8BC7543A2}"/>
              </a:ext>
            </a:extLst>
          </p:cNvPr>
          <p:cNvSpPr txBox="1"/>
          <p:nvPr/>
        </p:nvSpPr>
        <p:spPr>
          <a:xfrm>
            <a:off x="753144" y="1602976"/>
            <a:ext cx="2943273" cy="992579"/>
          </a:xfrm>
          <a:prstGeom prst="rect">
            <a:avLst/>
          </a:prstGeom>
          <a:solidFill>
            <a:schemeClr val="tx2">
              <a:lumMod val="20000"/>
              <a:lumOff val="80000"/>
            </a:schemeClr>
          </a:solidFill>
          <a:ln>
            <a:noFill/>
          </a:ln>
        </p:spPr>
        <p:txBody>
          <a:bodyPr wrap="square" rtlCol="0">
            <a:spAutoFit/>
          </a:bodyPr>
          <a:lstStyle/>
          <a:p>
            <a:pPr defTabSz="685800">
              <a:defRPr/>
            </a:pPr>
            <a:r>
              <a:rPr lang="ja-JP" altLang="en-US" sz="1950" dirty="0">
                <a:solidFill>
                  <a:srgbClr val="0000CC"/>
                </a:solidFill>
                <a:latin typeface="HGP創英角ﾎﾟｯﾌﾟ体" panose="040B0A00000000000000" pitchFamily="50" charset="-128"/>
                <a:ea typeface="HGP創英角ﾎﾟｯﾌﾟ体" panose="040B0A00000000000000" pitchFamily="50" charset="-128"/>
              </a:rPr>
              <a:t>例）第５頚髄損傷　（</a:t>
            </a:r>
            <a:r>
              <a:rPr lang="en-US" altLang="ja-JP" sz="1950" dirty="0">
                <a:solidFill>
                  <a:srgbClr val="0000CC"/>
                </a:solidFill>
                <a:latin typeface="HGP創英角ﾎﾟｯﾌﾟ体" panose="040B0A00000000000000" pitchFamily="50" charset="-128"/>
                <a:ea typeface="HGP創英角ﾎﾟｯﾌﾟ体" panose="040B0A00000000000000" pitchFamily="50" charset="-128"/>
              </a:rPr>
              <a:t>C5</a:t>
            </a:r>
            <a:r>
              <a:rPr lang="ja-JP" altLang="en-US" sz="1950" dirty="0">
                <a:solidFill>
                  <a:srgbClr val="0000CC"/>
                </a:solidFill>
                <a:latin typeface="HGP創英角ﾎﾟｯﾌﾟ体" panose="040B0A00000000000000" pitchFamily="50" charset="-128"/>
                <a:ea typeface="HGP創英角ﾎﾟｯﾌﾟ体" panose="040B0A00000000000000" pitchFamily="50" charset="-128"/>
              </a:rPr>
              <a:t>）</a:t>
            </a:r>
            <a:endParaRPr lang="en-US" altLang="ja-JP" sz="1950" dirty="0">
              <a:solidFill>
                <a:srgbClr val="0000CC"/>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1950" dirty="0">
                <a:solidFill>
                  <a:srgbClr val="0000CC"/>
                </a:solidFill>
                <a:latin typeface="HGP創英角ﾎﾟｯﾌﾟ体" panose="040B0A00000000000000" pitchFamily="50" charset="-128"/>
                <a:ea typeface="HGP創英角ﾎﾟｯﾌﾟ体" panose="040B0A00000000000000" pitchFamily="50" charset="-128"/>
              </a:rPr>
              <a:t>→第</a:t>
            </a:r>
            <a:r>
              <a:rPr lang="en-US" altLang="ja-JP" sz="1950" dirty="0">
                <a:solidFill>
                  <a:srgbClr val="0000CC"/>
                </a:solidFill>
                <a:latin typeface="HGP創英角ﾎﾟｯﾌﾟ体" panose="040B0A00000000000000" pitchFamily="50" charset="-128"/>
                <a:ea typeface="HGP創英角ﾎﾟｯﾌﾟ体" panose="040B0A00000000000000" pitchFamily="50" charset="-128"/>
              </a:rPr>
              <a:t>6</a:t>
            </a:r>
            <a:r>
              <a:rPr lang="ja-JP" altLang="en-US" sz="1950" dirty="0">
                <a:solidFill>
                  <a:srgbClr val="0000CC"/>
                </a:solidFill>
                <a:latin typeface="HGP創英角ﾎﾟｯﾌﾟ体" panose="040B0A00000000000000" pitchFamily="50" charset="-128"/>
                <a:ea typeface="HGP創英角ﾎﾟｯﾌﾟ体" panose="040B0A00000000000000" pitchFamily="50" charset="-128"/>
              </a:rPr>
              <a:t>頚髄レベルから下の　</a:t>
            </a:r>
            <a:endParaRPr lang="en-US" altLang="ja-JP" sz="1950" dirty="0">
              <a:solidFill>
                <a:srgbClr val="0000CC"/>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1950" dirty="0">
                <a:solidFill>
                  <a:srgbClr val="0000CC"/>
                </a:solidFill>
                <a:latin typeface="HGP創英角ﾎﾟｯﾌﾟ体" panose="040B0A00000000000000" pitchFamily="50" charset="-128"/>
                <a:ea typeface="HGP創英角ﾎﾟｯﾌﾟ体" panose="040B0A00000000000000" pitchFamily="50" charset="-128"/>
              </a:rPr>
              <a:t>　機能が失われる</a:t>
            </a:r>
          </a:p>
        </p:txBody>
      </p:sp>
      <p:grpSp>
        <p:nvGrpSpPr>
          <p:cNvPr id="7" name="グループ化 6">
            <a:extLst>
              <a:ext uri="{FF2B5EF4-FFF2-40B4-BE49-F238E27FC236}">
                <a16:creationId xmlns:a16="http://schemas.microsoft.com/office/drawing/2014/main" id="{F4B23B41-B9A2-9564-A32D-B70880E8889C}"/>
              </a:ext>
            </a:extLst>
          </p:cNvPr>
          <p:cNvGrpSpPr/>
          <p:nvPr/>
        </p:nvGrpSpPr>
        <p:grpSpPr>
          <a:xfrm>
            <a:off x="3792465" y="1601260"/>
            <a:ext cx="4692345" cy="3885020"/>
            <a:chOff x="3792465" y="1259621"/>
            <a:chExt cx="4692345" cy="3885020"/>
          </a:xfrm>
        </p:grpSpPr>
        <p:sp>
          <p:nvSpPr>
            <p:cNvPr id="12" name="正方形/長方形 11"/>
            <p:cNvSpPr/>
            <p:nvPr/>
          </p:nvSpPr>
          <p:spPr>
            <a:xfrm>
              <a:off x="3792467" y="4082812"/>
              <a:ext cx="4692343" cy="1061829"/>
            </a:xfrm>
            <a:prstGeom prst="rect">
              <a:avLst/>
            </a:prstGeom>
            <a:solidFill>
              <a:schemeClr val="bg1"/>
            </a:solidFill>
            <a:ln>
              <a:solidFill>
                <a:srgbClr val="000F2E"/>
              </a:solidFill>
            </a:ln>
          </p:spPr>
          <p:txBody>
            <a:bodyPr wrap="square">
              <a:spAutoFit/>
            </a:bodyPr>
            <a:lstStyle/>
            <a:p>
              <a:pPr defTabSz="685800">
                <a:defRPr/>
              </a:pPr>
              <a:r>
                <a:rPr lang="ja-JP" altLang="en-US" sz="2100" u="sng" dirty="0">
                  <a:solidFill>
                    <a:srgbClr val="002060"/>
                  </a:solidFill>
                  <a:latin typeface="HGP創英角ﾎﾟｯﾌﾟ体" panose="040B0A00000000000000" pitchFamily="50" charset="-128"/>
                  <a:ea typeface="HGP創英角ﾎﾟｯﾌﾟ体" panose="040B0A00000000000000" pitchFamily="50" charset="-128"/>
                </a:rPr>
                <a:t>受傷原因</a:t>
              </a:r>
              <a:endParaRPr lang="en-US" altLang="ja-JP" sz="2100" u="sng"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若年層：</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交通事故、高所転落、スポーツ</a:t>
              </a:r>
              <a:endParaRPr lang="en-US" altLang="ja-JP" sz="2100" dirty="0">
                <a:solidFill>
                  <a:srgbClr val="FF000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高齢者：</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平地で転倒</a:t>
              </a:r>
            </a:p>
          </p:txBody>
        </p:sp>
        <p:sp>
          <p:nvSpPr>
            <p:cNvPr id="6" name="正方形/長方形 5"/>
            <p:cNvSpPr/>
            <p:nvPr/>
          </p:nvSpPr>
          <p:spPr>
            <a:xfrm>
              <a:off x="3792467" y="2651651"/>
              <a:ext cx="4692343" cy="1431161"/>
            </a:xfrm>
            <a:prstGeom prst="rect">
              <a:avLst/>
            </a:prstGeom>
            <a:solidFill>
              <a:schemeClr val="bg1"/>
            </a:solidFill>
            <a:ln>
              <a:solidFill>
                <a:schemeClr val="tx1">
                  <a:lumMod val="95000"/>
                  <a:lumOff val="5000"/>
                </a:schemeClr>
              </a:solidFill>
              <a:prstDash val="sysDash"/>
            </a:ln>
          </p:spPr>
          <p:txBody>
            <a:bodyPr wrap="square">
              <a:spAutoFit/>
            </a:bodyPr>
            <a:lstStyle/>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日本の脊髄損傷の方は約</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１０万人</a:t>
              </a: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ａ）</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新規患者は</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人口１００万人当たり毎年</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４９人</a:t>
              </a:r>
              <a:r>
                <a:rPr lang="en-US" altLang="ja-JP" sz="2100" dirty="0">
                  <a:solidFill>
                    <a:srgbClr val="002060"/>
                  </a:solidFill>
                  <a:latin typeface="HGP創英角ﾎﾟｯﾌﾟ体" panose="040B0A00000000000000" pitchFamily="50" charset="-128"/>
                  <a:ea typeface="HGP創英角ﾎﾟｯﾌﾟ体" panose="040B0A00000000000000" pitchFamily="50" charset="-128"/>
                </a:rPr>
                <a:t>b)</a:t>
              </a:r>
            </a:p>
            <a:p>
              <a:pPr defTabSz="685800">
                <a:defRPr/>
              </a:pP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男女</a:t>
              </a: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の割合は</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３：１</a:t>
              </a:r>
            </a:p>
          </p:txBody>
        </p:sp>
        <p:sp>
          <p:nvSpPr>
            <p:cNvPr id="25" name="テキスト ボックス 24">
              <a:extLst>
                <a:ext uri="{FF2B5EF4-FFF2-40B4-BE49-F238E27FC236}">
                  <a16:creationId xmlns:a16="http://schemas.microsoft.com/office/drawing/2014/main" id="{7562B25B-12D7-437A-823B-1D4BB5CF194D}"/>
                </a:ext>
              </a:extLst>
            </p:cNvPr>
            <p:cNvSpPr txBox="1"/>
            <p:nvPr/>
          </p:nvSpPr>
          <p:spPr>
            <a:xfrm>
              <a:off x="3792465" y="1259621"/>
              <a:ext cx="4692343" cy="1384995"/>
            </a:xfrm>
            <a:prstGeom prst="rect">
              <a:avLst/>
            </a:prstGeom>
            <a:solidFill>
              <a:schemeClr val="bg1"/>
            </a:solidFill>
            <a:ln w="12700">
              <a:solidFill>
                <a:schemeClr val="tx1"/>
              </a:solidFill>
              <a:prstDash val="sysDash"/>
            </a:ln>
          </p:spPr>
          <p:txBody>
            <a:bodyPr wrap="square" rtlCol="0">
              <a:spAutoFit/>
            </a:bodyPr>
            <a:lstStyle/>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脊椎の中を通っている</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脊髄</a:t>
              </a: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のうち</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頚椎を通っている</a:t>
              </a:r>
              <a:r>
                <a:rPr lang="ja-JP" altLang="en-US" sz="2100" dirty="0">
                  <a:solidFill>
                    <a:srgbClr val="FF0000"/>
                  </a:solidFill>
                  <a:latin typeface="HGP創英角ﾎﾟｯﾌﾟ体" panose="040B0A00000000000000" pitchFamily="50" charset="-128"/>
                  <a:ea typeface="HGP創英角ﾎﾟｯﾌﾟ体" panose="040B0A00000000000000" pitchFamily="50" charset="-128"/>
                </a:rPr>
                <a:t>頚髄</a:t>
              </a: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が</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断裂や圧迫などにより</a:t>
              </a:r>
              <a:endParaRPr lang="en-US" altLang="ja-JP" sz="21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100" dirty="0">
                  <a:solidFill>
                    <a:srgbClr val="002060"/>
                  </a:solidFill>
                  <a:latin typeface="HGP創英角ﾎﾟｯﾌﾟ体" panose="040B0A00000000000000" pitchFamily="50" charset="-128"/>
                  <a:ea typeface="HGP創英角ﾎﾟｯﾌﾟ体" panose="040B0A00000000000000" pitchFamily="50" charset="-128"/>
                </a:rPr>
                <a:t>損傷された状態をいいます</a:t>
              </a:r>
            </a:p>
          </p:txBody>
        </p:sp>
      </p:grpSp>
      <p:sp>
        <p:nvSpPr>
          <p:cNvPr id="5" name="正方形/長方形 4">
            <a:extLst>
              <a:ext uri="{FF2B5EF4-FFF2-40B4-BE49-F238E27FC236}">
                <a16:creationId xmlns:a16="http://schemas.microsoft.com/office/drawing/2014/main" id="{ABA2BB0E-D13A-48A3-A7F7-81E004E7CBE7}"/>
              </a:ext>
            </a:extLst>
          </p:cNvPr>
          <p:cNvSpPr/>
          <p:nvPr/>
        </p:nvSpPr>
        <p:spPr>
          <a:xfrm>
            <a:off x="2193611" y="3445280"/>
            <a:ext cx="134333" cy="1355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26" name="正方形/長方形 25">
            <a:extLst>
              <a:ext uri="{FF2B5EF4-FFF2-40B4-BE49-F238E27FC236}">
                <a16:creationId xmlns:a16="http://schemas.microsoft.com/office/drawing/2014/main" id="{D5FAE252-9A2B-4C0E-AA5E-2DC7D775C312}"/>
              </a:ext>
            </a:extLst>
          </p:cNvPr>
          <p:cNvSpPr/>
          <p:nvPr/>
        </p:nvSpPr>
        <p:spPr>
          <a:xfrm>
            <a:off x="2224781" y="3902486"/>
            <a:ext cx="134333" cy="1355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27" name="正方形/長方形 26">
            <a:extLst>
              <a:ext uri="{FF2B5EF4-FFF2-40B4-BE49-F238E27FC236}">
                <a16:creationId xmlns:a16="http://schemas.microsoft.com/office/drawing/2014/main" id="{7163C145-12B9-4CB0-BF29-F79C7C8F853D}"/>
              </a:ext>
            </a:extLst>
          </p:cNvPr>
          <p:cNvSpPr/>
          <p:nvPr/>
        </p:nvSpPr>
        <p:spPr>
          <a:xfrm>
            <a:off x="2172829" y="4390865"/>
            <a:ext cx="134333" cy="1355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28" name="正方形/長方形 27">
            <a:extLst>
              <a:ext uri="{FF2B5EF4-FFF2-40B4-BE49-F238E27FC236}">
                <a16:creationId xmlns:a16="http://schemas.microsoft.com/office/drawing/2014/main" id="{2506D50D-6E71-4CAB-B521-2FF1FB06E182}"/>
              </a:ext>
            </a:extLst>
          </p:cNvPr>
          <p:cNvSpPr/>
          <p:nvPr/>
        </p:nvSpPr>
        <p:spPr>
          <a:xfrm>
            <a:off x="2380650" y="4785722"/>
            <a:ext cx="134333" cy="1355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4" name="テキスト ボックス 3">
            <a:extLst>
              <a:ext uri="{FF2B5EF4-FFF2-40B4-BE49-F238E27FC236}">
                <a16:creationId xmlns:a16="http://schemas.microsoft.com/office/drawing/2014/main" id="{2534C77A-5C75-027B-EC78-BB1ADF878A9E}"/>
              </a:ext>
            </a:extLst>
          </p:cNvPr>
          <p:cNvSpPr txBox="1"/>
          <p:nvPr/>
        </p:nvSpPr>
        <p:spPr>
          <a:xfrm>
            <a:off x="4780346" y="5655158"/>
            <a:ext cx="3897701" cy="523220"/>
          </a:xfrm>
          <a:prstGeom prst="rect">
            <a:avLst/>
          </a:prstGeom>
          <a:noFill/>
        </p:spPr>
        <p:txBody>
          <a:bodyPr wrap="square" rtlCol="0">
            <a:spAutoFit/>
          </a:bodyPr>
          <a:lstStyle/>
          <a:p>
            <a:r>
              <a:rPr kumimoji="1" lang="en-US" altLang="ja-JP" sz="1400" dirty="0">
                <a:latin typeface="HGS創英角ﾎﾟｯﾌﾟ体" panose="040B0A00000000000000" pitchFamily="50" charset="-128"/>
                <a:ea typeface="HGS創英角ﾎﾟｯﾌﾟ体" panose="040B0A00000000000000" pitchFamily="50" charset="-128"/>
              </a:rPr>
              <a:t>a)</a:t>
            </a:r>
            <a:r>
              <a:rPr kumimoji="1" lang="ja-JP" altLang="en-US" sz="1400" dirty="0">
                <a:latin typeface="HGS創英角ﾎﾟｯﾌﾟ体" panose="040B0A00000000000000" pitchFamily="50" charset="-128"/>
                <a:ea typeface="HGS創英角ﾎﾟｯﾌﾟ体" panose="040B0A00000000000000" pitchFamily="50" charset="-128"/>
              </a:rPr>
              <a:t>日本せきずい基金</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en-US" altLang="ja-JP" sz="1400" dirty="0">
                <a:latin typeface="HGS創英角ﾎﾟｯﾌﾟ体" panose="040B0A00000000000000" pitchFamily="50" charset="-128"/>
                <a:ea typeface="HGS創英角ﾎﾟｯﾌﾟ体" panose="040B0A00000000000000" pitchFamily="50" charset="-128"/>
              </a:rPr>
              <a:t>b)</a:t>
            </a:r>
            <a:r>
              <a:rPr kumimoji="1" lang="ja-JP" altLang="en-US" sz="1400" dirty="0">
                <a:latin typeface="HGS創英角ﾎﾟｯﾌﾟ体" panose="040B0A00000000000000" pitchFamily="50" charset="-128"/>
                <a:ea typeface="HGS創英角ﾎﾟｯﾌﾟ体" panose="040B0A00000000000000" pitchFamily="50" charset="-128"/>
              </a:rPr>
              <a:t>日本脊髄障害医学会の２０１８年の統計</a:t>
            </a:r>
          </a:p>
        </p:txBody>
      </p:sp>
      <p:sp>
        <p:nvSpPr>
          <p:cNvPr id="24" name="スライド番号プレースホルダー 17">
            <a:extLst>
              <a:ext uri="{FF2B5EF4-FFF2-40B4-BE49-F238E27FC236}">
                <a16:creationId xmlns:a16="http://schemas.microsoft.com/office/drawing/2014/main" id="{9754C568-A02D-4284-9299-059EA1D6734C}"/>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4</a:t>
            </a:fld>
            <a:endParaRPr lang="en-US" sz="1400" dirty="0">
              <a:solidFill>
                <a:schemeClr val="bg1"/>
              </a:solidFill>
              <a:latin typeface="+mj-ea"/>
              <a:ea typeface="+mj-ea"/>
            </a:endParaRPr>
          </a:p>
        </p:txBody>
      </p:sp>
    </p:spTree>
    <p:extLst>
      <p:ext uri="{BB962C8B-B14F-4D97-AF65-F5344CB8AC3E}">
        <p14:creationId xmlns:p14="http://schemas.microsoft.com/office/powerpoint/2010/main" val="25025232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501442" y="1959830"/>
            <a:ext cx="2157210" cy="214533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ltLang="ja-JP" sz="1350" dirty="0">
              <a:solidFill>
                <a:srgbClr val="FF6600"/>
              </a:solidFill>
              <a:latin typeface="HGSｺﾞｼｯｸE" panose="020B0900000000000000" pitchFamily="50" charset="-128"/>
              <a:ea typeface="HGSｺﾞｼｯｸE" panose="020B0900000000000000" pitchFamily="50" charset="-128"/>
            </a:endParaRPr>
          </a:p>
          <a:p>
            <a:pPr algn="ctr" defTabSz="685800">
              <a:defRPr/>
            </a:pPr>
            <a:endParaRPr lang="ja-JP" altLang="en-US" sz="1350" dirty="0">
              <a:solidFill>
                <a:srgbClr val="FF6600"/>
              </a:solidFill>
              <a:latin typeface="HGSｺﾞｼｯｸE" panose="020B0900000000000000" pitchFamily="50" charset="-128"/>
              <a:ea typeface="HGSｺﾞｼｯｸE" panose="020B0900000000000000" pitchFamily="50" charset="-128"/>
            </a:endParaRPr>
          </a:p>
        </p:txBody>
      </p:sp>
      <p:pic>
        <p:nvPicPr>
          <p:cNvPr id="9" name="図 8">
            <a:extLst>
              <a:ext uri="{FF2B5EF4-FFF2-40B4-BE49-F238E27FC236}">
                <a16:creationId xmlns:a16="http://schemas.microsoft.com/office/drawing/2014/main" id="{A4528850-C3C0-4682-94CB-42F77122C5DF}"/>
              </a:ext>
            </a:extLst>
          </p:cNvPr>
          <p:cNvPicPr>
            <a:picLocks noChangeAspect="1"/>
          </p:cNvPicPr>
          <p:nvPr/>
        </p:nvPicPr>
        <p:blipFill rotWithShape="1">
          <a:blip r:embed="rId3">
            <a:extLst>
              <a:ext uri="{28A0092B-C50C-407E-A947-70E740481C1C}">
                <a14:useLocalDpi xmlns:a14="http://schemas.microsoft.com/office/drawing/2010/main" val="0"/>
              </a:ext>
            </a:extLst>
          </a:blip>
          <a:srcRect l="60631" r="5629"/>
          <a:stretch/>
        </p:blipFill>
        <p:spPr>
          <a:xfrm>
            <a:off x="7274002" y="4443486"/>
            <a:ext cx="1109891" cy="1793358"/>
          </a:xfrm>
          <a:prstGeom prst="rect">
            <a:avLst/>
          </a:prstGeom>
        </p:spPr>
      </p:pic>
      <p:sp>
        <p:nvSpPr>
          <p:cNvPr id="11" name="角丸四角形 10"/>
          <p:cNvSpPr/>
          <p:nvPr/>
        </p:nvSpPr>
        <p:spPr>
          <a:xfrm>
            <a:off x="994874" y="1383407"/>
            <a:ext cx="1792580" cy="486054"/>
          </a:xfrm>
          <a:prstGeom prst="roundRect">
            <a:avLst>
              <a:gd name="adj" fmla="val 1666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800" u="sng" dirty="0">
                <a:solidFill>
                  <a:srgbClr val="FF0000"/>
                </a:solidFill>
                <a:latin typeface="HGP創英角ﾎﾟｯﾌﾟ体" panose="040B0A00000000000000" pitchFamily="50" charset="-128"/>
                <a:ea typeface="HGP創英角ﾎﾟｯﾌﾟ体" panose="040B0A00000000000000" pitchFamily="50" charset="-128"/>
              </a:rPr>
              <a:t>完全</a:t>
            </a:r>
            <a:r>
              <a:rPr lang="ja-JP" altLang="en-US" sz="2800" u="sng" dirty="0">
                <a:solidFill>
                  <a:srgbClr val="002060"/>
                </a:solidFill>
                <a:latin typeface="HGP創英角ﾎﾟｯﾌﾟ体" panose="040B0A00000000000000" pitchFamily="50" charset="-128"/>
                <a:ea typeface="HGP創英角ﾎﾟｯﾌﾟ体" panose="040B0A00000000000000" pitchFamily="50" charset="-128"/>
              </a:rPr>
              <a:t>麻痺</a:t>
            </a:r>
          </a:p>
        </p:txBody>
      </p:sp>
      <p:sp>
        <p:nvSpPr>
          <p:cNvPr id="12" name="角丸四角形 11"/>
          <p:cNvSpPr/>
          <p:nvPr/>
        </p:nvSpPr>
        <p:spPr>
          <a:xfrm>
            <a:off x="3220821" y="1353435"/>
            <a:ext cx="1720580" cy="486054"/>
          </a:xfrm>
          <a:prstGeom prst="roundRect">
            <a:avLst>
              <a:gd name="adj" fmla="val 1666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ja-JP" altLang="en-US" sz="2800" u="sng" dirty="0">
                <a:solidFill>
                  <a:srgbClr val="FF0000"/>
                </a:solidFill>
                <a:latin typeface="HGP創英角ﾎﾟｯﾌﾟ体" panose="040B0A00000000000000" pitchFamily="50" charset="-128"/>
                <a:ea typeface="HGP創英角ﾎﾟｯﾌﾟ体" panose="040B0A00000000000000" pitchFamily="50" charset="-128"/>
              </a:rPr>
              <a:t>不全</a:t>
            </a:r>
            <a:r>
              <a:rPr lang="ja-JP" altLang="en-US" sz="2800" u="sng" dirty="0">
                <a:solidFill>
                  <a:srgbClr val="002060"/>
                </a:solidFill>
                <a:latin typeface="HGP創英角ﾎﾟｯﾌﾟ体" panose="040B0A00000000000000" pitchFamily="50" charset="-128"/>
                <a:ea typeface="HGP創英角ﾎﾟｯﾌﾟ体" panose="040B0A00000000000000" pitchFamily="50" charset="-128"/>
              </a:rPr>
              <a:t>麻痺</a:t>
            </a:r>
          </a:p>
        </p:txBody>
      </p:sp>
      <p:sp>
        <p:nvSpPr>
          <p:cNvPr id="13" name="角丸四角形 12"/>
          <p:cNvSpPr/>
          <p:nvPr/>
        </p:nvSpPr>
        <p:spPr>
          <a:xfrm>
            <a:off x="930478" y="1974541"/>
            <a:ext cx="1792581" cy="1773393"/>
          </a:xfrm>
          <a:prstGeom prst="roundRect">
            <a:avLst>
              <a:gd name="adj"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ja-JP" altLang="en-US" sz="2100" dirty="0">
              <a:solidFill>
                <a:srgbClr val="002060"/>
              </a:solidFill>
              <a:latin typeface="HGSｺﾞｼｯｸE" panose="020B0900000000000000" pitchFamily="50" charset="-128"/>
              <a:ea typeface="HGSｺﾞｼｯｸE" panose="020B0900000000000000"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22" y="4178910"/>
            <a:ext cx="2135599" cy="1891531"/>
          </a:xfrm>
          <a:prstGeom prst="rect">
            <a:avLst/>
          </a:prstGeom>
        </p:spPr>
      </p:pic>
      <p:sp>
        <p:nvSpPr>
          <p:cNvPr id="14" name="角丸四角形 13"/>
          <p:cNvSpPr/>
          <p:nvPr/>
        </p:nvSpPr>
        <p:spPr>
          <a:xfrm>
            <a:off x="3151044" y="1973927"/>
            <a:ext cx="1981395" cy="1774007"/>
          </a:xfrm>
          <a:prstGeom prst="roundRect">
            <a:avLst>
              <a:gd name="adj"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ja-JP" altLang="en-US" sz="21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16" name="タイトル 3">
            <a:extLst>
              <a:ext uri="{FF2B5EF4-FFF2-40B4-BE49-F238E27FC236}">
                <a16:creationId xmlns:a16="http://schemas.microsoft.com/office/drawing/2014/main" id="{17F0908D-48B3-4176-AF71-88B759C17714}"/>
              </a:ext>
            </a:extLst>
          </p:cNvPr>
          <p:cNvSpPr txBox="1">
            <a:spLocks/>
          </p:cNvSpPr>
          <p:nvPr/>
        </p:nvSpPr>
        <p:spPr>
          <a:xfrm>
            <a:off x="713539" y="679730"/>
            <a:ext cx="3267363" cy="639644"/>
          </a:xfrm>
          <a:prstGeom prst="rect">
            <a:avLst/>
          </a:prstGeom>
        </p:spPr>
        <p:txBody>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defTabSz="685800">
              <a:lnSpc>
                <a:spcPct val="100000"/>
              </a:lnSpc>
              <a:defRPr/>
            </a:pPr>
            <a:r>
              <a:rPr lang="ja-JP" altLang="en-US" sz="3200" dirty="0">
                <a:solidFill>
                  <a:srgbClr val="002060"/>
                </a:solidFill>
                <a:effectLst/>
                <a:latin typeface="HGP創英角ﾎﾟｯﾌﾟ体" panose="040B0A00000000000000" pitchFamily="50" charset="-128"/>
                <a:ea typeface="HGP創英角ﾎﾟｯﾌﾟ体" panose="040B0A00000000000000" pitchFamily="50" charset="-128"/>
              </a:rPr>
              <a:t>３）麻痺の種類</a:t>
            </a:r>
          </a:p>
        </p:txBody>
      </p:sp>
      <p:sp>
        <p:nvSpPr>
          <p:cNvPr id="5" name="テキスト ボックス 4">
            <a:extLst>
              <a:ext uri="{FF2B5EF4-FFF2-40B4-BE49-F238E27FC236}">
                <a16:creationId xmlns:a16="http://schemas.microsoft.com/office/drawing/2014/main" id="{0F8449FD-82A0-5F72-D142-C91F503BC2AF}"/>
              </a:ext>
            </a:extLst>
          </p:cNvPr>
          <p:cNvSpPr txBox="1"/>
          <p:nvPr/>
        </p:nvSpPr>
        <p:spPr>
          <a:xfrm>
            <a:off x="5595161" y="2050970"/>
            <a:ext cx="2157210" cy="1723549"/>
          </a:xfrm>
          <a:prstGeom prst="rect">
            <a:avLst/>
          </a:prstGeom>
          <a:noFill/>
        </p:spPr>
        <p:txBody>
          <a:bodyPr wrap="square">
            <a:spAutoFit/>
          </a:bodyPr>
          <a:lstStyle/>
          <a:p>
            <a:pPr defTabSz="685800">
              <a:defRPr/>
            </a:pPr>
            <a:r>
              <a:rPr lang="ja-JP" altLang="en-US" sz="600" dirty="0">
                <a:solidFill>
                  <a:srgbClr val="002060"/>
                </a:solidFill>
                <a:latin typeface="HGSｺﾞｼｯｸE" panose="020B0900000000000000" pitchFamily="50" charset="-128"/>
                <a:ea typeface="HGSｺﾞｼｯｸE" panose="020B0900000000000000" pitchFamily="50" charset="-128"/>
              </a:rPr>
              <a:t>　</a:t>
            </a:r>
            <a:endParaRPr lang="en-US" altLang="ja-JP" sz="600" dirty="0">
              <a:solidFill>
                <a:srgbClr val="002060"/>
              </a:solidFill>
              <a:latin typeface="HGSｺﾞｼｯｸE" panose="020B0900000000000000" pitchFamily="50" charset="-128"/>
              <a:ea typeface="HGSｺﾞｼｯｸE" panose="020B0900000000000000" pitchFamily="50" charset="-128"/>
            </a:endParaRPr>
          </a:p>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下肢より上肢に強い運動麻痺</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000" b="1" dirty="0">
                <a:solidFill>
                  <a:srgbClr val="002060"/>
                </a:solidFill>
                <a:latin typeface="HGP創英角ﾎﾟｯﾌﾟ体" panose="040B0A00000000000000" pitchFamily="50" charset="-128"/>
                <a:ea typeface="HGP創英角ﾎﾟｯﾌﾟ体" panose="040B0A00000000000000" pitchFamily="50" charset="-128"/>
              </a:rPr>
              <a:t>手指機能回復は良</a:t>
            </a: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好ではない</a:t>
            </a:r>
          </a:p>
        </p:txBody>
      </p:sp>
      <p:sp>
        <p:nvSpPr>
          <p:cNvPr id="18" name="テキスト ボックス 17">
            <a:extLst>
              <a:ext uri="{FF2B5EF4-FFF2-40B4-BE49-F238E27FC236}">
                <a16:creationId xmlns:a16="http://schemas.microsoft.com/office/drawing/2014/main" id="{11B966AE-0CCA-D1B1-FEAE-4872F539FD74}"/>
              </a:ext>
            </a:extLst>
          </p:cNvPr>
          <p:cNvSpPr txBox="1"/>
          <p:nvPr/>
        </p:nvSpPr>
        <p:spPr>
          <a:xfrm>
            <a:off x="1085222" y="2137581"/>
            <a:ext cx="1637837" cy="1323439"/>
          </a:xfrm>
          <a:prstGeom prst="rect">
            <a:avLst/>
          </a:prstGeom>
          <a:noFill/>
        </p:spPr>
        <p:txBody>
          <a:bodyPr wrap="square" rtlCol="0">
            <a:spAutoFit/>
          </a:bodyPr>
          <a:lstStyle/>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神経の</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情報伝達が</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完全に</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機能しない</a:t>
            </a:r>
          </a:p>
        </p:txBody>
      </p:sp>
      <p:sp>
        <p:nvSpPr>
          <p:cNvPr id="3" name="テキスト ボックス 2"/>
          <p:cNvSpPr txBox="1"/>
          <p:nvPr/>
        </p:nvSpPr>
        <p:spPr>
          <a:xfrm>
            <a:off x="5374768" y="1377824"/>
            <a:ext cx="2454180" cy="461665"/>
          </a:xfrm>
          <a:prstGeom prst="rect">
            <a:avLst/>
          </a:prstGeom>
          <a:noFill/>
        </p:spPr>
        <p:txBody>
          <a:bodyPr wrap="square" rtlCol="0">
            <a:spAutoFit/>
          </a:bodyPr>
          <a:lstStyle/>
          <a:p>
            <a:pPr lvl="0" algn="ctr" defTabSz="685800">
              <a:defRPr/>
            </a:pPr>
            <a:r>
              <a:rPr lang="ja-JP" altLang="en-US" sz="2400" u="sng" dirty="0">
                <a:solidFill>
                  <a:srgbClr val="FF0000"/>
                </a:solidFill>
                <a:latin typeface="HGS創英角ﾎﾟｯﾌﾟ体" panose="040B0A00000000000000" pitchFamily="50" charset="-128"/>
                <a:ea typeface="HGS創英角ﾎﾟｯﾌﾟ体" panose="040B0A00000000000000" pitchFamily="50" charset="-128"/>
              </a:rPr>
              <a:t>中心性</a:t>
            </a:r>
            <a:r>
              <a:rPr lang="ja-JP" altLang="en-US" sz="2400" u="sng" dirty="0">
                <a:solidFill>
                  <a:srgbClr val="002060"/>
                </a:solidFill>
                <a:latin typeface="HGS創英角ﾎﾟｯﾌﾟ体" panose="040B0A00000000000000" pitchFamily="50" charset="-128"/>
                <a:ea typeface="HGS創英角ﾎﾟｯﾌﾟ体" panose="040B0A00000000000000" pitchFamily="50" charset="-128"/>
              </a:rPr>
              <a:t>脊髄損傷</a:t>
            </a:r>
            <a:endParaRPr lang="en-US" altLang="ja-JP" sz="2400" u="sng" dirty="0">
              <a:solidFill>
                <a:srgbClr val="002060"/>
              </a:solidFill>
              <a:latin typeface="HGS創英角ﾎﾟｯﾌﾟ体" panose="040B0A00000000000000" pitchFamily="50" charset="-128"/>
              <a:ea typeface="HGS創英角ﾎﾟｯﾌﾟ体" panose="040B0A00000000000000" pitchFamily="50" charset="-128"/>
            </a:endParaRPr>
          </a:p>
        </p:txBody>
      </p:sp>
      <p:sp>
        <p:nvSpPr>
          <p:cNvPr id="15" name="スライド番号プレースホルダー 17">
            <a:extLst>
              <a:ext uri="{FF2B5EF4-FFF2-40B4-BE49-F238E27FC236}">
                <a16:creationId xmlns:a16="http://schemas.microsoft.com/office/drawing/2014/main" id="{BC93E352-A163-4A62-AC35-3568B1BFD516}"/>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5</a:t>
            </a:fld>
            <a:endParaRPr lang="en-US" sz="1400" dirty="0">
              <a:solidFill>
                <a:schemeClr val="bg1"/>
              </a:solidFill>
              <a:latin typeface="+mj-ea"/>
              <a:ea typeface="+mj-ea"/>
            </a:endParaRPr>
          </a:p>
        </p:txBody>
      </p:sp>
      <p:sp>
        <p:nvSpPr>
          <p:cNvPr id="2" name="テキスト ボックス 1"/>
          <p:cNvSpPr txBox="1"/>
          <p:nvPr/>
        </p:nvSpPr>
        <p:spPr>
          <a:xfrm>
            <a:off x="3281451" y="2137581"/>
            <a:ext cx="1720580" cy="1600438"/>
          </a:xfrm>
          <a:prstGeom prst="rect">
            <a:avLst/>
          </a:prstGeom>
          <a:noFill/>
        </p:spPr>
        <p:txBody>
          <a:bodyPr wrap="square" rtlCol="0">
            <a:spAutoFit/>
          </a:bodyPr>
          <a:lstStyle/>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脊髄の一部が損傷を受け</a:t>
            </a:r>
            <a:endParaRPr lang="en-US" altLang="ja-JP" sz="2000" dirty="0">
              <a:solidFill>
                <a:srgbClr val="002060"/>
              </a:solidFill>
              <a:latin typeface="HGP創英角ﾎﾟｯﾌﾟ体" panose="040B0A00000000000000" pitchFamily="50" charset="-128"/>
              <a:ea typeface="HGP創英角ﾎﾟｯﾌﾟ体" panose="040B0A00000000000000" pitchFamily="50" charset="-128"/>
            </a:endParaRPr>
          </a:p>
          <a:p>
            <a:pPr defTabSz="685800">
              <a:defRPr/>
            </a:pPr>
            <a:r>
              <a:rPr lang="ja-JP" altLang="en-US" sz="2000" dirty="0">
                <a:solidFill>
                  <a:srgbClr val="002060"/>
                </a:solidFill>
                <a:latin typeface="HGP創英角ﾎﾟｯﾌﾟ体" panose="040B0A00000000000000" pitchFamily="50" charset="-128"/>
                <a:ea typeface="HGP創英角ﾎﾟｯﾌﾟ体" panose="040B0A00000000000000" pitchFamily="50" charset="-128"/>
              </a:rPr>
              <a:t>一部の機能が残存する</a:t>
            </a:r>
          </a:p>
          <a:p>
            <a:endParaRPr kumimoji="1" lang="ja-JP" altLang="en-US" dirty="0"/>
          </a:p>
        </p:txBody>
      </p:sp>
    </p:spTree>
    <p:extLst>
      <p:ext uri="{BB962C8B-B14F-4D97-AF65-F5344CB8AC3E}">
        <p14:creationId xmlns:p14="http://schemas.microsoft.com/office/powerpoint/2010/main" val="22648458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85" y="1647231"/>
            <a:ext cx="3468549" cy="4116203"/>
          </a:xfrm>
          <a:prstGeom prst="rect">
            <a:avLst/>
          </a:prstGeom>
        </p:spPr>
      </p:pic>
      <p:sp>
        <p:nvSpPr>
          <p:cNvPr id="5" name="テキスト ボックス 4"/>
          <p:cNvSpPr txBox="1"/>
          <p:nvPr/>
        </p:nvSpPr>
        <p:spPr>
          <a:xfrm>
            <a:off x="812926" y="768946"/>
            <a:ext cx="4865203" cy="523220"/>
          </a:xfrm>
          <a:prstGeom prst="rect">
            <a:avLst/>
          </a:prstGeom>
          <a:noFill/>
        </p:spPr>
        <p:txBody>
          <a:bodyPr wrap="square" rtlCol="0">
            <a:spAutoFit/>
          </a:bodyPr>
          <a:lstStyle/>
          <a:p>
            <a:pPr defTabSz="685800">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４）脊髄損傷レベルの分類①</a:t>
            </a:r>
          </a:p>
        </p:txBody>
      </p:sp>
      <p:sp>
        <p:nvSpPr>
          <p:cNvPr id="6" name="正方形/長方形 5"/>
          <p:cNvSpPr/>
          <p:nvPr/>
        </p:nvSpPr>
        <p:spPr>
          <a:xfrm>
            <a:off x="4779663" y="1637071"/>
            <a:ext cx="4158461" cy="4430508"/>
          </a:xfrm>
          <a:prstGeom prst="rect">
            <a:avLst/>
          </a:prstGeom>
          <a:ln w="15875">
            <a:noFill/>
          </a:ln>
        </p:spPr>
        <p:txBody>
          <a:bodyPr wrap="square">
            <a:spAutoFit/>
          </a:bodyPr>
          <a:lstStyle/>
          <a:p>
            <a:pPr defTabSz="685800">
              <a:lnSpc>
                <a:spcPts val="1875"/>
              </a:lnSpc>
              <a:defRPr/>
            </a:pPr>
            <a:r>
              <a:rPr lang="ja-JP" altLang="en-US" b="1" dirty="0">
                <a:solidFill>
                  <a:prstClr val="black"/>
                </a:solidFill>
                <a:latin typeface="HGPｺﾞｼｯｸM" panose="020B0600000000000000" pitchFamily="50" charset="-128"/>
                <a:ea typeface="HGPｺﾞｼｯｸM" panose="020B0600000000000000" pitchFamily="50" charset="-128"/>
              </a:rPr>
              <a:t>　　　　　</a:t>
            </a:r>
            <a:r>
              <a:rPr lang="en-US" altLang="ja-JP" sz="2400" b="1" dirty="0">
                <a:solidFill>
                  <a:prstClr val="black"/>
                </a:solidFill>
                <a:latin typeface="HGPｺﾞｼｯｸM" panose="020B0600000000000000" pitchFamily="50" charset="-128"/>
                <a:ea typeface="HGPｺﾞｼｯｸM" panose="020B0600000000000000" pitchFamily="50" charset="-128"/>
              </a:rPr>
              <a:t>ASIA</a:t>
            </a:r>
            <a:r>
              <a:rPr lang="ja-JP" altLang="en-US" sz="1350" b="1" dirty="0">
                <a:solidFill>
                  <a:prstClr val="black"/>
                </a:solidFill>
                <a:latin typeface="HGPｺﾞｼｯｸM" panose="020B0600000000000000" pitchFamily="50" charset="-128"/>
                <a:ea typeface="HGPｺﾞｼｯｸM" panose="020B0600000000000000" pitchFamily="50" charset="-128"/>
              </a:rPr>
              <a:t>（エイシア）</a:t>
            </a:r>
            <a:r>
              <a:rPr lang="ja-JP" altLang="en-US" sz="2400" b="1" dirty="0">
                <a:solidFill>
                  <a:prstClr val="black"/>
                </a:solidFill>
                <a:latin typeface="HGPｺﾞｼｯｸM" panose="020B0600000000000000" pitchFamily="50" charset="-128"/>
                <a:ea typeface="HGPｺﾞｼｯｸM" panose="020B0600000000000000" pitchFamily="50" charset="-128"/>
              </a:rPr>
              <a:t>の分類</a:t>
            </a:r>
            <a:endParaRPr lang="en-US" altLang="ja-JP" sz="2100"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en-US" altLang="ja-JP" b="1" dirty="0">
                <a:solidFill>
                  <a:prstClr val="black"/>
                </a:solidFill>
                <a:latin typeface="HGPｺﾞｼｯｸM" panose="020B0600000000000000" pitchFamily="50" charset="-128"/>
                <a:ea typeface="HGPｺﾞｼｯｸM" panose="020B0600000000000000" pitchFamily="50" charset="-128"/>
              </a:rPr>
              <a:t>A</a:t>
            </a:r>
            <a:r>
              <a:rPr lang="ja-JP" altLang="en-US" b="1" dirty="0">
                <a:solidFill>
                  <a:prstClr val="black"/>
                </a:solidFill>
                <a:latin typeface="HGPｺﾞｼｯｸM" panose="020B0600000000000000" pitchFamily="50" charset="-128"/>
                <a:ea typeface="HGPｺﾞｼｯｸM" panose="020B0600000000000000" pitchFamily="50" charset="-128"/>
              </a:rPr>
              <a:t>＝</a:t>
            </a:r>
            <a:r>
              <a:rPr lang="ja-JP" altLang="en-US" b="1" dirty="0">
                <a:solidFill>
                  <a:srgbClr val="FF0000"/>
                </a:solidFill>
                <a:latin typeface="HGPｺﾞｼｯｸM" panose="020B0600000000000000" pitchFamily="50" charset="-128"/>
                <a:ea typeface="HGPｺﾞｼｯｸM" panose="020B0600000000000000" pitchFamily="50" charset="-128"/>
              </a:rPr>
              <a:t>完全</a:t>
            </a:r>
            <a:r>
              <a:rPr lang="ja-JP" altLang="en-US" b="1" dirty="0">
                <a:solidFill>
                  <a:prstClr val="black"/>
                </a:solidFill>
                <a:latin typeface="HGPｺﾞｼｯｸM" panose="020B0600000000000000" pitchFamily="50" charset="-128"/>
                <a:ea typeface="HGPｺﾞｼｯｸM" panose="020B0600000000000000" pitchFamily="50" charset="-128"/>
              </a:rPr>
              <a:t>：</a:t>
            </a:r>
            <a:r>
              <a:rPr lang="en-US" altLang="ja-JP" b="1" dirty="0">
                <a:solidFill>
                  <a:prstClr val="black"/>
                </a:solidFill>
                <a:latin typeface="HGPｺﾞｼｯｸM" panose="020B0600000000000000" pitchFamily="50" charset="-128"/>
                <a:ea typeface="HGPｺﾞｼｯｸM" panose="020B0600000000000000" pitchFamily="50" charset="-128"/>
              </a:rPr>
              <a:t>S4</a:t>
            </a:r>
            <a:r>
              <a:rPr lang="ja-JP" altLang="en-US" b="1" dirty="0">
                <a:solidFill>
                  <a:prstClr val="black"/>
                </a:solidFill>
                <a:latin typeface="HGPｺﾞｼｯｸM" panose="020B0600000000000000" pitchFamily="50" charset="-128"/>
                <a:ea typeface="HGPｺﾞｼｯｸM" panose="020B0600000000000000" pitchFamily="50" charset="-128"/>
              </a:rPr>
              <a:t>～</a:t>
            </a:r>
            <a:r>
              <a:rPr lang="en-US" altLang="ja-JP" b="1" dirty="0">
                <a:solidFill>
                  <a:prstClr val="black"/>
                </a:solidFill>
                <a:latin typeface="HGPｺﾞｼｯｸM" panose="020B0600000000000000" pitchFamily="50" charset="-128"/>
                <a:ea typeface="HGPｺﾞｼｯｸM" panose="020B0600000000000000" pitchFamily="50" charset="-128"/>
              </a:rPr>
              <a:t>S5</a:t>
            </a:r>
            <a:r>
              <a:rPr lang="ja-JP" altLang="en-US" b="1" dirty="0">
                <a:solidFill>
                  <a:prstClr val="black"/>
                </a:solidFill>
                <a:latin typeface="HGPｺﾞｼｯｸM" panose="020B0600000000000000" pitchFamily="50" charset="-128"/>
                <a:ea typeface="HGPｺﾞｼｯｸM" panose="020B0600000000000000" pitchFamily="50" charset="-128"/>
              </a:rPr>
              <a:t>の知覚・運動とも</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完全麻痺</a:t>
            </a:r>
            <a:br>
              <a:rPr lang="ja-JP" altLang="en-US" b="1" dirty="0">
                <a:solidFill>
                  <a:prstClr val="black"/>
                </a:solidFill>
                <a:latin typeface="HGPｺﾞｼｯｸM" panose="020B0600000000000000" pitchFamily="50" charset="-128"/>
                <a:ea typeface="HGPｺﾞｼｯｸM" panose="020B0600000000000000" pitchFamily="50" charset="-128"/>
              </a:rPr>
            </a:br>
            <a:r>
              <a:rPr lang="en-US" altLang="ja-JP" b="1" dirty="0">
                <a:solidFill>
                  <a:prstClr val="black"/>
                </a:solidFill>
                <a:latin typeface="HGPｺﾞｼｯｸM" panose="020B0600000000000000" pitchFamily="50" charset="-128"/>
                <a:ea typeface="HGPｺﾞｼｯｸM" panose="020B0600000000000000" pitchFamily="50" charset="-128"/>
              </a:rPr>
              <a:t>B</a:t>
            </a:r>
            <a:r>
              <a:rPr lang="ja-JP" altLang="en-US" b="1" dirty="0">
                <a:solidFill>
                  <a:prstClr val="black"/>
                </a:solidFill>
                <a:latin typeface="HGPｺﾞｼｯｸM" panose="020B0600000000000000" pitchFamily="50" charset="-128"/>
                <a:ea typeface="HGPｺﾞｼｯｸM" panose="020B0600000000000000" pitchFamily="50" charset="-128"/>
              </a:rPr>
              <a:t>＝不全：</a:t>
            </a:r>
            <a:r>
              <a:rPr lang="en-US" altLang="ja-JP" b="1" dirty="0">
                <a:solidFill>
                  <a:prstClr val="black"/>
                </a:solidFill>
                <a:latin typeface="HGPｺﾞｼｯｸM" panose="020B0600000000000000" pitchFamily="50" charset="-128"/>
                <a:ea typeface="HGPｺﾞｼｯｸM" panose="020B0600000000000000" pitchFamily="50" charset="-128"/>
              </a:rPr>
              <a:t>S4</a:t>
            </a:r>
            <a:r>
              <a:rPr lang="ja-JP" altLang="en-US" b="1" dirty="0">
                <a:solidFill>
                  <a:prstClr val="black"/>
                </a:solidFill>
                <a:latin typeface="HGPｺﾞｼｯｸM" panose="020B0600000000000000" pitchFamily="50" charset="-128"/>
                <a:ea typeface="HGPｺﾞｼｯｸM" panose="020B0600000000000000" pitchFamily="50" charset="-128"/>
              </a:rPr>
              <a:t>～</a:t>
            </a:r>
            <a:r>
              <a:rPr lang="en-US" altLang="ja-JP" b="1" dirty="0">
                <a:solidFill>
                  <a:prstClr val="black"/>
                </a:solidFill>
                <a:latin typeface="HGPｺﾞｼｯｸM" panose="020B0600000000000000" pitchFamily="50" charset="-128"/>
                <a:ea typeface="HGPｺﾞｼｯｸM" panose="020B0600000000000000" pitchFamily="50" charset="-128"/>
              </a:rPr>
              <a:t>S5</a:t>
            </a:r>
            <a:r>
              <a:rPr lang="ja-JP" altLang="en-US" b="1" dirty="0">
                <a:solidFill>
                  <a:prstClr val="black"/>
                </a:solidFill>
                <a:latin typeface="HGPｺﾞｼｯｸM" panose="020B0600000000000000" pitchFamily="50" charset="-128"/>
                <a:ea typeface="HGPｺﾞｼｯｸM" panose="020B0600000000000000" pitchFamily="50" charset="-128"/>
              </a:rPr>
              <a:t>を含む神経学的</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レベルより下位に知覚機能</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のみ残存</a:t>
            </a:r>
            <a:br>
              <a:rPr lang="ja-JP" altLang="en-US" b="1" dirty="0">
                <a:solidFill>
                  <a:prstClr val="black"/>
                </a:solidFill>
                <a:latin typeface="HGPｺﾞｼｯｸM" panose="020B0600000000000000" pitchFamily="50" charset="-128"/>
                <a:ea typeface="HGPｺﾞｼｯｸM" panose="020B0600000000000000" pitchFamily="50" charset="-128"/>
              </a:rPr>
            </a:br>
            <a:r>
              <a:rPr lang="en-US" altLang="ja-JP" b="1" dirty="0">
                <a:solidFill>
                  <a:prstClr val="black"/>
                </a:solidFill>
                <a:latin typeface="HGPｺﾞｼｯｸM" panose="020B0600000000000000" pitchFamily="50" charset="-128"/>
                <a:ea typeface="HGPｺﾞｼｯｸM" panose="020B0600000000000000" pitchFamily="50" charset="-128"/>
              </a:rPr>
              <a:t>C</a:t>
            </a:r>
            <a:r>
              <a:rPr lang="ja-JP" altLang="en-US" b="1" dirty="0">
                <a:solidFill>
                  <a:prstClr val="black"/>
                </a:solidFill>
                <a:latin typeface="HGPｺﾞｼｯｸM" panose="020B0600000000000000" pitchFamily="50" charset="-128"/>
                <a:ea typeface="HGPｺﾞｼｯｸM" panose="020B0600000000000000" pitchFamily="50" charset="-128"/>
              </a:rPr>
              <a:t>＝不全：神経学的レベルより下位に</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運動機能は残存しているが、</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主要筋群の半分以上が</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筋力</a:t>
            </a:r>
            <a:r>
              <a:rPr lang="en-US" altLang="ja-JP" b="1" dirty="0">
                <a:solidFill>
                  <a:prstClr val="black"/>
                </a:solidFill>
                <a:latin typeface="HGPｺﾞｼｯｸM" panose="020B0600000000000000" pitchFamily="50" charset="-128"/>
                <a:ea typeface="HGPｺﾞｼｯｸM" panose="020B0600000000000000" pitchFamily="50" charset="-128"/>
              </a:rPr>
              <a:t>3</a:t>
            </a:r>
            <a:r>
              <a:rPr lang="ja-JP" altLang="en-US" b="1" dirty="0">
                <a:solidFill>
                  <a:prstClr val="black"/>
                </a:solidFill>
                <a:latin typeface="HGPｺﾞｼｯｸM" panose="020B0600000000000000" pitchFamily="50" charset="-128"/>
                <a:ea typeface="HGPｺﾞｼｯｸM" panose="020B0600000000000000" pitchFamily="50" charset="-128"/>
              </a:rPr>
              <a:t>未満</a:t>
            </a:r>
            <a:br>
              <a:rPr lang="ja-JP" altLang="en-US" b="1" dirty="0">
                <a:solidFill>
                  <a:prstClr val="black"/>
                </a:solidFill>
                <a:latin typeface="HGPｺﾞｼｯｸM" panose="020B0600000000000000" pitchFamily="50" charset="-128"/>
                <a:ea typeface="HGPｺﾞｼｯｸM" panose="020B0600000000000000" pitchFamily="50" charset="-128"/>
              </a:rPr>
            </a:br>
            <a:r>
              <a:rPr lang="en-US" altLang="ja-JP" b="1" dirty="0">
                <a:solidFill>
                  <a:prstClr val="black"/>
                </a:solidFill>
                <a:latin typeface="HGPｺﾞｼｯｸM" panose="020B0600000000000000" pitchFamily="50" charset="-128"/>
                <a:ea typeface="HGPｺﾞｼｯｸM" panose="020B0600000000000000" pitchFamily="50" charset="-128"/>
              </a:rPr>
              <a:t>D</a:t>
            </a:r>
            <a:r>
              <a:rPr lang="ja-JP" altLang="en-US" b="1" dirty="0">
                <a:solidFill>
                  <a:prstClr val="black"/>
                </a:solidFill>
                <a:latin typeface="HGPｺﾞｼｯｸM" panose="020B0600000000000000" pitchFamily="50" charset="-128"/>
                <a:ea typeface="HGPｺﾞｼｯｸM" panose="020B0600000000000000" pitchFamily="50" charset="-128"/>
              </a:rPr>
              <a:t>＝不全：神経学的レベルより下位に</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運動機能は残存しており</a:t>
            </a:r>
            <a:r>
              <a:rPr lang="en-US" altLang="ja-JP" b="1" dirty="0">
                <a:solidFill>
                  <a:prstClr val="black"/>
                </a:solidFill>
                <a:latin typeface="HGPｺﾞｼｯｸM" panose="020B0600000000000000" pitchFamily="50" charset="-128"/>
                <a:ea typeface="HGPｺﾞｼｯｸM" panose="020B0600000000000000" pitchFamily="50" charset="-128"/>
              </a:rPr>
              <a:t>,</a:t>
            </a: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主要筋群の少なくとも半分</a:t>
            </a:r>
            <a:endParaRPr lang="en-US" altLang="ja-JP" b="1" dirty="0">
              <a:solidFill>
                <a:prstClr val="black"/>
              </a:solidFill>
              <a:latin typeface="HGPｺﾞｼｯｸM" panose="020B0600000000000000" pitchFamily="50" charset="-128"/>
              <a:ea typeface="HGPｺﾞｼｯｸM" panose="020B0600000000000000" pitchFamily="50" charset="-128"/>
            </a:endParaRPr>
          </a:p>
          <a:p>
            <a:pPr defTabSz="685800">
              <a:lnSpc>
                <a:spcPts val="2250"/>
              </a:lnSpc>
              <a:defRPr/>
            </a:pPr>
            <a:r>
              <a:rPr lang="ja-JP" altLang="en-US" b="1" dirty="0">
                <a:solidFill>
                  <a:prstClr val="black"/>
                </a:solidFill>
                <a:latin typeface="HGPｺﾞｼｯｸM" panose="020B0600000000000000" pitchFamily="50" charset="-128"/>
                <a:ea typeface="HGPｺﾞｼｯｸM" panose="020B0600000000000000" pitchFamily="50" charset="-128"/>
              </a:rPr>
              <a:t>　　　　　　以上が筋力</a:t>
            </a:r>
            <a:r>
              <a:rPr lang="en-US" altLang="ja-JP" b="1" dirty="0">
                <a:solidFill>
                  <a:prstClr val="black"/>
                </a:solidFill>
                <a:latin typeface="HGPｺﾞｼｯｸM" panose="020B0600000000000000" pitchFamily="50" charset="-128"/>
                <a:ea typeface="HGPｺﾞｼｯｸM" panose="020B0600000000000000" pitchFamily="50" charset="-128"/>
              </a:rPr>
              <a:t>3</a:t>
            </a:r>
            <a:r>
              <a:rPr lang="ja-JP" altLang="en-US" b="1" dirty="0">
                <a:solidFill>
                  <a:prstClr val="black"/>
                </a:solidFill>
                <a:latin typeface="HGPｺﾞｼｯｸM" panose="020B0600000000000000" pitchFamily="50" charset="-128"/>
                <a:ea typeface="HGPｺﾞｼｯｸM" panose="020B0600000000000000" pitchFamily="50" charset="-128"/>
              </a:rPr>
              <a:t>以上</a:t>
            </a:r>
            <a:br>
              <a:rPr lang="ja-JP" altLang="en-US" b="1" dirty="0">
                <a:solidFill>
                  <a:prstClr val="black"/>
                </a:solidFill>
                <a:latin typeface="HGPｺﾞｼｯｸM" panose="020B0600000000000000" pitchFamily="50" charset="-128"/>
                <a:ea typeface="HGPｺﾞｼｯｸM" panose="020B0600000000000000" pitchFamily="50" charset="-128"/>
              </a:rPr>
            </a:br>
            <a:r>
              <a:rPr lang="en-US" altLang="ja-JP" b="1" dirty="0">
                <a:solidFill>
                  <a:prstClr val="black"/>
                </a:solidFill>
                <a:latin typeface="HGPｺﾞｼｯｸM" panose="020B0600000000000000" pitchFamily="50" charset="-128"/>
                <a:ea typeface="HGPｺﾞｼｯｸM" panose="020B0600000000000000" pitchFamily="50" charset="-128"/>
              </a:rPr>
              <a:t>E</a:t>
            </a:r>
            <a:r>
              <a:rPr lang="ja-JP" altLang="en-US" b="1" dirty="0">
                <a:solidFill>
                  <a:prstClr val="black"/>
                </a:solidFill>
                <a:latin typeface="HGPｺﾞｼｯｸM" panose="020B0600000000000000" pitchFamily="50" charset="-128"/>
                <a:ea typeface="HGPｺﾞｼｯｸM" panose="020B0600000000000000" pitchFamily="50" charset="-128"/>
              </a:rPr>
              <a:t>＝</a:t>
            </a:r>
            <a:r>
              <a:rPr lang="ja-JP" altLang="en-US" b="1" dirty="0">
                <a:solidFill>
                  <a:srgbClr val="FF0000"/>
                </a:solidFill>
                <a:latin typeface="HGPｺﾞｼｯｸM" panose="020B0600000000000000" pitchFamily="50" charset="-128"/>
                <a:ea typeface="HGPｺﾞｼｯｸM" panose="020B0600000000000000" pitchFamily="50" charset="-128"/>
              </a:rPr>
              <a:t>正常</a:t>
            </a:r>
            <a:r>
              <a:rPr lang="ja-JP" altLang="en-US" b="1">
                <a:solidFill>
                  <a:prstClr val="black"/>
                </a:solidFill>
                <a:latin typeface="HGPｺﾞｼｯｸM" panose="020B0600000000000000" pitchFamily="50" charset="-128"/>
                <a:ea typeface="HGPｺﾞｼｯｸM" panose="020B0600000000000000" pitchFamily="50" charset="-128"/>
              </a:rPr>
              <a:t>：運動、知覚</a:t>
            </a:r>
            <a:r>
              <a:rPr lang="ja-JP" altLang="en-US" b="1" dirty="0">
                <a:solidFill>
                  <a:prstClr val="black"/>
                </a:solidFill>
                <a:latin typeface="HGPｺﾞｼｯｸM" panose="020B0600000000000000" pitchFamily="50" charset="-128"/>
                <a:ea typeface="HGPｺﾞｼｯｸM" panose="020B0600000000000000" pitchFamily="50" charset="-128"/>
              </a:rPr>
              <a:t>ともに正常</a:t>
            </a:r>
          </a:p>
        </p:txBody>
      </p:sp>
      <p:sp>
        <p:nvSpPr>
          <p:cNvPr id="7" name="楕円 6"/>
          <p:cNvSpPr/>
          <p:nvPr/>
        </p:nvSpPr>
        <p:spPr>
          <a:xfrm>
            <a:off x="5304193" y="1668773"/>
            <a:ext cx="162018" cy="147289"/>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8" name="楕円 7"/>
          <p:cNvSpPr/>
          <p:nvPr/>
        </p:nvSpPr>
        <p:spPr>
          <a:xfrm>
            <a:off x="8047451" y="1699253"/>
            <a:ext cx="162018" cy="147289"/>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cxnSp>
        <p:nvCxnSpPr>
          <p:cNvPr id="11" name="直線コネクタ 10"/>
          <p:cNvCxnSpPr/>
          <p:nvPr/>
        </p:nvCxnSpPr>
        <p:spPr>
          <a:xfrm>
            <a:off x="4522826" y="1552288"/>
            <a:ext cx="0" cy="422078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スライド番号プレースホルダー 17">
            <a:extLst>
              <a:ext uri="{FF2B5EF4-FFF2-40B4-BE49-F238E27FC236}">
                <a16:creationId xmlns:a16="http://schemas.microsoft.com/office/drawing/2014/main" id="{C29B41AF-FC89-40CE-8D8F-E2E2552F6D2B}"/>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6</a:t>
            </a:fld>
            <a:endParaRPr lang="en-US" sz="1400" dirty="0">
              <a:solidFill>
                <a:schemeClr val="bg1"/>
              </a:solidFill>
              <a:latin typeface="+mj-ea"/>
              <a:ea typeface="+mj-ea"/>
            </a:endParaRPr>
          </a:p>
        </p:txBody>
      </p:sp>
    </p:spTree>
    <p:extLst>
      <p:ext uri="{BB962C8B-B14F-4D97-AF65-F5344CB8AC3E}">
        <p14:creationId xmlns:p14="http://schemas.microsoft.com/office/powerpoint/2010/main" val="38848071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31641" y="1305087"/>
            <a:ext cx="3996444" cy="415498"/>
          </a:xfrm>
          <a:prstGeom prst="rect">
            <a:avLst/>
          </a:prstGeom>
          <a:noFill/>
        </p:spPr>
        <p:txBody>
          <a:bodyPr wrap="square" rtlCol="0">
            <a:spAutoFit/>
          </a:bodyPr>
          <a:lstStyle/>
          <a:p>
            <a:pPr defTabSz="685800">
              <a:defRPr/>
            </a:pPr>
            <a:r>
              <a:rPr lang="en-US" altLang="ja-JP" sz="2100" b="1" dirty="0" err="1">
                <a:solidFill>
                  <a:srgbClr val="3E200E"/>
                </a:solidFill>
                <a:latin typeface="ＭＳ Ｐゴシック" panose="020B0600070205080204" pitchFamily="50" charset="-128"/>
                <a:ea typeface="ＭＳ Ｐゴシック" panose="020B0600070205080204" pitchFamily="50" charset="-128"/>
              </a:rPr>
              <a:t>Zancolli</a:t>
            </a:r>
            <a:r>
              <a:rPr lang="ja-JP" altLang="en-US" sz="2100" b="1" dirty="0">
                <a:solidFill>
                  <a:srgbClr val="3E200E"/>
                </a:solidFill>
                <a:latin typeface="ＭＳ Ｐゴシック" panose="020B0600070205080204" pitchFamily="50" charset="-128"/>
                <a:ea typeface="ＭＳ Ｐゴシック" panose="020B0600070205080204" pitchFamily="50" charset="-128"/>
              </a:rPr>
              <a:t>（ザンコリｰ）の分類</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1" t="21307" r="5722" b="35004"/>
          <a:stretch/>
        </p:blipFill>
        <p:spPr bwMode="auto">
          <a:xfrm>
            <a:off x="991600" y="1734155"/>
            <a:ext cx="6604736" cy="4327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6147845" y="1211346"/>
            <a:ext cx="2322258" cy="415498"/>
          </a:xfrm>
          <a:prstGeom prst="rect">
            <a:avLst/>
          </a:prstGeom>
          <a:noFill/>
        </p:spPr>
        <p:txBody>
          <a:bodyPr wrap="square" rtlCol="0">
            <a:spAutoFit/>
          </a:bodyPr>
          <a:lstStyle/>
          <a:p>
            <a:pPr defTabSz="685800">
              <a:defRPr/>
            </a:pPr>
            <a:r>
              <a:rPr lang="ja-JP" altLang="en-US" sz="1050" dirty="0">
                <a:latin typeface="ＭＳ Ｐゴシック" panose="020B0600070205080204" pitchFamily="50" charset="-128"/>
                <a:ea typeface="ＭＳ Ｐゴシック" panose="020B0600070205080204" pitchFamily="50" charset="-128"/>
              </a:rPr>
              <a:t>出典：国立別府重度障害者センター</a:t>
            </a:r>
            <a:r>
              <a:rPr lang="en-US" altLang="ja-JP" sz="1050" dirty="0">
                <a:latin typeface="ＭＳ Ｐゴシック" panose="020B0600070205080204" pitchFamily="50" charset="-128"/>
                <a:ea typeface="ＭＳ Ｐゴシック" panose="020B0600070205080204" pitchFamily="50" charset="-128"/>
              </a:rPr>
              <a:t>HP</a:t>
            </a:r>
            <a:r>
              <a:rPr lang="ja-JP" altLang="en-US" sz="1050" dirty="0">
                <a:latin typeface="ＭＳ Ｐゴシック" panose="020B0600070205080204" pitchFamily="50" charset="-128"/>
                <a:ea typeface="ＭＳ Ｐゴシック" panose="020B0600070205080204" pitchFamily="50" charset="-128"/>
              </a:rPr>
              <a:t>　２０１９年</a:t>
            </a:r>
            <a:r>
              <a:rPr lang="en-US" altLang="ja-JP" sz="1050" dirty="0">
                <a:latin typeface="ＭＳ Ｐゴシック" panose="020B0600070205080204" pitchFamily="50" charset="-128"/>
                <a:ea typeface="ＭＳ Ｐゴシック" panose="020B0600070205080204" pitchFamily="50" charset="-128"/>
              </a:rPr>
              <a:t>5</a:t>
            </a:r>
            <a:r>
              <a:rPr lang="ja-JP" altLang="en-US" sz="1050" dirty="0">
                <a:latin typeface="ＭＳ Ｐゴシック" panose="020B0600070205080204" pitchFamily="50" charset="-128"/>
                <a:ea typeface="ＭＳ Ｐゴシック" panose="020B0600070205080204" pitchFamily="50" charset="-128"/>
              </a:rPr>
              <a:t>月１日閲覧</a:t>
            </a:r>
          </a:p>
        </p:txBody>
      </p:sp>
      <p:sp>
        <p:nvSpPr>
          <p:cNvPr id="7" name="テキスト ボックス 6"/>
          <p:cNvSpPr txBox="1"/>
          <p:nvPr/>
        </p:nvSpPr>
        <p:spPr>
          <a:xfrm>
            <a:off x="743580" y="820710"/>
            <a:ext cx="4906777" cy="523220"/>
          </a:xfrm>
          <a:prstGeom prst="rect">
            <a:avLst/>
          </a:prstGeom>
          <a:noFill/>
        </p:spPr>
        <p:txBody>
          <a:bodyPr wrap="square" rtlCol="0">
            <a:spAutoFit/>
          </a:bodyPr>
          <a:lstStyle/>
          <a:p>
            <a:pPr defTabSz="685800">
              <a:defRPr/>
            </a:pPr>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５）脊髄損傷レベルの分類②</a:t>
            </a:r>
          </a:p>
        </p:txBody>
      </p:sp>
      <p:sp>
        <p:nvSpPr>
          <p:cNvPr id="9" name="楕円 8">
            <a:extLst>
              <a:ext uri="{FF2B5EF4-FFF2-40B4-BE49-F238E27FC236}">
                <a16:creationId xmlns:a16="http://schemas.microsoft.com/office/drawing/2014/main" id="{4CF3DFCF-0209-426D-97F2-55678678B637}"/>
              </a:ext>
            </a:extLst>
          </p:cNvPr>
          <p:cNvSpPr/>
          <p:nvPr/>
        </p:nvSpPr>
        <p:spPr>
          <a:xfrm>
            <a:off x="1269623" y="1479555"/>
            <a:ext cx="162018" cy="147289"/>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3" name="正方形/長方形 2">
            <a:extLst>
              <a:ext uri="{FF2B5EF4-FFF2-40B4-BE49-F238E27FC236}">
                <a16:creationId xmlns:a16="http://schemas.microsoft.com/office/drawing/2014/main" id="{C9EE008C-432D-4BCE-A964-AD9A74E6E962}"/>
              </a:ext>
            </a:extLst>
          </p:cNvPr>
          <p:cNvSpPr/>
          <p:nvPr/>
        </p:nvSpPr>
        <p:spPr>
          <a:xfrm>
            <a:off x="6624228" y="1996080"/>
            <a:ext cx="878177" cy="37147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8" name="楕円 7">
            <a:extLst>
              <a:ext uri="{FF2B5EF4-FFF2-40B4-BE49-F238E27FC236}">
                <a16:creationId xmlns:a16="http://schemas.microsoft.com/office/drawing/2014/main" id="{87C7ABB9-382B-4DC3-952D-C56646AAD74F}"/>
              </a:ext>
            </a:extLst>
          </p:cNvPr>
          <p:cNvSpPr/>
          <p:nvPr/>
        </p:nvSpPr>
        <p:spPr>
          <a:xfrm>
            <a:off x="4653117" y="1456530"/>
            <a:ext cx="162018" cy="147289"/>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Garamond"/>
              <a:ea typeface="ＭＳ Ｐ明朝" panose="02020600040205080304" pitchFamily="18" charset="-128"/>
            </a:endParaRPr>
          </a:p>
        </p:txBody>
      </p:sp>
      <p:sp>
        <p:nvSpPr>
          <p:cNvPr id="10" name="スライド番号プレースホルダー 17">
            <a:extLst>
              <a:ext uri="{FF2B5EF4-FFF2-40B4-BE49-F238E27FC236}">
                <a16:creationId xmlns:a16="http://schemas.microsoft.com/office/drawing/2014/main" id="{ACF5F5C5-EA0A-440B-8008-7E1DD0CF894A}"/>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7</a:t>
            </a:fld>
            <a:endParaRPr lang="en-US" sz="1400" dirty="0">
              <a:solidFill>
                <a:schemeClr val="bg1"/>
              </a:solidFill>
              <a:latin typeface="+mj-ea"/>
              <a:ea typeface="+mj-ea"/>
            </a:endParaRPr>
          </a:p>
        </p:txBody>
      </p:sp>
    </p:spTree>
    <p:extLst>
      <p:ext uri="{BB962C8B-B14F-4D97-AF65-F5344CB8AC3E}">
        <p14:creationId xmlns:p14="http://schemas.microsoft.com/office/powerpoint/2010/main" val="36586204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7DA4E8A-CF7A-4F44-A239-8A1E5854F98C}"/>
              </a:ext>
            </a:extLst>
          </p:cNvPr>
          <p:cNvSpPr>
            <a:spLocks noGrp="1"/>
          </p:cNvSpPr>
          <p:nvPr>
            <p:ph type="title" idx="4294967295"/>
          </p:nvPr>
        </p:nvSpPr>
        <p:spPr>
          <a:xfrm>
            <a:off x="449818" y="788659"/>
            <a:ext cx="2419823" cy="485775"/>
          </a:xfrm>
        </p:spPr>
        <p:txBody>
          <a:bodyPr>
            <a:noAutofit/>
          </a:bodyPr>
          <a:lstStyle/>
          <a:p>
            <a:pPr algn="l"/>
            <a:r>
              <a:rPr lang="ja-JP" altLang="en-US" sz="3200" dirty="0">
                <a:solidFill>
                  <a:srgbClr val="002060"/>
                </a:solidFill>
                <a:latin typeface="HGP創英角ﾎﾟｯﾌﾟ体" panose="040B0A00000000000000" pitchFamily="50" charset="-128"/>
                <a:ea typeface="HGP創英角ﾎﾟｯﾌﾟ体" panose="040B0A00000000000000" pitchFamily="50" charset="-128"/>
              </a:rPr>
              <a:t>６）訓練生活</a:t>
            </a:r>
          </a:p>
        </p:txBody>
      </p:sp>
      <p:pic>
        <p:nvPicPr>
          <p:cNvPr id="5" name="図 4"/>
          <p:cNvPicPr>
            <a:picLocks noChangeAspect="1"/>
          </p:cNvPicPr>
          <p:nvPr/>
        </p:nvPicPr>
        <p:blipFill rotWithShape="1">
          <a:blip r:embed="rId3"/>
          <a:srcRect l="19111" t="19319" r="51890" b="27953"/>
          <a:stretch/>
        </p:blipFill>
        <p:spPr>
          <a:xfrm>
            <a:off x="2897745" y="805592"/>
            <a:ext cx="5613161" cy="5266797"/>
          </a:xfrm>
          <a:prstGeom prst="rect">
            <a:avLst/>
          </a:prstGeom>
          <a:ln w="15875">
            <a:solidFill>
              <a:schemeClr val="tx2">
                <a:lumMod val="50000"/>
              </a:schemeClr>
            </a:solidFill>
          </a:ln>
        </p:spPr>
      </p:pic>
      <p:sp>
        <p:nvSpPr>
          <p:cNvPr id="6" name="正方形/長方形 5"/>
          <p:cNvSpPr/>
          <p:nvPr/>
        </p:nvSpPr>
        <p:spPr>
          <a:xfrm>
            <a:off x="522233" y="6037355"/>
            <a:ext cx="4848257" cy="300082"/>
          </a:xfrm>
          <a:prstGeom prst="rect">
            <a:avLst/>
          </a:prstGeom>
        </p:spPr>
        <p:txBody>
          <a:bodyPr wrap="square">
            <a:spAutoFit/>
          </a:bodyPr>
          <a:lstStyle/>
          <a:p>
            <a:pPr defTabSz="342900">
              <a:defRPr/>
            </a:pPr>
            <a:r>
              <a:rPr kumimoji="0" lang="en-US" altLang="ja-JP" sz="1350" dirty="0">
                <a:solidFill>
                  <a:prstClr val="black"/>
                </a:solidFill>
                <a:latin typeface="ＭＳ Ｐゴシック" panose="020B0600070205080204" pitchFamily="50" charset="-128"/>
                <a:ea typeface="ＭＳ Ｐゴシック" panose="020B0600070205080204" pitchFamily="50" charset="-128"/>
              </a:rPr>
              <a:t>http://www.rehab.go.jp/beppu/guide/policy.html</a:t>
            </a:r>
            <a:r>
              <a:rPr kumimoji="0" lang="ja-JP" altLang="en-US" sz="1350" dirty="0">
                <a:solidFill>
                  <a:prstClr val="black"/>
                </a:solidFill>
                <a:latin typeface="ＭＳ Ｐゴシック" panose="020B0600070205080204" pitchFamily="50" charset="-128"/>
                <a:ea typeface="ＭＳ Ｐゴシック" panose="020B0600070205080204" pitchFamily="50" charset="-128"/>
              </a:rPr>
              <a:t>　</a:t>
            </a:r>
            <a:r>
              <a:rPr kumimoji="0" lang="en-US" altLang="ja-JP" sz="1350" dirty="0">
                <a:solidFill>
                  <a:prstClr val="black"/>
                </a:solidFill>
                <a:latin typeface="ＭＳ Ｐゴシック" panose="020B0600070205080204" pitchFamily="50" charset="-128"/>
                <a:ea typeface="ＭＳ Ｐゴシック" panose="020B0600070205080204" pitchFamily="50" charset="-128"/>
              </a:rPr>
              <a:t>2019.4/29</a:t>
            </a:r>
            <a:r>
              <a:rPr kumimoji="0" lang="ja-JP" altLang="en-US" sz="1350" dirty="0">
                <a:solidFill>
                  <a:prstClr val="black"/>
                </a:solidFill>
                <a:latin typeface="ＭＳ Ｐゴシック" panose="020B0600070205080204" pitchFamily="50" charset="-128"/>
                <a:ea typeface="ＭＳ Ｐゴシック" panose="020B0600070205080204" pitchFamily="50" charset="-128"/>
              </a:rPr>
              <a:t>閲覧</a:t>
            </a:r>
          </a:p>
        </p:txBody>
      </p:sp>
      <p:pic>
        <p:nvPicPr>
          <p:cNvPr id="4" name="図 3"/>
          <p:cNvPicPr>
            <a:picLocks noChangeAspect="1"/>
          </p:cNvPicPr>
          <p:nvPr/>
        </p:nvPicPr>
        <p:blipFill rotWithShape="1">
          <a:blip r:embed="rId4"/>
          <a:srcRect l="17955" t="14721" r="50860" b="7160"/>
          <a:stretch/>
        </p:blipFill>
        <p:spPr>
          <a:xfrm>
            <a:off x="633093" y="1539482"/>
            <a:ext cx="2053275" cy="2893251"/>
          </a:xfrm>
          <a:prstGeom prst="rect">
            <a:avLst/>
          </a:prstGeom>
          <a:ln w="15875">
            <a:solidFill>
              <a:schemeClr val="tx2">
                <a:lumMod val="50000"/>
              </a:schemeClr>
            </a:solidFill>
          </a:ln>
        </p:spPr>
      </p:pic>
      <p:sp>
        <p:nvSpPr>
          <p:cNvPr id="7" name="スライド番号プレースホルダー 17">
            <a:extLst>
              <a:ext uri="{FF2B5EF4-FFF2-40B4-BE49-F238E27FC236}">
                <a16:creationId xmlns:a16="http://schemas.microsoft.com/office/drawing/2014/main" id="{4690A2A7-78EB-4FDF-8523-49F4273A73CB}"/>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8</a:t>
            </a:fld>
            <a:endParaRPr lang="en-US" sz="1400" dirty="0">
              <a:solidFill>
                <a:schemeClr val="bg1"/>
              </a:solidFill>
              <a:latin typeface="+mj-ea"/>
              <a:ea typeface="+mj-ea"/>
            </a:endParaRPr>
          </a:p>
        </p:txBody>
      </p:sp>
    </p:spTree>
    <p:extLst>
      <p:ext uri="{BB962C8B-B14F-4D97-AF65-F5344CB8AC3E}">
        <p14:creationId xmlns:p14="http://schemas.microsoft.com/office/powerpoint/2010/main" val="285055563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idx="4294967295"/>
          </p:nvPr>
        </p:nvSpPr>
        <p:spPr>
          <a:xfrm>
            <a:off x="633046" y="630237"/>
            <a:ext cx="6172200" cy="609600"/>
          </a:xfrm>
        </p:spPr>
        <p:txBody>
          <a:bodyPr>
            <a:normAutofit/>
          </a:bodyPr>
          <a:lstStyle/>
          <a:p>
            <a:pPr algn="l"/>
            <a:r>
              <a:rPr lang="ja-JP" altLang="en-US" sz="2800" dirty="0">
                <a:solidFill>
                  <a:srgbClr val="002060"/>
                </a:solidFill>
                <a:latin typeface="HGP創英角ﾎﾟｯﾌﾟ体" panose="040B0A00000000000000" pitchFamily="50" charset="-128"/>
                <a:ea typeface="HGP創英角ﾎﾟｯﾌﾟ体" panose="040B0A00000000000000" pitchFamily="50" charset="-128"/>
              </a:rPr>
              <a:t>７）頚髄損傷の神経症状</a:t>
            </a:r>
          </a:p>
        </p:txBody>
      </p:sp>
      <p:sp>
        <p:nvSpPr>
          <p:cNvPr id="3" name="コンテンツ プレースホルダー 2"/>
          <p:cNvSpPr>
            <a:spLocks noGrp="1"/>
          </p:cNvSpPr>
          <p:nvPr>
            <p:ph idx="4294967295"/>
          </p:nvPr>
        </p:nvSpPr>
        <p:spPr>
          <a:xfrm>
            <a:off x="633046" y="1634793"/>
            <a:ext cx="6691313" cy="4581525"/>
          </a:xfrm>
        </p:spPr>
        <p:txBody>
          <a:bodyPr>
            <a:noAutofit/>
          </a:bodyPr>
          <a:lstStyle/>
          <a:p>
            <a:pPr marL="0" indent="0">
              <a:lnSpc>
                <a:spcPts val="2550"/>
              </a:lnSpc>
              <a:buNone/>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１．</a:t>
            </a:r>
            <a:r>
              <a:rPr lang="ja-JP" altLang="en-US" u="sng" dirty="0">
                <a:solidFill>
                  <a:srgbClr val="002060"/>
                </a:solidFill>
                <a:latin typeface="HGP創英角ﾎﾟｯﾌﾟ体" panose="040B0A00000000000000" pitchFamily="50" charset="-128"/>
                <a:ea typeface="HGP創英角ﾎﾟｯﾌﾟ体" panose="040B0A00000000000000" pitchFamily="50" charset="-128"/>
              </a:rPr>
              <a:t>運動麻痺</a:t>
            </a:r>
            <a:endParaRPr lang="en-US" altLang="ja-JP" u="sng"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lnSpc>
                <a:spcPts val="2550"/>
              </a:lnSpc>
              <a:buNone/>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四肢麻痺　 Ｃ４以上</a:t>
            </a:r>
            <a:r>
              <a:rPr lang="en-US" altLang="ja-JP" dirty="0">
                <a:solidFill>
                  <a:srgbClr val="002060"/>
                </a:solidFill>
                <a:latin typeface="HGP創英角ﾎﾟｯﾌﾟ体" panose="040B0A00000000000000" pitchFamily="50" charset="-128"/>
                <a:ea typeface="HGP創英角ﾎﾟｯﾌﾟ体" panose="040B0A00000000000000" pitchFamily="50" charset="-128"/>
              </a:rPr>
              <a:t>:</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呼吸障害</a:t>
            </a:r>
            <a:r>
              <a:rPr lang="ja-JP" altLang="en-US" dirty="0">
                <a:solidFill>
                  <a:srgbClr val="3E200E"/>
                </a:solidFill>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pPr marL="0" indent="0">
              <a:lnSpc>
                <a:spcPts val="2550"/>
              </a:lnSpc>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痙縮（ケイシュク）</a:t>
            </a:r>
            <a:endParaRPr lang="en-US" altLang="ja-JP" dirty="0">
              <a:latin typeface="HGP創英角ﾎﾟｯﾌﾟ体" panose="040B0A00000000000000" pitchFamily="50" charset="-128"/>
              <a:ea typeface="HGP創英角ﾎﾟｯﾌﾟ体" panose="040B0A00000000000000" pitchFamily="50" charset="-128"/>
            </a:endParaRPr>
          </a:p>
          <a:p>
            <a:pPr marL="0" indent="0">
              <a:lnSpc>
                <a:spcPts val="2550"/>
              </a:lnSpc>
              <a:buNone/>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２．</a:t>
            </a:r>
            <a:r>
              <a:rPr lang="ja-JP" altLang="en-US" u="sng" dirty="0">
                <a:solidFill>
                  <a:srgbClr val="002060"/>
                </a:solidFill>
                <a:latin typeface="HGP創英角ﾎﾟｯﾌﾟ体" panose="040B0A00000000000000" pitchFamily="50" charset="-128"/>
                <a:ea typeface="HGP創英角ﾎﾟｯﾌﾟ体" panose="040B0A00000000000000" pitchFamily="50" charset="-128"/>
              </a:rPr>
              <a:t>感覚障害</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疼痛、感覚異常</a:t>
            </a:r>
            <a:r>
              <a:rPr lang="ja-JP" altLang="en-US" dirty="0">
                <a:solidFill>
                  <a:srgbClr val="3E200E"/>
                </a:solidFill>
                <a:latin typeface="HGP創英角ﾎﾟｯﾌﾟ体" panose="040B0A00000000000000" pitchFamily="50" charset="-128"/>
                <a:ea typeface="HGP創英角ﾎﾟｯﾌﾟ体" panose="040B0A00000000000000" pitchFamily="50" charset="-128"/>
              </a:rPr>
              <a:t>　</a:t>
            </a:r>
            <a:endParaRPr lang="en-US" altLang="ja-JP" dirty="0">
              <a:solidFill>
                <a:srgbClr val="3E200E"/>
              </a:solidFill>
              <a:latin typeface="HGP創英角ﾎﾟｯﾌﾟ体" panose="040B0A00000000000000" pitchFamily="50" charset="-128"/>
              <a:ea typeface="HGP創英角ﾎﾟｯﾌﾟ体" panose="040B0A00000000000000" pitchFamily="50" charset="-128"/>
            </a:endParaRPr>
          </a:p>
          <a:p>
            <a:pPr marL="0" indent="0">
              <a:lnSpc>
                <a:spcPts val="2550"/>
              </a:lnSpc>
              <a:buNone/>
            </a:pPr>
            <a:endParaRPr lang="en-US" altLang="ja-JP" sz="1200" dirty="0">
              <a:solidFill>
                <a:srgbClr val="3E200E"/>
              </a:solidFill>
              <a:latin typeface="HGP創英角ﾎﾟｯﾌﾟ体" panose="040B0A00000000000000" pitchFamily="50" charset="-128"/>
              <a:ea typeface="HGP創英角ﾎﾟｯﾌﾟ体" panose="040B0A00000000000000" pitchFamily="50" charset="-128"/>
            </a:endParaRPr>
          </a:p>
          <a:p>
            <a:pPr marL="0" indent="0">
              <a:lnSpc>
                <a:spcPts val="2550"/>
              </a:lnSpc>
              <a:buNone/>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３．</a:t>
            </a:r>
            <a:r>
              <a:rPr lang="ja-JP" altLang="en-US" u="sng" dirty="0">
                <a:solidFill>
                  <a:srgbClr val="002060"/>
                </a:solidFill>
                <a:latin typeface="HGP創英角ﾎﾟｯﾌﾟ体" panose="040B0A00000000000000" pitchFamily="50" charset="-128"/>
                <a:ea typeface="HGP創英角ﾎﾟｯﾌﾟ体" panose="040B0A00000000000000" pitchFamily="50" charset="-128"/>
              </a:rPr>
              <a:t>自律神経機能障害</a:t>
            </a:r>
            <a:endParaRPr lang="en-US" altLang="ja-JP" u="sng"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lnSpc>
                <a:spcPts val="2250"/>
              </a:lnSpc>
              <a:buNone/>
            </a:pPr>
            <a:r>
              <a:rPr lang="ja-JP" altLang="en-US" dirty="0">
                <a:solidFill>
                  <a:srgbClr val="002060"/>
                </a:solidFill>
                <a:latin typeface="HGP創英角ﾎﾟｯﾌﾟ体" panose="040B0A00000000000000" pitchFamily="50" charset="-128"/>
                <a:ea typeface="HGP創英角ﾎﾟｯﾌﾟ体" panose="040B0A00000000000000" pitchFamily="50" charset="-128"/>
              </a:rPr>
              <a:t>　　  起立性低血圧、体温調節障害・うつ熱、</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lnSpc>
                <a:spcPts val="2250"/>
              </a:lnSpc>
              <a:buNone/>
            </a:pPr>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排便</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障害</a:t>
            </a:r>
            <a:r>
              <a:rPr lang="ja-JP" altLang="en-US" dirty="0">
                <a:solidFill>
                  <a:srgbClr val="3E200E"/>
                </a:solidFill>
                <a:latin typeface="HGP創英角ﾎﾟｯﾌﾟ体" panose="040B0A00000000000000" pitchFamily="50" charset="-128"/>
                <a:ea typeface="HGP創英角ﾎﾟｯﾌﾟ体" panose="040B0A00000000000000" pitchFamily="50" charset="-128"/>
              </a:rPr>
              <a:t>、</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排尿</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障害</a:t>
            </a:r>
            <a:endParaRPr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marL="0" indent="0">
              <a:lnSpc>
                <a:spcPts val="2250"/>
              </a:lnSpc>
              <a:buNone/>
            </a:pPr>
            <a:r>
              <a:rPr lang="ja-JP" altLang="en-US" dirty="0">
                <a:solidFill>
                  <a:schemeClr val="tx2">
                    <a:lumMod val="75000"/>
                  </a:schemeClr>
                </a:solidFill>
                <a:latin typeface="HGP創英角ﾎﾟｯﾌﾟ体" panose="040B0A00000000000000" pitchFamily="50" charset="-128"/>
                <a:ea typeface="HGP創英角ﾎﾟｯﾌﾟ体" panose="040B0A00000000000000" pitchFamily="50" charset="-128"/>
              </a:rPr>
              <a:t>　　 </a:t>
            </a:r>
            <a:r>
              <a:rPr lang="ja-JP" altLang="en-US" dirty="0">
                <a:solidFill>
                  <a:srgbClr val="002060"/>
                </a:solidFill>
                <a:latin typeface="HGP創英角ﾎﾟｯﾌﾟ体" panose="040B0A00000000000000" pitchFamily="50" charset="-128"/>
                <a:ea typeface="HGP創英角ﾎﾟｯﾌﾟ体" panose="040B0A00000000000000" pitchFamily="50" charset="-128"/>
              </a:rPr>
              <a:t>自律神経過</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反射</a:t>
            </a:r>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400" dirty="0">
              <a:solidFill>
                <a:schemeClr val="tx2">
                  <a:lumMod val="75000"/>
                </a:schemeClr>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516" y="2433579"/>
            <a:ext cx="3489459" cy="1938588"/>
          </a:xfrm>
          <a:prstGeom prst="rect">
            <a:avLst/>
          </a:prstGeom>
          <a:ln w="12700">
            <a:solidFill>
              <a:schemeClr val="accent1"/>
            </a:solidFill>
          </a:ln>
        </p:spPr>
      </p:pic>
      <p:sp>
        <p:nvSpPr>
          <p:cNvPr id="6" name="スライド番号プレースホルダー 17">
            <a:extLst>
              <a:ext uri="{FF2B5EF4-FFF2-40B4-BE49-F238E27FC236}">
                <a16:creationId xmlns:a16="http://schemas.microsoft.com/office/drawing/2014/main" id="{4CBFF789-33F1-4900-9AE7-53390F3B1323}"/>
              </a:ext>
            </a:extLst>
          </p:cNvPr>
          <p:cNvSpPr txBox="1">
            <a:spLocks/>
          </p:cNvSpPr>
          <p:nvPr/>
        </p:nvSpPr>
        <p:spPr>
          <a:xfrm>
            <a:off x="8643346" y="6460263"/>
            <a:ext cx="39551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400" smtClean="0">
                <a:solidFill>
                  <a:schemeClr val="bg1"/>
                </a:solidFill>
                <a:latin typeface="+mj-ea"/>
                <a:ea typeface="+mj-ea"/>
              </a:rPr>
              <a:pPr/>
              <a:t>9</a:t>
            </a:fld>
            <a:endParaRPr lang="en-US" sz="1400" dirty="0">
              <a:solidFill>
                <a:schemeClr val="bg1"/>
              </a:solidFill>
              <a:latin typeface="+mj-ea"/>
              <a:ea typeface="+mj-ea"/>
            </a:endParaRPr>
          </a:p>
        </p:txBody>
      </p:sp>
    </p:spTree>
    <p:extLst>
      <p:ext uri="{BB962C8B-B14F-4D97-AF65-F5344CB8AC3E}">
        <p14:creationId xmlns:p14="http://schemas.microsoft.com/office/powerpoint/2010/main" val="11507214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62963671E99654B8585C75DEFA2D9ED" ma:contentTypeVersion="6" ma:contentTypeDescription="新しいドキュメントを作成します。" ma:contentTypeScope="" ma:versionID="bc060e8ef41b084da96c3f1f676043d1">
  <xsd:schema xmlns:xsd="http://www.w3.org/2001/XMLSchema" xmlns:xs="http://www.w3.org/2001/XMLSchema" xmlns:p="http://schemas.microsoft.com/office/2006/metadata/properties" xmlns:ns3="fb9e62ba-83c6-4754-a21e-1694e067d814" targetNamespace="http://schemas.microsoft.com/office/2006/metadata/properties" ma:root="true" ma:fieldsID="def64c80c5856374d24cae33e404ee68" ns3:_="">
    <xsd:import namespace="fb9e62ba-83c6-4754-a21e-1694e067d8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e62ba-83c6-4754-a21e-1694e067d8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C4D685-F3EF-4B61-BEA8-CA2F39DF56AF}">
  <ds:schemaRefs>
    <ds:schemaRef ds:uri="http://schemas.microsoft.com/sharepoint/v3/contenttype/forms"/>
  </ds:schemaRefs>
</ds:datastoreItem>
</file>

<file path=customXml/itemProps2.xml><?xml version="1.0" encoding="utf-8"?>
<ds:datastoreItem xmlns:ds="http://schemas.openxmlformats.org/officeDocument/2006/customXml" ds:itemID="{779EC66B-55E7-4B13-9E0E-7F18BEF41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e62ba-83c6-4754-a21e-1694e067d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63606A-7C79-488E-BBF9-A610C93C83A8}">
  <ds:schemaRefs>
    <ds:schemaRef ds:uri="http://schemas.microsoft.com/office/infopath/2007/PartnerControls"/>
    <ds:schemaRef ds:uri="http://schemas.microsoft.com/office/2006/documentManagement/types"/>
    <ds:schemaRef ds:uri="http://purl.org/dc/terms/"/>
    <ds:schemaRef ds:uri="http://purl.org/dc/elements/1.1/"/>
    <ds:schemaRef ds:uri="http://schemas.microsoft.com/office/2006/metadata/properties"/>
    <ds:schemaRef ds:uri="fb9e62ba-83c6-4754-a21e-1694e067d814"/>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3266</TotalTime>
  <Words>2032</Words>
  <Application>Microsoft Office PowerPoint</Application>
  <PresentationFormat>画面に合わせる (4:3)</PresentationFormat>
  <Paragraphs>234</Paragraphs>
  <Slides>17</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HGPｺﾞｼｯｸM</vt:lpstr>
      <vt:lpstr>HGP創英角ﾎﾟｯﾌﾟ体</vt:lpstr>
      <vt:lpstr>HGSｺﾞｼｯｸE</vt:lpstr>
      <vt:lpstr>HGS創英角ﾎﾟｯﾌﾟ体</vt:lpstr>
      <vt:lpstr>HG丸ｺﾞｼｯｸM-PRO</vt:lpstr>
      <vt:lpstr>HG創英角ﾎﾟｯﾌﾟ体</vt:lpstr>
      <vt:lpstr>ＭＳ Ｐゴシック</vt:lpstr>
      <vt:lpstr>游ゴシック</vt:lpstr>
      <vt:lpstr>游ゴシック Light</vt:lpstr>
      <vt:lpstr>Arial</vt:lpstr>
      <vt:lpstr>Calibri</vt:lpstr>
      <vt:lpstr>Garamond</vt:lpstr>
      <vt:lpstr>オーガニック</vt:lpstr>
      <vt:lpstr>PowerPoint プレゼンテーション</vt:lpstr>
      <vt:lpstr>　頚髄損傷看護プログラムで何を学ぶ？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６）訓練生活</vt:lpstr>
      <vt:lpstr>７）頚髄損傷の神経症状</vt:lpstr>
      <vt:lpstr>PowerPoint プレゼンテーション</vt:lpstr>
      <vt:lpstr>PowerPoint プレゼンテーション</vt:lpstr>
      <vt:lpstr>骨の健康</vt:lpstr>
      <vt:lpstr>骨密度について</vt:lpstr>
      <vt:lpstr>廃用性骨萎縮について</vt:lpstr>
      <vt:lpstr>麻痺域の下肢の骨折　1</vt:lpstr>
      <vt:lpstr>麻痺域の下肢の骨折 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NAOKO YOSHIDA</dc:creator>
  <cp:lastModifiedBy>あ 冷</cp:lastModifiedBy>
  <cp:revision>107</cp:revision>
  <cp:lastPrinted>2023-03-14T02:40:50Z</cp:lastPrinted>
  <dcterms:created xsi:type="dcterms:W3CDTF">2019-11-06T11:24:06Z</dcterms:created>
  <dcterms:modified xsi:type="dcterms:W3CDTF">2023-03-18T14:19:00Z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0x010100362963671E99654B8585C75DEFA2D9ED</vt:lpwstr>
  </property>
</Properties>
</file>